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54" r:id="rId1"/>
  </p:sldMasterIdLst>
  <p:notesMasterIdLst>
    <p:notesMasterId r:id="rId123"/>
  </p:notesMasterIdLst>
  <p:sldIdLst>
    <p:sldId id="256" r:id="rId2"/>
    <p:sldId id="443" r:id="rId3"/>
    <p:sldId id="444" r:id="rId4"/>
    <p:sldId id="430" r:id="rId5"/>
    <p:sldId id="435" r:id="rId6"/>
    <p:sldId id="445" r:id="rId7"/>
    <p:sldId id="333" r:id="rId8"/>
    <p:sldId id="336" r:id="rId9"/>
    <p:sldId id="337" r:id="rId10"/>
    <p:sldId id="422" r:id="rId11"/>
    <p:sldId id="341" r:id="rId12"/>
    <p:sldId id="328" r:id="rId13"/>
    <p:sldId id="446" r:id="rId14"/>
    <p:sldId id="349" r:id="rId15"/>
    <p:sldId id="338" r:id="rId16"/>
    <p:sldId id="260" r:id="rId17"/>
    <p:sldId id="340" r:id="rId18"/>
    <p:sldId id="421" r:id="rId19"/>
    <p:sldId id="344" r:id="rId20"/>
    <p:sldId id="346" r:id="rId21"/>
    <p:sldId id="429" r:id="rId22"/>
    <p:sldId id="427" r:id="rId23"/>
    <p:sldId id="268" r:id="rId24"/>
    <p:sldId id="456" r:id="rId25"/>
    <p:sldId id="454" r:id="rId26"/>
    <p:sldId id="455" r:id="rId27"/>
    <p:sldId id="457" r:id="rId28"/>
    <p:sldId id="458" r:id="rId29"/>
    <p:sldId id="459" r:id="rId30"/>
    <p:sldId id="270" r:id="rId31"/>
    <p:sldId id="291" r:id="rId32"/>
    <p:sldId id="460" r:id="rId33"/>
    <p:sldId id="271" r:id="rId34"/>
    <p:sldId id="272" r:id="rId35"/>
    <p:sldId id="290" r:id="rId36"/>
    <p:sldId id="273" r:id="rId37"/>
    <p:sldId id="447" r:id="rId38"/>
    <p:sldId id="436" r:id="rId39"/>
    <p:sldId id="437" r:id="rId40"/>
    <p:sldId id="448" r:id="rId41"/>
    <p:sldId id="438" r:id="rId42"/>
    <p:sldId id="439" r:id="rId43"/>
    <p:sldId id="449" r:id="rId44"/>
    <p:sldId id="433" r:id="rId45"/>
    <p:sldId id="426" r:id="rId46"/>
    <p:sldId id="434" r:id="rId47"/>
    <p:sldId id="450" r:id="rId48"/>
    <p:sldId id="440" r:id="rId49"/>
    <p:sldId id="451" r:id="rId50"/>
    <p:sldId id="441" r:id="rId51"/>
    <p:sldId id="452" r:id="rId52"/>
    <p:sldId id="442" r:id="rId53"/>
    <p:sldId id="453" r:id="rId54"/>
    <p:sldId id="391" r:id="rId55"/>
    <p:sldId id="392" r:id="rId56"/>
    <p:sldId id="403" r:id="rId57"/>
    <p:sldId id="398" r:id="rId58"/>
    <p:sldId id="399" r:id="rId59"/>
    <p:sldId id="400" r:id="rId60"/>
    <p:sldId id="404" r:id="rId61"/>
    <p:sldId id="405" r:id="rId62"/>
    <p:sldId id="377" r:id="rId63"/>
    <p:sldId id="366" r:id="rId64"/>
    <p:sldId id="395" r:id="rId65"/>
    <p:sldId id="394" r:id="rId66"/>
    <p:sldId id="378" r:id="rId67"/>
    <p:sldId id="431" r:id="rId68"/>
    <p:sldId id="379" r:id="rId69"/>
    <p:sldId id="373" r:id="rId70"/>
    <p:sldId id="401" r:id="rId71"/>
    <p:sldId id="396" r:id="rId72"/>
    <p:sldId id="387" r:id="rId73"/>
    <p:sldId id="385" r:id="rId74"/>
    <p:sldId id="376" r:id="rId75"/>
    <p:sldId id="278" r:id="rId76"/>
    <p:sldId id="279" r:id="rId77"/>
    <p:sldId id="311" r:id="rId78"/>
    <p:sldId id="312" r:id="rId79"/>
    <p:sldId id="313" r:id="rId80"/>
    <p:sldId id="314" r:id="rId81"/>
    <p:sldId id="315" r:id="rId82"/>
    <p:sldId id="316" r:id="rId83"/>
    <p:sldId id="317" r:id="rId84"/>
    <p:sldId id="318" r:id="rId85"/>
    <p:sldId id="319" r:id="rId86"/>
    <p:sldId id="295" r:id="rId87"/>
    <p:sldId id="296" r:id="rId88"/>
    <p:sldId id="297" r:id="rId89"/>
    <p:sldId id="298" r:id="rId90"/>
    <p:sldId id="299" r:id="rId91"/>
    <p:sldId id="300" r:id="rId92"/>
    <p:sldId id="301" r:id="rId93"/>
    <p:sldId id="302" r:id="rId94"/>
    <p:sldId id="303" r:id="rId95"/>
    <p:sldId id="304" r:id="rId96"/>
    <p:sldId id="305" r:id="rId97"/>
    <p:sldId id="306" r:id="rId98"/>
    <p:sldId id="307" r:id="rId99"/>
    <p:sldId id="308" r:id="rId100"/>
    <p:sldId id="309" r:id="rId101"/>
    <p:sldId id="310" r:id="rId102"/>
    <p:sldId id="383" r:id="rId103"/>
    <p:sldId id="342" r:id="rId104"/>
    <p:sldId id="418" r:id="rId105"/>
    <p:sldId id="259" r:id="rId106"/>
    <p:sldId id="275" r:id="rId107"/>
    <p:sldId id="420" r:id="rId108"/>
    <p:sldId id="419" r:id="rId109"/>
    <p:sldId id="264" r:id="rId110"/>
    <p:sldId id="417" r:id="rId111"/>
    <p:sldId id="289" r:id="rId112"/>
    <p:sldId id="267" r:id="rId113"/>
    <p:sldId id="423" r:id="rId114"/>
    <p:sldId id="277" r:id="rId115"/>
    <p:sldId id="280" r:id="rId116"/>
    <p:sldId id="281" r:id="rId117"/>
    <p:sldId id="282" r:id="rId118"/>
    <p:sldId id="283" r:id="rId119"/>
    <p:sldId id="284" r:id="rId120"/>
    <p:sldId id="285" r:id="rId121"/>
    <p:sldId id="286" r:id="rId122"/>
  </p:sldIdLst>
  <p:sldSz cx="9144000" cy="6858000" type="screen4x3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40639" marR="40639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n-lt"/>
        <a:ea typeface="+mn-ea"/>
        <a:cs typeface="+mn-cs"/>
        <a:sym typeface="Times New Roman"/>
      </a:defRPr>
    </a:lvl1pPr>
    <a:lvl2pPr marL="40639" marR="40639" indent="3429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n-lt"/>
        <a:ea typeface="+mn-ea"/>
        <a:cs typeface="+mn-cs"/>
        <a:sym typeface="Times New Roman"/>
      </a:defRPr>
    </a:lvl2pPr>
    <a:lvl3pPr marL="40639" marR="40639" indent="685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n-lt"/>
        <a:ea typeface="+mn-ea"/>
        <a:cs typeface="+mn-cs"/>
        <a:sym typeface="Times New Roman"/>
      </a:defRPr>
    </a:lvl3pPr>
    <a:lvl4pPr marL="40639" marR="40639" indent="10287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n-lt"/>
        <a:ea typeface="+mn-ea"/>
        <a:cs typeface="+mn-cs"/>
        <a:sym typeface="Times New Roman"/>
      </a:defRPr>
    </a:lvl4pPr>
    <a:lvl5pPr marL="40639" marR="40639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n-lt"/>
        <a:ea typeface="+mn-ea"/>
        <a:cs typeface="+mn-cs"/>
        <a:sym typeface="Times New Roman"/>
      </a:defRPr>
    </a:lvl5pPr>
    <a:lvl6pPr marL="40639" marR="40639" indent="17145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n-lt"/>
        <a:ea typeface="+mn-ea"/>
        <a:cs typeface="+mn-cs"/>
        <a:sym typeface="Times New Roman"/>
      </a:defRPr>
    </a:lvl6pPr>
    <a:lvl7pPr marL="40639" marR="40639" indent="2057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n-lt"/>
        <a:ea typeface="+mn-ea"/>
        <a:cs typeface="+mn-cs"/>
        <a:sym typeface="Times New Roman"/>
      </a:defRPr>
    </a:lvl7pPr>
    <a:lvl8pPr marL="40639" marR="40639" indent="24003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n-lt"/>
        <a:ea typeface="+mn-ea"/>
        <a:cs typeface="+mn-cs"/>
        <a:sym typeface="Times New Roman"/>
      </a:defRPr>
    </a:lvl8pPr>
    <a:lvl9pPr marL="40639" marR="40639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n-lt"/>
        <a:ea typeface="+mn-ea"/>
        <a:cs typeface="+mn-cs"/>
        <a:sym typeface="Times New Roman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F0000"/>
    <a:srgbClr val="FE0000"/>
    <a:srgbClr val="FFFC00"/>
    <a:srgbClr val="16E7C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8F44A2F1-9E1F-4B54-A3A2-5F16C0AD49E2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Ref idx="minor">
          <a:srgbClr val="000000"/>
        </a:fontRef>
        <a:srgbClr val="000000"/>
      </a:tcTxStyle>
      <a:tcStyle>
        <a:tcBdr>
          <a:left>
            <a:ln w="28575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28575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8575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firstRow>
  </a:tblStyle>
  <a:tblStyle styleId="{C7B018BB-80A7-4F77-B60F-C8B233D01FF8}" styleName="">
    <a:tblBg/>
    <a:wholeTbl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4C3C2611-4C71-4FC5-86AE-919BDF0F9419}" styleName="">
    <a:tblBg/>
    <a:wholeTbl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647"/>
    <p:restoredTop sz="95165"/>
  </p:normalViewPr>
  <p:slideViewPr>
    <p:cSldViewPr>
      <p:cViewPr varScale="1">
        <p:scale>
          <a:sx n="122" d="100"/>
          <a:sy n="122" d="100"/>
        </p:scale>
        <p:origin x="1240" y="4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presProps" Target="pres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6" name="Shape 56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584200" latinLnBrk="0">
      <a:defRPr sz="2200">
        <a:latin typeface="Lucida Grande"/>
        <a:ea typeface="Lucida Grande"/>
        <a:cs typeface="Lucida Grande"/>
        <a:sym typeface="Lucida Grande"/>
      </a:defRPr>
    </a:lvl1pPr>
    <a:lvl2pPr indent="228600" defTabSz="584200" latinLnBrk="0">
      <a:defRPr sz="2200">
        <a:latin typeface="Lucida Grande"/>
        <a:ea typeface="Lucida Grande"/>
        <a:cs typeface="Lucida Grande"/>
        <a:sym typeface="Lucida Grande"/>
      </a:defRPr>
    </a:lvl2pPr>
    <a:lvl3pPr indent="457200" defTabSz="584200" latinLnBrk="0">
      <a:defRPr sz="2200">
        <a:latin typeface="Lucida Grande"/>
        <a:ea typeface="Lucida Grande"/>
        <a:cs typeface="Lucida Grande"/>
        <a:sym typeface="Lucida Grande"/>
      </a:defRPr>
    </a:lvl3pPr>
    <a:lvl4pPr indent="685800" defTabSz="584200" latinLnBrk="0">
      <a:defRPr sz="2200">
        <a:latin typeface="Lucida Grande"/>
        <a:ea typeface="Lucida Grande"/>
        <a:cs typeface="Lucida Grande"/>
        <a:sym typeface="Lucida Grande"/>
      </a:defRPr>
    </a:lvl4pPr>
    <a:lvl5pPr indent="914400" defTabSz="584200" latinLnBrk="0">
      <a:defRPr sz="2200">
        <a:latin typeface="Lucida Grande"/>
        <a:ea typeface="Lucida Grande"/>
        <a:cs typeface="Lucida Grande"/>
        <a:sym typeface="Lucida Grande"/>
      </a:defRPr>
    </a:lvl5pPr>
    <a:lvl6pPr indent="1143000" defTabSz="584200" latinLnBrk="0">
      <a:defRPr sz="2200">
        <a:latin typeface="Lucida Grande"/>
        <a:ea typeface="Lucida Grande"/>
        <a:cs typeface="Lucida Grande"/>
        <a:sym typeface="Lucida Grande"/>
      </a:defRPr>
    </a:lvl6pPr>
    <a:lvl7pPr indent="1371600" defTabSz="584200" latinLnBrk="0">
      <a:defRPr sz="2200">
        <a:latin typeface="Lucida Grande"/>
        <a:ea typeface="Lucida Grande"/>
        <a:cs typeface="Lucida Grande"/>
        <a:sym typeface="Lucida Grande"/>
      </a:defRPr>
    </a:lvl7pPr>
    <a:lvl8pPr indent="1600200" defTabSz="584200" latinLnBrk="0">
      <a:defRPr sz="2200">
        <a:latin typeface="Lucida Grande"/>
        <a:ea typeface="Lucida Grande"/>
        <a:cs typeface="Lucida Grande"/>
        <a:sym typeface="Lucida Grande"/>
      </a:defRPr>
    </a:lvl8pPr>
    <a:lvl9pPr indent="1828800" defTabSz="584200" latinLnBrk="0">
      <a:defRPr sz="2200">
        <a:latin typeface="Lucida Grande"/>
        <a:ea typeface="Lucida Grande"/>
        <a:cs typeface="Lucida Grande"/>
        <a:sym typeface="Lucida Grand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C97C3-18B0-6D0D-A91F-4696B2DAD0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29CD21D-1C3A-4BB1-56CD-81205E7F3C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5D516A-53EA-60C5-D00D-731456CF13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3A5E91-8ADC-F447-A8A9-43BA0570F107}" type="datetimeFigureOut">
              <a:rPr lang="en-US" smtClean="0"/>
              <a:t>1/29/25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7E8C4C-FD08-BD18-B5D4-1247882401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E891DF-47E0-08A9-392C-6D7BC5BF8A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4FDA3-0393-B946-8CFE-93049DAC80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8336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0A550-7225-2322-C16A-7825F49CE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70C338F-1186-1672-E39B-7E7AE9D618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5FA528-B19A-9E2E-BC32-74C782995D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3A5E91-8ADC-F447-A8A9-43BA0570F107}" type="datetimeFigureOut">
              <a:rPr lang="en-US" smtClean="0"/>
              <a:t>1/29/25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5D06FB-3E44-4E67-77DB-BB76B8B94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6F4A92-0EDD-9949-AED0-A74866F4AC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4FDA3-0393-B946-8CFE-93049DAC80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7005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7933B3D-61F2-53FE-572D-BFFCB5B0550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C048730-9BAB-2749-D37B-63285B189F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60038D-9CB7-B486-0361-DE0EA0B8FD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3A5E91-8ADC-F447-A8A9-43BA0570F107}" type="datetimeFigureOut">
              <a:rPr lang="en-US" smtClean="0"/>
              <a:t>1/29/25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8A9287-4E4C-ADEE-221C-E614D75899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146ED3-93EB-41FF-39F9-A76752347D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4FDA3-0393-B946-8CFE-93049DAC80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3801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674636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idx="1"/>
          </p:nvPr>
        </p:nvSpPr>
        <p:spPr>
          <a:xfrm>
            <a:off x="628650" y="1364226"/>
            <a:ext cx="7886700" cy="5128648"/>
          </a:xfrm>
          <a:prstGeom prst="rect">
            <a:avLst/>
          </a:prstGeom>
        </p:spPr>
        <p:txBody>
          <a:bodyPr/>
          <a:lstStyle/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233220753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>
        <p:tmplLst>
          <p:tmpl lvl="1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39529-EF76-753D-352C-1D5838839D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5D1C40-9A98-C670-957F-CE3CABE766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5BAFBC-B574-6462-E00C-5EC099BAB4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3A5E91-8ADC-F447-A8A9-43BA0570F107}" type="datetimeFigureOut">
              <a:rPr lang="en-US" smtClean="0"/>
              <a:t>1/29/25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42FD7F-EC2D-F864-D5C5-82B55788A3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D1B82D-ED6B-9E84-777C-C03E0896ED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4FDA3-0393-B946-8CFE-93049DAC80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6048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AFF59C-FF7F-2EB3-5A97-A577198867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D82D4F-9F8C-CD40-026F-BD920A0EDC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B8DB13-F9C2-B7BC-EF89-F579EA801F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3A5E91-8ADC-F447-A8A9-43BA0570F107}" type="datetimeFigureOut">
              <a:rPr lang="en-US" smtClean="0"/>
              <a:t>1/29/25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984FEA-F691-2A6A-BADA-7AD90127B9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510711-D4E4-B8A5-36B2-EF63375230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4FDA3-0393-B946-8CFE-93049DAC80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2668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0ED6F-1D46-969C-C22F-5053ADB8B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33DDA3-9B9F-8CB4-97EA-1AD63CCE9C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8C4F97-4587-39E7-E288-C91DFCBE42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6B7DFB-14A6-516F-E27B-9A37E66191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3A5E91-8ADC-F447-A8A9-43BA0570F107}" type="datetimeFigureOut">
              <a:rPr lang="en-US" smtClean="0"/>
              <a:t>1/29/25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DBD94F-C5BB-13FD-2277-DC1622F499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BBFD34-7B80-B38A-3CA7-CC185B6FB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4FDA3-0393-B946-8CFE-93049DAC80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0300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E09F58-1B77-9197-DFF0-52EB4F6DAB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F04BD9-D3FB-3A50-13C6-149F935E02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DCBA64-1EA2-6212-4CE8-C163F675F3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0A45F9F-1D89-492E-FC91-59125DEDBB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49E1088-B39B-93E8-D1AA-83312ADB72B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6CAB702-5353-1713-6DE2-7D58F30C5D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3A5E91-8ADC-F447-A8A9-43BA0570F107}" type="datetimeFigureOut">
              <a:rPr lang="en-US" smtClean="0"/>
              <a:t>1/29/25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12277EE-52F9-DD61-AB5C-F5785A0B7E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59C21A-51F2-F87E-2EC8-1F0F2CA10F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4FDA3-0393-B946-8CFE-93049DAC80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6378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AE1AE5-E0AD-8A3B-72D7-8F596590B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87CE3FB-88AE-721D-ACFC-C8BC6FED22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3A5E91-8ADC-F447-A8A9-43BA0570F107}" type="datetimeFigureOut">
              <a:rPr lang="en-US" smtClean="0"/>
              <a:t>1/29/25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A28DE5-27CE-2AAC-4151-98E6641F9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42257F-722A-E6BF-0230-2034AE895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4FDA3-0393-B946-8CFE-93049DAC80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5774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B9FF7AA-C54B-5AFE-8BBB-8A0E8E2E48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3A5E91-8ADC-F447-A8A9-43BA0570F107}" type="datetimeFigureOut">
              <a:rPr lang="en-US" smtClean="0"/>
              <a:t>1/29/25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8A5DC6-9651-332A-26DB-AC18A0399B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4CD42D-05BB-44EF-4ACE-35B23DB8B2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4FDA3-0393-B946-8CFE-93049DAC80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1245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1A94C-56D5-4540-B66E-77AFEF5CCC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95C938-8EBA-A97E-6BFC-C97C8B8CC1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0A4EA7-90CD-6B04-27B8-973479F5EA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E34DD0-69CF-C620-A848-74F2EAA096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3A5E91-8ADC-F447-A8A9-43BA0570F107}" type="datetimeFigureOut">
              <a:rPr lang="en-US" smtClean="0"/>
              <a:t>1/29/25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C1362B-9D1F-258D-2D02-85C6B627B1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659BF9-D73D-97CC-165D-97AE32173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4FDA3-0393-B946-8CFE-93049DAC80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730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8A8E53-3A24-1CAF-B84A-48FBFB4426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7A7F7B0-ED9F-B50E-73A9-366C606A38A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D3A8E5-A989-03A3-51D7-DFFD0D4C3C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A9101D-9671-55FF-C2B7-E6E8142880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3A5E91-8ADC-F447-A8A9-43BA0570F107}" type="datetimeFigureOut">
              <a:rPr lang="en-US" smtClean="0"/>
              <a:t>1/29/25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31B9CB-5840-5C3C-4CAC-F66DE0FCE0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D34076-B9DF-5CFE-33CB-898BE9005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4FDA3-0393-B946-8CFE-93049DAC80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909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78744B5-2B62-94A7-16E7-EDCB55CB0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F282F7-A274-6FD1-C8AF-46CD4EE870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0CD5CC-5864-0A12-AEE1-ADC5C007DC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3A5E91-8ADC-F447-A8A9-43BA0570F107}" type="datetimeFigureOut">
              <a:rPr lang="en-US" smtClean="0"/>
              <a:t>1/29/25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5AD4A5-3B9D-8D29-16D1-0697801478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261902-CADD-4A4E-B09C-D38719D6A2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04FDA3-0393-B946-8CFE-93049DAC80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400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57" r:id="rId3"/>
    <p:sldLayoutId id="2147483658" r:id="rId4"/>
    <p:sldLayoutId id="2147483659" r:id="rId5"/>
    <p:sldLayoutId id="2147483660" r:id="rId6"/>
    <p:sldLayoutId id="2147483661" r:id="rId7"/>
    <p:sldLayoutId id="2147483662" r:id="rId8"/>
    <p:sldLayoutId id="2147483663" r:id="rId9"/>
    <p:sldLayoutId id="2147483664" r:id="rId10"/>
    <p:sldLayoutId id="2147483665" r:id="rId11"/>
    <p:sldLayoutId id="214748366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0.png"/><Relationship Id="rId1" Type="http://schemas.openxmlformats.org/officeDocument/2006/relationships/slideLayout" Target="../slideLayouts/slideLayout1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1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oleObject" Target="../embeddings/oleObject13.bin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1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oleObject" Target="../embeddings/oleObject14.bin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7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7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7.png"/><Relationship Id="rId4" Type="http://schemas.openxmlformats.org/officeDocument/2006/relationships/image" Target="../media/image92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7.png"/><Relationship Id="rId4" Type="http://schemas.openxmlformats.org/officeDocument/2006/relationships/image" Target="../media/image9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13" Type="http://schemas.openxmlformats.org/officeDocument/2006/relationships/image" Target="../media/image87.png"/><Relationship Id="rId3" Type="http://schemas.openxmlformats.org/officeDocument/2006/relationships/image" Target="../media/image95.png"/><Relationship Id="rId7" Type="http://schemas.openxmlformats.org/officeDocument/2006/relationships/image" Target="../media/image99.png"/><Relationship Id="rId12" Type="http://schemas.openxmlformats.org/officeDocument/2006/relationships/image" Target="../media/image10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8.png"/><Relationship Id="rId11" Type="http://schemas.openxmlformats.org/officeDocument/2006/relationships/image" Target="../media/image103.png"/><Relationship Id="rId5" Type="http://schemas.openxmlformats.org/officeDocument/2006/relationships/image" Target="../media/image97.png"/><Relationship Id="rId10" Type="http://schemas.openxmlformats.org/officeDocument/2006/relationships/image" Target="../media/image102.png"/><Relationship Id="rId4" Type="http://schemas.openxmlformats.org/officeDocument/2006/relationships/image" Target="../media/image96.png"/><Relationship Id="rId9" Type="http://schemas.openxmlformats.org/officeDocument/2006/relationships/image" Target="../media/image101.png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image" Target="../media/image107.png"/><Relationship Id="rId7" Type="http://schemas.openxmlformats.org/officeDocument/2006/relationships/image" Target="../media/image111.png"/><Relationship Id="rId12" Type="http://schemas.openxmlformats.org/officeDocument/2006/relationships/image" Target="../media/image115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0.png"/><Relationship Id="rId11" Type="http://schemas.openxmlformats.org/officeDocument/2006/relationships/image" Target="../media/image93.png"/><Relationship Id="rId5" Type="http://schemas.openxmlformats.org/officeDocument/2006/relationships/image" Target="../media/image109.png"/><Relationship Id="rId10" Type="http://schemas.openxmlformats.org/officeDocument/2006/relationships/image" Target="../media/image114.png"/><Relationship Id="rId4" Type="http://schemas.openxmlformats.org/officeDocument/2006/relationships/image" Target="../media/image108.png"/><Relationship Id="rId9" Type="http://schemas.openxmlformats.org/officeDocument/2006/relationships/image" Target="../media/image11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openxmlformats.org/officeDocument/2006/relationships/oleObject" Target="../embeddings/oleObject4.bin"/><Relationship Id="rId4" Type="http://schemas.openxmlformats.org/officeDocument/2006/relationships/image" Target="../media/image11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oleObject" Target="../embeddings/oleObject5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oleObject" Target="../embeddings/oleObject6.bin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oleObject" Target="../embeddings/oleObject7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oleObject" Target="../embeddings/oleObject8.bin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oleObject" Target="../embeddings/oleObject9.bin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0.png"/><Relationship Id="rId2" Type="http://schemas.openxmlformats.org/officeDocument/2006/relationships/oleObject" Target="../embeddings/oleObject10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2.bin"/><Relationship Id="rId5" Type="http://schemas.openxmlformats.org/officeDocument/2006/relationships/image" Target="../media/image19.png"/><Relationship Id="rId4" Type="http://schemas.openxmlformats.org/officeDocument/2006/relationships/oleObject" Target="../embeddings/oleObject11.bin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3.png"/><Relationship Id="rId3" Type="http://schemas.openxmlformats.org/officeDocument/2006/relationships/image" Target="../media/image171.png"/><Relationship Id="rId7" Type="http://schemas.openxmlformats.org/officeDocument/2006/relationships/image" Target="../media/image24.png"/><Relationship Id="rId2" Type="http://schemas.openxmlformats.org/officeDocument/2006/relationships/image" Target="../media/image8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1.png"/><Relationship Id="rId13" Type="http://schemas.openxmlformats.org/officeDocument/2006/relationships/image" Target="../media/image320.png"/><Relationship Id="rId3" Type="http://schemas.openxmlformats.org/officeDocument/2006/relationships/image" Target="../media/image221.png"/><Relationship Id="rId7" Type="http://schemas.openxmlformats.org/officeDocument/2006/relationships/image" Target="../media/image261.png"/><Relationship Id="rId12" Type="http://schemas.openxmlformats.org/officeDocument/2006/relationships/image" Target="../media/image311.png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0.png"/><Relationship Id="rId11" Type="http://schemas.openxmlformats.org/officeDocument/2006/relationships/image" Target="../media/image300.png"/><Relationship Id="rId5" Type="http://schemas.openxmlformats.org/officeDocument/2006/relationships/image" Target="../media/image240.png"/><Relationship Id="rId10" Type="http://schemas.openxmlformats.org/officeDocument/2006/relationships/image" Target="../media/image290.png"/><Relationship Id="rId4" Type="http://schemas.openxmlformats.org/officeDocument/2006/relationships/image" Target="../media/image230.png"/><Relationship Id="rId9" Type="http://schemas.openxmlformats.org/officeDocument/2006/relationships/image" Target="../media/image281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7" Type="http://schemas.openxmlformats.org/officeDocument/2006/relationships/image" Target="../media/image371.pn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1.png"/><Relationship Id="rId5" Type="http://schemas.openxmlformats.org/officeDocument/2006/relationships/image" Target="../media/image410.png"/><Relationship Id="rId4" Type="http://schemas.openxmlformats.org/officeDocument/2006/relationships/image" Target="../media/image35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2.png"/><Relationship Id="rId3" Type="http://schemas.openxmlformats.org/officeDocument/2006/relationships/image" Target="../media/image420.png"/><Relationship Id="rId7" Type="http://schemas.openxmlformats.org/officeDocument/2006/relationships/image" Target="../media/image46.png"/><Relationship Id="rId12" Type="http://schemas.openxmlformats.org/officeDocument/2006/relationships/image" Target="../media/image51.png"/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5" Type="http://schemas.openxmlformats.org/officeDocument/2006/relationships/image" Target="../media/image440.png"/><Relationship Id="rId10" Type="http://schemas.openxmlformats.org/officeDocument/2006/relationships/image" Target="../media/image49.png"/><Relationship Id="rId4" Type="http://schemas.openxmlformats.org/officeDocument/2006/relationships/image" Target="../media/image430.png"/><Relationship Id="rId9" Type="http://schemas.openxmlformats.org/officeDocument/2006/relationships/image" Target="../media/image48.png"/><Relationship Id="rId14" Type="http://schemas.openxmlformats.org/officeDocument/2006/relationships/image" Target="../media/image53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0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8.pn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Relationship Id="rId9" Type="http://schemas.openxmlformats.org/officeDocument/2006/relationships/image" Target="../media/image70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3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4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ames of Prediction or Things get simpler as"/>
          <p:cNvSpPr txBox="1">
            <a:spLocks noGrp="1"/>
          </p:cNvSpPr>
          <p:nvPr>
            <p:ph type="title"/>
          </p:nvPr>
        </p:nvSpPr>
        <p:spPr>
          <a:xfrm>
            <a:off x="2667000" y="1676400"/>
            <a:ext cx="7772400" cy="2057400"/>
          </a:xfrm>
          <a:prstGeom prst="rect">
            <a:avLst/>
          </a:prstGeom>
        </p:spPr>
        <p:txBody>
          <a:bodyPr/>
          <a:lstStyle/>
          <a:p>
            <a:r>
              <a:rPr lang="en-US" sz="3600" dirty="0"/>
              <a:t>Drifting games</a:t>
            </a:r>
            <a:br>
              <a:rPr lang="en-US" sz="3600" dirty="0"/>
            </a:br>
            <a:r>
              <a:rPr lang="en-US" sz="3600" dirty="0"/>
              <a:t>and  online Learning</a:t>
            </a:r>
            <a:endParaRPr sz="3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5664E2-A868-16B2-CA60-B20F885CC4EA}"/>
              </a:ext>
            </a:extLst>
          </p:cNvPr>
          <p:cNvSpPr txBox="1"/>
          <p:nvPr/>
        </p:nvSpPr>
        <p:spPr>
          <a:xfrm>
            <a:off x="2743200" y="3886200"/>
            <a:ext cx="3581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Yoav Freund</a:t>
            </a:r>
          </a:p>
          <a:p>
            <a:r>
              <a:rPr lang="en-US" dirty="0"/>
              <a:t>UCSD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342FD-1EB7-181A-06D9-6FD1E034F5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8210550" cy="674636"/>
          </a:xfrm>
        </p:spPr>
        <p:txBody>
          <a:bodyPr>
            <a:normAutofit fontScale="90000"/>
          </a:bodyPr>
          <a:lstStyle/>
          <a:p>
            <a:r>
              <a:rPr lang="en-US" dirty="0"/>
              <a:t>Playing against the equalizing strategy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9D7B0A-94F6-D524-523A-FE57E75891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equalizing strategy is optimal, the choice of the learner is irrelevant.</a:t>
            </a:r>
          </a:p>
          <a:p>
            <a:r>
              <a:rPr lang="en-US" dirty="0"/>
              <a:t>If the adversary plays </a:t>
            </a:r>
            <a:r>
              <a:rPr lang="en-US" dirty="0" err="1"/>
              <a:t>suboptimally</a:t>
            </a:r>
            <a:r>
              <a:rPr lang="en-US" dirty="0"/>
              <a:t>, the player should make the better choice under the assumption that from now on, the adversary will always play optimally. </a:t>
            </a:r>
          </a:p>
        </p:txBody>
      </p:sp>
    </p:spTree>
    <p:extLst>
      <p:ext uri="{BB962C8B-B14F-4D97-AF65-F5344CB8AC3E}">
        <p14:creationId xmlns:p14="http://schemas.microsoft.com/office/powerpoint/2010/main" val="237982924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NormalHedge.DT / Luo and Schapire, 20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>
              <a:defRPr sz="1800"/>
            </a:pPr>
            <a:r>
              <a:rPr sz="4400"/>
              <a:t>NormalHedge.DT</a:t>
            </a:r>
            <a:r>
              <a:rPr sz="2800"/>
              <a:t> / </a:t>
            </a:r>
            <a:r>
              <a:rPr>
                <a:solidFill>
                  <a:srgbClr val="0B5D18"/>
                </a:solidFill>
              </a:rPr>
              <a:t>Luo and Schapire, 2014</a:t>
            </a:r>
          </a:p>
        </p:txBody>
      </p:sp>
      <p:pic>
        <p:nvPicPr>
          <p:cNvPr id="1263" name="MathTypeImage.pdf" descr="MathType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1563" y="1464468"/>
            <a:ext cx="4422213" cy="1357314"/>
          </a:xfrm>
          <a:prstGeom prst="rect">
            <a:avLst/>
          </a:prstGeom>
          <a:ln w="12700">
            <a:miter lim="400000"/>
          </a:ln>
        </p:spPr>
      </p:pic>
      <p:pic>
        <p:nvPicPr>
          <p:cNvPr id="1264" name="MathTypeImage.pdf" descr="MathTypeImage.pd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096138" y="3125390"/>
            <a:ext cx="4682536" cy="343673"/>
          </a:xfrm>
          <a:prstGeom prst="rect">
            <a:avLst/>
          </a:prstGeom>
          <a:ln w="12700">
            <a:miter lim="400000"/>
          </a:ln>
        </p:spPr>
      </p:pic>
      <p:pic>
        <p:nvPicPr>
          <p:cNvPr id="1265" name="MathTypeImage.pdf" descr="MathTypeImage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6138" y="3971199"/>
            <a:ext cx="5026208" cy="665866"/>
          </a:xfrm>
          <a:prstGeom prst="rect">
            <a:avLst/>
          </a:prstGeom>
          <a:ln w="12700">
            <a:miter lim="400000"/>
          </a:ln>
        </p:spPr>
      </p:pic>
      <p:pic>
        <p:nvPicPr>
          <p:cNvPr id="1266" name="MathTypeImage.pdf" descr="MathTypeImage.pd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1656" y="4978300"/>
            <a:ext cx="5286715" cy="34385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1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1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1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63" grpId="1" animBg="1" advAuto="0"/>
      <p:bldP spid="1264" grpId="2" animBg="1" advAuto="0"/>
      <p:bldP spid="1265" grpId="3" animBg="1" advAuto="0"/>
      <p:bldP spid="1266" grpId="4" animBg="1" advAuto="0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8" name="NormalHedge.DT / analysi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NormalHedge.DT / analysis</a:t>
            </a:r>
          </a:p>
        </p:txBody>
      </p:sp>
      <p:pic>
        <p:nvPicPr>
          <p:cNvPr id="1269" name="MathTypeImage.pdf" descr="MathType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4070" y="2829594"/>
            <a:ext cx="6857591" cy="2252494"/>
          </a:xfrm>
          <a:prstGeom prst="rect">
            <a:avLst/>
          </a:prstGeom>
          <a:ln w="12700">
            <a:miter lim="400000"/>
          </a:ln>
        </p:spPr>
      </p:pic>
      <p:pic>
        <p:nvPicPr>
          <p:cNvPr id="1270" name="MathTypeImage.pdf" descr="MathTypeImage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4070" y="1307920"/>
            <a:ext cx="5371429" cy="9818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1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69" grpId="2" animBg="1" advAuto="0"/>
      <p:bldP spid="1270" grpId="1" animBg="1" advAuto="0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93ACAD-E3E3-3871-A206-1428FB91E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Equalizing adversary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D268BC22-4837-85AB-2030-ECFF2679154C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sz="2200" dirty="0"/>
                  <a:t>Assume divisibility</a:t>
                </a:r>
              </a:p>
              <a:p>
                <a:r>
                  <a:rPr lang="en-US" sz="2200" dirty="0"/>
                  <a:t>Equalizing adversary splits </a:t>
                </a:r>
                <a:r>
                  <a:rPr lang="en-US" sz="2200" u="sng" dirty="0"/>
                  <a:t>each bin</a:t>
                </a:r>
                <a:r>
                  <a:rPr lang="en-US" sz="2200" dirty="0"/>
                  <a:t> into two equal prob subsets.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</m:d>
                              <m: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=1| </m:t>
                              </m:r>
                              <m: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𝑡h𝑒</m:t>
                              </m:r>
                              <m: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𝑝𝑎𝑠𝑡</m:t>
                              </m:r>
                            </m:e>
                          </m:d>
                          <m: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n-US" sz="2000" dirty="0"/>
              </a:p>
              <a:p>
                <a:r>
                  <a:rPr lang="en-US" sz="2400" dirty="0"/>
                  <a:t>State sequence independent of learner’s choices.</a:t>
                </a:r>
              </a:p>
              <a:p>
                <a:r>
                  <a:rPr lang="en-US" sz="2400" dirty="0"/>
                  <a:t>Score is constant</a:t>
                </a:r>
                <a:br>
                  <a:rPr lang="en-US" sz="2400" dirty="0"/>
                </a:br>
                <a14:m>
                  <m:oMath xmlns:m="http://schemas.openxmlformats.org/officeDocument/2006/math">
                    <m:d>
                      <m:dPr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0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Ψ</m:t>
                            </m:r>
                          </m:e>
                          <m:sub>
                            <m:r>
                              <a:rPr lang="en-US" sz="20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0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Ψ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=⋯</m:t>
                    </m:r>
                    <m:f>
                      <m:fPr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den>
                    </m:f>
                    <m:d>
                      <m:dPr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mr>
                          <m:mr>
                            <m:e>
                              <m: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mr>
                        </m:m>
                      </m:e>
                    </m:d>
                    <m:r>
                      <a:rPr lang="en-US" sz="20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Φ</m:t>
                    </m:r>
                    <m:r>
                      <a:rPr lang="en-US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0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Ψ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0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n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endParaRPr lang="en-US" sz="2000" dirty="0"/>
              </a:p>
              <a:p>
                <a:r>
                  <a:rPr lang="en-US" sz="2400" dirty="0"/>
                  <a:t>If two future configurations have different scores, learner chooses the one with lower score.</a:t>
                </a:r>
                <a:br>
                  <a:rPr lang="en-US" sz="2400" dirty="0"/>
                </a:b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4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Ψ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4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m:rPr>
                        <m:sty m:val="p"/>
                      </m:rPr>
                      <a:rPr lang="en-US" sz="24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4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Ψ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i</m:t>
                            </m:r>
                            <m:r>
                              <a:rPr lang="en-US" sz="2400" b="0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endParaRPr lang="en-US" sz="2400" dirty="0"/>
              </a:p>
              <a:p>
                <a:r>
                  <a:rPr lang="en-US" sz="2400" dirty="0"/>
                  <a:t>And therefore   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den>
                    </m:f>
                    <m:d>
                      <m:dPr>
                        <m:ctrlP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mr>
                          <m:mr>
                            <m:e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mr>
                        </m:m>
                      </m:e>
                    </m:d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m:rPr>
                        <m:sty m:val="p"/>
                      </m:rPr>
                      <a:rPr lang="en-US" sz="24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4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Ψ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4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n</m:t>
                            </m:r>
                          </m:sub>
                        </m:sSub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endParaRPr lang="en-US" sz="2400" dirty="0"/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den>
                    </m:f>
                    <m:d>
                      <m:dPr>
                        <m:ctrlP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mr>
                          <m:mr>
                            <m:e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400" dirty="0"/>
                  <a:t>  Is the min/max score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D268BC22-4837-85AB-2030-ECFF2679154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965" t="-19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46138714"/>
      </p:ext>
    </p:extLst>
  </p:cSld>
  <p:clrMapOvr>
    <a:masterClrMapping/>
  </p:clrMapOvr>
  <p:transition spd="med"/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6F7A9-A8B9-C53E-6377-25B8CA06AD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potentials and weights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1FB8F716-CF6D-C2B2-36E8-8A769AADD5A1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228600" y="1364226"/>
                <a:ext cx="8686800" cy="5128648"/>
              </a:xfrm>
            </p:spPr>
            <p:txBody>
              <a:bodyPr>
                <a:normAutofit/>
              </a:bodyPr>
              <a:lstStyle/>
              <a:p>
                <a:r>
                  <a:rPr lang="en-US" sz="2000" dirty="0"/>
                  <a:t>We can write the score as a sum over bins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Φ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Ψ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ctrlP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d>
                                <m:dPr>
                                  <m:ctrlPr>
                                    <a:rPr lang="en-US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  <m:r>
                                    <a:rPr lang="en-US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  <m: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Ψ</m:t>
                              </m:r>
                              <m: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_</m:t>
                              </m:r>
                              <m: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e>
                      </m:func>
                      <m:r>
                        <a:rPr lang="en-US" sz="2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=</m:t>
                      </m:r>
                      <m:nary>
                        <m:naryPr>
                          <m:chr m:val="∑"/>
                          <m:ctrlP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func>
                            <m:funcPr>
                              <m:ctrlP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Pr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  <m:d>
                                    <m:dPr>
                                      <m:ctrlPr>
                                        <a:rPr lang="en-US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𝜔</m:t>
                                      </m:r>
                                      <m:r>
                                        <a:rPr lang="en-US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d>
                                  <m:r>
                                    <a:rPr lang="en-US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≤</m:t>
                                  </m:r>
                                  <m:r>
                                    <a:rPr lang="en-US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  <m:d>
                                    <m:dPr>
                                      <m:ctrlPr>
                                        <a:rPr lang="en-US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𝜔</m:t>
                                      </m:r>
                                      <m:r>
                                        <a:rPr lang="en-US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  <m:r>
                                    <a:rPr lang="en-US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</m:d>
                            </m:e>
                          </m:func>
                          <m:r>
                            <m:rPr>
                              <m:nor/>
                            </m:rPr>
                            <a:rPr lang="en-US" sz="2000" dirty="0">
                              <a:solidFill>
                                <a:srgbClr val="FF0000"/>
                              </a:solidFill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0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Pr</m:t>
                          </m:r>
                          <m:d>
                            <m:dPr>
                              <m:ctrlP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d>
                                <m:dPr>
                                  <m:ctrlPr>
                                    <a:rPr lang="en-US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  <m:r>
                                    <a:rPr lang="en-US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  <m: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</m:e>
                      </m:nary>
                      <m:r>
                        <a:rPr lang="en-US" sz="20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r>
                            <m:rPr>
                              <m:nor/>
                            </m:rPr>
                            <a:rPr lang="en-US" sz="2000" dirty="0">
                              <a:solidFill>
                                <a:srgbClr val="FF0000"/>
                              </a:solidFill>
                            </a:rPr>
                            <m:t> </m:t>
                          </m:r>
                          <m:r>
                            <a:rPr lang="en-US" sz="20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  <m:d>
                            <m:dPr>
                              <m:ctrlPr>
                                <a:rPr lang="en-US" sz="20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0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  <m:r>
                            <a:rPr lang="en-US" sz="20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0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0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br>
                  <a:rPr lang="en-US" sz="2000" i="1" dirty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</a:br>
                <a:endParaRPr lang="en-US" sz="2000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  <a:p>
                <a:r>
                  <a:rPr lang="en-US" sz="200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We call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sz="20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the </a:t>
                </a:r>
                <a:r>
                  <a:rPr lang="en-US" sz="2000" b="1" u="sng" dirty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  <a:t>potential</a:t>
                </a:r>
                <a:r>
                  <a:rPr lang="en-US" sz="200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, </a:t>
                </a:r>
                <a:r>
                  <a:rPr lang="en-US" sz="2000" dirty="0">
                    <a:latin typeface="Cambria Math" panose="02040503050406030204" pitchFamily="18" charset="0"/>
                  </a:rPr>
                  <a:t>= </a:t>
                </a:r>
                <a:r>
                  <a:rPr lang="en-US" sz="200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the probability of an expert to be “good” on the final iteration given that it has made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mistakes in the first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iterations.</a:t>
                </a: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0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Ψ</m:t>
                        </m:r>
                      </m:e>
                      <m:sub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</m:oMath>
                </a14:m>
                <a:r>
                  <a:rPr lang="en-US" sz="2000" dirty="0">
                    <a:latin typeface="Cambria Math" panose="02040503050406030204" pitchFamily="18" charset="0"/>
                  </a:rPr>
                  <a:t>,</a:t>
                </a:r>
                <a:r>
                  <a:rPr lang="en-US" sz="2000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0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Ψ</m:t>
                        </m:r>
                      </m:e>
                      <m:sub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</m:oMath>
                </a14:m>
                <a:r>
                  <a:rPr lang="en-US" sz="2000" dirty="0">
                    <a:latin typeface="Cambria Math" panose="02040503050406030204" pitchFamily="18" charset="0"/>
                  </a:rPr>
                  <a:t> : the configuration reached if learner predicts </a:t>
                </a:r>
                <a:r>
                  <a:rPr lang="en-US" sz="2000" dirty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0,1 </a:t>
                </a:r>
                <a:r>
                  <a:rPr lang="en-US" sz="2000" dirty="0">
                    <a:latin typeface="Cambria Math" panose="02040503050406030204" pitchFamily="18" charset="0"/>
                  </a:rPr>
                  <a:t>and is wrong.</a:t>
                </a:r>
              </a:p>
              <a:p>
                <a:r>
                  <a:rPr lang="en-US" sz="2000" dirty="0">
                    <a:latin typeface="Cambria Math" panose="02040503050406030204" pitchFamily="18" charset="0"/>
                  </a:rPr>
                  <a:t>Algorithm has to find which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Φ</m:t>
                    </m:r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0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Ψ</m:t>
                        </m:r>
                      </m:e>
                      <m:sub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>
                    <a:latin typeface="Cambria Math" panose="02040503050406030204" pitchFamily="18" charset="0"/>
                  </a:rPr>
                  <a:t>,</a:t>
                </a:r>
                <a:r>
                  <a:rPr lang="en-US" sz="2000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sz="20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Ψ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  <m:sup>
                            <m: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US" sz="2000" dirty="0">
                    <a:latin typeface="Cambria Math" panose="02040503050406030204" pitchFamily="18" charset="0"/>
                  </a:rPr>
                  <a:t> is smaller.</a:t>
                </a:r>
              </a:p>
              <a:p>
                <a:r>
                  <a:rPr lang="en-US" sz="2000" dirty="0"/>
                  <a:t>Find sign of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sz="20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Ψ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  <m:sup>
                            <m: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2000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sz="20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Ψ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  <m:sup>
                            <m: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bSup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br>
                  <a:rPr lang="en-US" sz="2000" i="1" dirty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</a:br>
                <a:r>
                  <a:rPr lang="en-US" sz="2000" i="1" dirty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  <m:e>
                        <m:r>
                          <m:rPr>
                            <m:nor/>
                          </m:rPr>
                          <a:rPr lang="en-US" sz="2000" dirty="0">
                            <a:solidFill>
                              <a:srgbClr val="FF0000"/>
                            </a:solidFill>
                          </a:rPr>
                          <m:t> </m:t>
                        </m:r>
                        <m:r>
                          <a:rPr lang="en-US" sz="20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  <m:d>
                          <m:dPr>
                            <m:ctrlPr>
                              <a:rPr lang="en-US" sz="2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  <m:r>
                              <a:rPr lang="en-US" sz="2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2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  <m:r>
                          <a:rPr lang="en-US" sz="20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00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0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p>
                                <m:r>
                                  <a:rPr lang="en-US" sz="20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US" sz="20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0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+1,</m:t>
                                </m:r>
                                <m:r>
                                  <a:rPr lang="en-US" sz="20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d>
                            <m:r>
                              <a:rPr lang="en-US" sz="2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sz="20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p>
                                <m:r>
                                  <a:rPr lang="en-US" sz="20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US" sz="20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0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+1,</m:t>
                                </m:r>
                                <m:r>
                                  <a:rPr lang="en-US" sz="20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d>
                          </m:e>
                        </m:d>
                      </m:e>
                    </m:nary>
                  </m:oMath>
                </a14:m>
                <a:r>
                  <a:rPr lang="en-US" sz="2000" dirty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 </a:t>
                </a:r>
                <a:br>
                  <a:rPr lang="en-US" sz="2000" dirty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</a:br>
                <a:r>
                  <a:rPr lang="en-US" sz="2000" dirty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  <m:e>
                        <m:r>
                          <m:rPr>
                            <m:nor/>
                          </m:rPr>
                          <a:rPr lang="en-US" sz="2000" dirty="0">
                            <a:solidFill>
                              <a:srgbClr val="FF0000"/>
                            </a:solidFill>
                          </a:rPr>
                          <m:t> 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𝜙</m:t>
                            </m:r>
                            <m:d>
                              <m:dPr>
                                <m:ctrlPr>
                                  <a:rPr lang="en-US" sz="20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0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+1,</m:t>
                                </m:r>
                                <m:r>
                                  <a:rPr lang="en-US" sz="20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sz="2000" b="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  <m:r>
                                  <a:rPr lang="en-US" sz="20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0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  <m:r>
                              <a:rPr lang="en-US" sz="20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𝜙</m:t>
                            </m:r>
                            <m:d>
                              <m:dPr>
                                <m:ctrlPr>
                                  <a:rPr lang="en-US" sz="20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0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+1,</m:t>
                                </m:r>
                                <m:r>
                                  <a:rPr lang="en-US" sz="20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sz="20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0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</m:e>
                        </m:d>
                      </m:e>
                    </m:nary>
                    <m:func>
                      <m:funcPr>
                        <m:ctrlPr>
                          <a:rPr lang="en-US" sz="20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sz="20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2000" b="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0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0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sz="20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)=1 | </m:t>
                            </m:r>
                            <m:sSub>
                              <m:sSubPr>
                                <m:ctrlPr>
                                  <a:rPr lang="en-US" sz="2000" b="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  <m:sub>
                                <m:r>
                                  <a:rPr lang="en-US" sz="2000" b="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0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0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</m:d>
                        <m:r>
                          <a:rPr lang="en-US" sz="20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0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sz="2000" dirty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 </a:t>
                </a:r>
                <a:br>
                  <a:rPr lang="en-US" sz="2000" dirty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</a:br>
                <a:r>
                  <a:rPr lang="en-US" sz="2000" dirty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 =</a:t>
                </a:r>
                <a:r>
                  <a:rPr lang="en-US" sz="2000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  <m:e>
                        <m:r>
                          <m:rPr>
                            <m:nor/>
                          </m:rPr>
                          <a:rPr lang="en-US" sz="2000" dirty="0">
                            <a:solidFill>
                              <a:srgbClr val="FF0000"/>
                            </a:solidFill>
                          </a:rPr>
                          <m:t> </m:t>
                        </m:r>
                        <m:r>
                          <a:rPr lang="en-US" sz="20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sz="20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d>
                      <m:dPr>
                        <m:ctrlPr>
                          <a:rPr lang="en-US" sz="200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func>
                          <m:funcPr>
                            <m:ctrlPr>
                              <a:rPr lang="en-US" sz="2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Pr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i="1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sz="2000" i="1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0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0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  <m:r>
                                  <a:rPr lang="en-US" sz="20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)=1 | </m:t>
                                </m:r>
                                <m:sSub>
                                  <m:sSubPr>
                                    <m:ctrlPr>
                                      <a:rPr lang="en-US" sz="2000" i="1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sz="2000" i="1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0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0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</m:d>
                            <m:r>
                              <a:rPr lang="en-US" sz="2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2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2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  <m:r>
                          <a:rPr lang="en-US" sz="20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</m:oMath>
                </a14:m>
                <a:endParaRPr lang="en-US" sz="2000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  <a:p>
                <a:r>
                  <a:rPr lang="en-US" sz="2000" dirty="0">
                    <a:latin typeface="Cambria Math" panose="02040503050406030204" pitchFamily="18" charset="0"/>
                  </a:rPr>
                  <a:t>We call </a:t>
                </a:r>
                <a14:m>
                  <m:oMath xmlns:m="http://schemas.openxmlformats.org/officeDocument/2006/math">
                    <m:r>
                      <a:rPr lang="en-US" sz="2000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2000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000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2000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US" sz="2000" dirty="0">
                    <a:latin typeface="Cambria Math" panose="02040503050406030204" pitchFamily="18" charset="0"/>
                  </a:rPr>
                  <a:t>the</a:t>
                </a:r>
                <a:r>
                  <a:rPr lang="en-US" sz="2000" dirty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US" sz="2000" b="1" u="sng" dirty="0">
                    <a:solidFill>
                      <a:srgbClr val="0070C0"/>
                    </a:solidFill>
                    <a:latin typeface="Cambria Math" panose="02040503050406030204" pitchFamily="18" charset="0"/>
                  </a:rPr>
                  <a:t>weight</a:t>
                </a:r>
                <a:r>
                  <a:rPr lang="en-US" sz="2000" b="1" dirty="0">
                    <a:solidFill>
                      <a:srgbClr val="0070C0"/>
                    </a:solidFill>
                    <a:latin typeface="Cambria Math" panose="02040503050406030204" pitchFamily="18" charset="0"/>
                  </a:rPr>
                  <a:t> , </a:t>
                </a:r>
                <a:r>
                  <a:rPr lang="en-US" sz="2000" dirty="0">
                    <a:latin typeface="Cambria Math" panose="02040503050406030204" pitchFamily="18" charset="0"/>
                  </a:rPr>
                  <a:t>it is the difference between neighboring potentials.</a:t>
                </a:r>
                <a:endParaRPr lang="en-US" sz="2000" u="sng" dirty="0">
                  <a:latin typeface="Cambria Math" panose="02040503050406030204" pitchFamily="18" charset="0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1FB8F716-CF6D-C2B2-36E8-8A769AADD5A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28600" y="1364226"/>
                <a:ext cx="8686800" cy="5128648"/>
              </a:xfrm>
              <a:blipFill>
                <a:blip r:embed="rId2"/>
                <a:stretch>
                  <a:fillRect l="-2482" t="-9136" r="-292" b="-7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22002250"/>
      </p:ext>
    </p:extLst>
  </p:cSld>
  <p:clrMapOvr>
    <a:masterClrMapping/>
  </p:clrMapOvr>
  <p:transition spd="med"/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32630537-949E-0550-F694-4235841C53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C2007CC-026E-A85C-44F0-7BD4AF0A0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Of Talk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18D5855-14E7-5971-30E5-F34BFBC3D8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Online learning games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The Halving Game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The Binomial Game</a:t>
            </a:r>
          </a:p>
          <a:p>
            <a:pPr lvl="1"/>
            <a:r>
              <a:rPr lang="en-US" dirty="0" err="1"/>
              <a:t>Ulam’s</a:t>
            </a:r>
            <a:r>
              <a:rPr lang="en-US" dirty="0"/>
              <a:t> game with K lies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Boosting Games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General Drifting Games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Drifting Games in Continuous time</a:t>
            </a:r>
          </a:p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BrownBoost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NormalHedge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An open problem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512085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F024213E-8086-8959-8C63-F9574A3B76F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21 questions with k lies</a:t>
            </a:r>
          </a:p>
        </p:txBody>
      </p:sp>
      <p:sp>
        <p:nvSpPr>
          <p:cNvPr id="5123" name="Rectangle 3">
            <a:extLst>
              <a:ext uri="{FF2B5EF4-FFF2-40B4-BE49-F238E27FC236}">
                <a16:creationId xmlns:a16="http://schemas.microsoft.com/office/drawing/2014/main" id="{41EAA882-0719-B2D1-22DA-537EC298215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z="2800"/>
              <a:t>Player 1 chooses secret </a:t>
            </a:r>
            <a:r>
              <a:rPr lang="en-US" altLang="en-US" sz="2800">
                <a:solidFill>
                  <a:srgbClr val="FF0000"/>
                </a:solidFill>
              </a:rPr>
              <a:t>x</a:t>
            </a:r>
            <a:r>
              <a:rPr lang="en-US" altLang="en-US" sz="2800"/>
              <a:t> from </a:t>
            </a:r>
            <a:r>
              <a:rPr lang="en-US" altLang="en-US" sz="2800">
                <a:solidFill>
                  <a:srgbClr val="FF0000"/>
                </a:solidFill>
              </a:rPr>
              <a:t>S1,S2,…,SN</a:t>
            </a:r>
          </a:p>
          <a:p>
            <a:r>
              <a:rPr lang="en-US" altLang="en-US" sz="2800"/>
              <a:t>Player 2 asks “is </a:t>
            </a:r>
            <a:r>
              <a:rPr lang="en-US" altLang="en-US" sz="2800">
                <a:solidFill>
                  <a:srgbClr val="FF0000"/>
                </a:solidFill>
              </a:rPr>
              <a:t>x</a:t>
            </a:r>
            <a:r>
              <a:rPr lang="en-US" altLang="en-US" sz="2800"/>
              <a:t> in the set </a:t>
            </a:r>
            <a:r>
              <a:rPr lang="en-US" altLang="en-US" sz="2800">
                <a:solidFill>
                  <a:srgbClr val="FF0000"/>
                </a:solidFill>
              </a:rPr>
              <a:t>A</a:t>
            </a:r>
            <a:r>
              <a:rPr lang="en-US" altLang="en-US" sz="2800"/>
              <a:t>?”</a:t>
            </a:r>
          </a:p>
          <a:p>
            <a:r>
              <a:rPr lang="en-US" altLang="en-US" sz="2800"/>
              <a:t>Player 1 can lie </a:t>
            </a:r>
            <a:r>
              <a:rPr lang="en-US" altLang="en-US" sz="2800">
                <a:solidFill>
                  <a:srgbClr val="FF0000"/>
                </a:solidFill>
              </a:rPr>
              <a:t>k</a:t>
            </a:r>
            <a:r>
              <a:rPr lang="en-US" altLang="en-US" sz="2800"/>
              <a:t> times.</a:t>
            </a:r>
          </a:p>
          <a:p>
            <a:r>
              <a:rPr lang="en-US" altLang="en-US" sz="2800"/>
              <a:t>Game ends when player 2 can determine </a:t>
            </a:r>
            <a:r>
              <a:rPr lang="en-US" altLang="en-US" sz="2800">
                <a:solidFill>
                  <a:srgbClr val="FF0000"/>
                </a:solidFill>
              </a:rPr>
              <a:t>x</a:t>
            </a:r>
            <a:r>
              <a:rPr lang="en-US" altLang="en-US" sz="2800"/>
              <a:t>.</a:t>
            </a:r>
          </a:p>
          <a:p>
            <a:r>
              <a:rPr lang="en-US" altLang="en-US" sz="2800"/>
              <a:t>A smart player 1 aims to have more than one </a:t>
            </a:r>
            <a:r>
              <a:rPr lang="en-US" altLang="en-US" sz="2800">
                <a:solidFill>
                  <a:schemeClr val="accent2"/>
                </a:solidFill>
              </a:rPr>
              <a:t>consistent </a:t>
            </a:r>
            <a:r>
              <a:rPr lang="en-US" altLang="en-US" sz="2800">
                <a:solidFill>
                  <a:srgbClr val="FF0000"/>
                </a:solidFill>
              </a:rPr>
              <a:t>x</a:t>
            </a:r>
            <a:r>
              <a:rPr lang="en-US" altLang="en-US" sz="2800"/>
              <a:t> for as long as possible.</a:t>
            </a:r>
          </a:p>
          <a:p>
            <a:r>
              <a:rPr lang="en-US" altLang="en-US" sz="2800">
                <a:solidFill>
                  <a:schemeClr val="accent1"/>
                </a:solidFill>
              </a:rPr>
              <a:t>Chip</a:t>
            </a:r>
            <a:r>
              <a:rPr lang="en-US" altLang="en-US" sz="2800"/>
              <a:t> = element </a:t>
            </a:r>
            <a:r>
              <a:rPr lang="en-US" altLang="en-US" sz="2800">
                <a:solidFill>
                  <a:srgbClr val="FF0000"/>
                </a:solidFill>
              </a:rPr>
              <a:t>  </a:t>
            </a:r>
            <a:r>
              <a:rPr lang="en-US" altLang="en-US" sz="2800"/>
              <a:t>(</a:t>
            </a:r>
            <a:r>
              <a:rPr lang="en-US" altLang="en-US" sz="2800">
                <a:solidFill>
                  <a:srgbClr val="FF0000"/>
                </a:solidFill>
              </a:rPr>
              <a:t>Si</a:t>
            </a:r>
            <a:r>
              <a:rPr lang="en-US" altLang="en-US" sz="2800"/>
              <a:t>)</a:t>
            </a:r>
          </a:p>
          <a:p>
            <a:r>
              <a:rPr lang="en-US" altLang="en-US" sz="2800">
                <a:solidFill>
                  <a:schemeClr val="accent1"/>
                </a:solidFill>
              </a:rPr>
              <a:t>Bin </a:t>
            </a:r>
            <a:r>
              <a:rPr lang="en-US" altLang="en-US" sz="2800"/>
              <a:t>= number of lies made regarding element</a:t>
            </a:r>
            <a:endParaRPr lang="en-US" altLang="en-US" sz="2800">
              <a:solidFill>
                <a:srgbClr val="FF0000"/>
              </a:solidFill>
            </a:endParaRPr>
          </a:p>
        </p:txBody>
      </p:sp>
      <p:sp>
        <p:nvSpPr>
          <p:cNvPr id="5129" name="AutoShape 9">
            <a:extLst>
              <a:ext uri="{FF2B5EF4-FFF2-40B4-BE49-F238E27FC236}">
                <a16:creationId xmlns:a16="http://schemas.microsoft.com/office/drawing/2014/main" id="{0DDCB6BC-EBC0-CDCF-46AA-9E0E5EEE7E07}"/>
              </a:ext>
            </a:extLst>
          </p:cNvPr>
          <p:cNvSpPr>
            <a:spLocks noChangeArrowheads="1"/>
          </p:cNvSpPr>
          <p:nvPr/>
        </p:nvSpPr>
        <p:spPr bwMode="auto">
          <a:xfrm rot="-5486761">
            <a:off x="296069" y="2658269"/>
            <a:ext cx="400050" cy="458788"/>
          </a:xfrm>
          <a:prstGeom prst="curvedDownArrow">
            <a:avLst>
              <a:gd name="adj1" fmla="val 20000"/>
              <a:gd name="adj2" fmla="val 40000"/>
              <a:gd name="adj3" fmla="val 38228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1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1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1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1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51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3" grpId="0" build="p" autoUpdateAnimBg="0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>
            <a:extLst>
              <a:ext uri="{FF2B5EF4-FFF2-40B4-BE49-F238E27FC236}">
                <a16:creationId xmlns:a16="http://schemas.microsoft.com/office/drawing/2014/main" id="{C99362B7-8BD9-2A37-C66C-4E8953FECBD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Chip game for 21 questions</a:t>
            </a:r>
          </a:p>
        </p:txBody>
      </p:sp>
      <p:grpSp>
        <p:nvGrpSpPr>
          <p:cNvPr id="24636" name="Group 60">
            <a:extLst>
              <a:ext uri="{FF2B5EF4-FFF2-40B4-BE49-F238E27FC236}">
                <a16:creationId xmlns:a16="http://schemas.microsoft.com/office/drawing/2014/main" id="{EE5E2953-D200-CE1F-828E-BBB375FE0C18}"/>
              </a:ext>
            </a:extLst>
          </p:cNvPr>
          <p:cNvGrpSpPr>
            <a:grpSpLocks/>
          </p:cNvGrpSpPr>
          <p:nvPr/>
        </p:nvGrpSpPr>
        <p:grpSpPr bwMode="auto">
          <a:xfrm>
            <a:off x="1219200" y="2044700"/>
            <a:ext cx="4876800" cy="3556000"/>
            <a:chOff x="1248" y="1296"/>
            <a:chExt cx="3072" cy="2240"/>
          </a:xfrm>
        </p:grpSpPr>
        <p:sp>
          <p:nvSpPr>
            <p:cNvPr id="24637" name="Oval 61">
              <a:extLst>
                <a:ext uri="{FF2B5EF4-FFF2-40B4-BE49-F238E27FC236}">
                  <a16:creationId xmlns:a16="http://schemas.microsoft.com/office/drawing/2014/main" id="{B2DB9773-7DCA-4B25-50BF-7A583763EF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00" y="1728"/>
              <a:ext cx="240" cy="24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638" name="Oval 62">
              <a:extLst>
                <a:ext uri="{FF2B5EF4-FFF2-40B4-BE49-F238E27FC236}">
                  <a16:creationId xmlns:a16="http://schemas.microsoft.com/office/drawing/2014/main" id="{AAF754FA-7E6C-F5CC-D911-084F6E7BCB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00" y="1968"/>
              <a:ext cx="240" cy="24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639" name="Oval 63">
              <a:extLst>
                <a:ext uri="{FF2B5EF4-FFF2-40B4-BE49-F238E27FC236}">
                  <a16:creationId xmlns:a16="http://schemas.microsoft.com/office/drawing/2014/main" id="{F93470F3-28AB-8DA1-33FF-C2C7EA181B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00" y="2208"/>
              <a:ext cx="240" cy="24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640" name="Oval 64">
              <a:extLst>
                <a:ext uri="{FF2B5EF4-FFF2-40B4-BE49-F238E27FC236}">
                  <a16:creationId xmlns:a16="http://schemas.microsoft.com/office/drawing/2014/main" id="{1533EB88-94B2-954B-C5B0-488E45FAB2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00" y="2448"/>
              <a:ext cx="240" cy="24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641" name="Oval 65">
              <a:extLst>
                <a:ext uri="{FF2B5EF4-FFF2-40B4-BE49-F238E27FC236}">
                  <a16:creationId xmlns:a16="http://schemas.microsoft.com/office/drawing/2014/main" id="{50E2D3E5-00D1-B6EA-3D76-6DA864278F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00" y="2688"/>
              <a:ext cx="240" cy="24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642" name="Oval 66">
              <a:extLst>
                <a:ext uri="{FF2B5EF4-FFF2-40B4-BE49-F238E27FC236}">
                  <a16:creationId xmlns:a16="http://schemas.microsoft.com/office/drawing/2014/main" id="{046992AA-0843-6B49-3279-0CCC0DC4CF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36" y="2208"/>
              <a:ext cx="240" cy="24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643" name="Oval 67">
              <a:extLst>
                <a:ext uri="{FF2B5EF4-FFF2-40B4-BE49-F238E27FC236}">
                  <a16:creationId xmlns:a16="http://schemas.microsoft.com/office/drawing/2014/main" id="{B9C70321-8828-4EDB-74AA-C84C32F691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36" y="2688"/>
              <a:ext cx="240" cy="24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644" name="Oval 68">
              <a:extLst>
                <a:ext uri="{FF2B5EF4-FFF2-40B4-BE49-F238E27FC236}">
                  <a16:creationId xmlns:a16="http://schemas.microsoft.com/office/drawing/2014/main" id="{0340DC04-3B41-19FF-9D70-9639D6E328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36" y="2448"/>
              <a:ext cx="240" cy="24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645" name="Oval 69">
              <a:extLst>
                <a:ext uri="{FF2B5EF4-FFF2-40B4-BE49-F238E27FC236}">
                  <a16:creationId xmlns:a16="http://schemas.microsoft.com/office/drawing/2014/main" id="{42E5EA69-C8C1-6F84-8747-E5D4E69A75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64" y="2688"/>
              <a:ext cx="240" cy="24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646" name="Line 70">
              <a:extLst>
                <a:ext uri="{FF2B5EF4-FFF2-40B4-BE49-F238E27FC236}">
                  <a16:creationId xmlns:a16="http://schemas.microsoft.com/office/drawing/2014/main" id="{433B4352-CDC3-E4D0-71EB-5FA1DC823D0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48" y="3024"/>
              <a:ext cx="307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647" name="Line 71">
              <a:extLst>
                <a:ext uri="{FF2B5EF4-FFF2-40B4-BE49-F238E27FC236}">
                  <a16:creationId xmlns:a16="http://schemas.microsoft.com/office/drawing/2014/main" id="{E520368F-F09B-581F-D10C-B78C1D1215A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84" y="2984"/>
              <a:ext cx="0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648" name="Line 72">
              <a:extLst>
                <a:ext uri="{FF2B5EF4-FFF2-40B4-BE49-F238E27FC236}">
                  <a16:creationId xmlns:a16="http://schemas.microsoft.com/office/drawing/2014/main" id="{3A39A82B-CCBD-B0DD-BD52-718B4A7F4C1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20" y="2976"/>
              <a:ext cx="0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649" name="Line 73">
              <a:extLst>
                <a:ext uri="{FF2B5EF4-FFF2-40B4-BE49-F238E27FC236}">
                  <a16:creationId xmlns:a16="http://schemas.microsoft.com/office/drawing/2014/main" id="{07EB00AC-6F51-D420-2ABD-D92ACDF0E44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64" y="2968"/>
              <a:ext cx="0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650" name="Line 74">
              <a:extLst>
                <a:ext uri="{FF2B5EF4-FFF2-40B4-BE49-F238E27FC236}">
                  <a16:creationId xmlns:a16="http://schemas.microsoft.com/office/drawing/2014/main" id="{C8001683-098E-7118-9B4F-826479FD5CB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76" y="2968"/>
              <a:ext cx="0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651" name="Line 75">
              <a:extLst>
                <a:ext uri="{FF2B5EF4-FFF2-40B4-BE49-F238E27FC236}">
                  <a16:creationId xmlns:a16="http://schemas.microsoft.com/office/drawing/2014/main" id="{ED9B3DC8-1100-96AB-5DD8-C4A7145CE3B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88" y="2984"/>
              <a:ext cx="0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652" name="Line 76">
              <a:extLst>
                <a:ext uri="{FF2B5EF4-FFF2-40B4-BE49-F238E27FC236}">
                  <a16:creationId xmlns:a16="http://schemas.microsoft.com/office/drawing/2014/main" id="{469ED57E-17F0-B40B-46F4-7AC4E7E205C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88" y="2976"/>
              <a:ext cx="0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653" name="Line 77">
              <a:extLst>
                <a:ext uri="{FF2B5EF4-FFF2-40B4-BE49-F238E27FC236}">
                  <a16:creationId xmlns:a16="http://schemas.microsoft.com/office/drawing/2014/main" id="{12E9D161-0C56-54A0-1EA9-74602146C0E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92" y="1296"/>
              <a:ext cx="0" cy="2240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4654" name="Group 78">
            <a:extLst>
              <a:ext uri="{FF2B5EF4-FFF2-40B4-BE49-F238E27FC236}">
                <a16:creationId xmlns:a16="http://schemas.microsoft.com/office/drawing/2014/main" id="{84188FE1-3F3F-67BD-C669-4E56FB851A87}"/>
              </a:ext>
            </a:extLst>
          </p:cNvPr>
          <p:cNvGrpSpPr>
            <a:grpSpLocks/>
          </p:cNvGrpSpPr>
          <p:nvPr/>
        </p:nvGrpSpPr>
        <p:grpSpPr bwMode="auto">
          <a:xfrm>
            <a:off x="2514600" y="1984375"/>
            <a:ext cx="5087938" cy="2651125"/>
            <a:chOff x="2064" y="1258"/>
            <a:chExt cx="3205" cy="1670"/>
          </a:xfrm>
        </p:grpSpPr>
        <p:sp>
          <p:nvSpPr>
            <p:cNvPr id="24655" name="Oval 79">
              <a:extLst>
                <a:ext uri="{FF2B5EF4-FFF2-40B4-BE49-F238E27FC236}">
                  <a16:creationId xmlns:a16="http://schemas.microsoft.com/office/drawing/2014/main" id="{0BA1563B-2285-82F3-6F22-23F7B31385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00" y="1728"/>
              <a:ext cx="240" cy="240"/>
            </a:xfrm>
            <a:prstGeom prst="ellipse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656" name="Oval 80">
              <a:extLst>
                <a:ext uri="{FF2B5EF4-FFF2-40B4-BE49-F238E27FC236}">
                  <a16:creationId xmlns:a16="http://schemas.microsoft.com/office/drawing/2014/main" id="{EC484772-1AE6-4DC3-EE84-A643CE3270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00" y="1968"/>
              <a:ext cx="240" cy="240"/>
            </a:xfrm>
            <a:prstGeom prst="ellipse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657" name="Oval 81">
              <a:extLst>
                <a:ext uri="{FF2B5EF4-FFF2-40B4-BE49-F238E27FC236}">
                  <a16:creationId xmlns:a16="http://schemas.microsoft.com/office/drawing/2014/main" id="{46975F34-AFA8-2EA4-51D5-53B8246128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00" y="2208"/>
              <a:ext cx="240" cy="240"/>
            </a:xfrm>
            <a:prstGeom prst="ellipse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658" name="Oval 82">
              <a:extLst>
                <a:ext uri="{FF2B5EF4-FFF2-40B4-BE49-F238E27FC236}">
                  <a16:creationId xmlns:a16="http://schemas.microsoft.com/office/drawing/2014/main" id="{84511FBD-9338-FB0F-4925-E30A823B5D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36" y="2208"/>
              <a:ext cx="240" cy="240"/>
            </a:xfrm>
            <a:prstGeom prst="ellipse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659" name="Oval 83">
              <a:extLst>
                <a:ext uri="{FF2B5EF4-FFF2-40B4-BE49-F238E27FC236}">
                  <a16:creationId xmlns:a16="http://schemas.microsoft.com/office/drawing/2014/main" id="{A22EA29E-8606-38BE-4D4E-EEEA9BDE0A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64" y="2688"/>
              <a:ext cx="240" cy="240"/>
            </a:xfrm>
            <a:prstGeom prst="ellipse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660" name="Text Box 84">
              <a:extLst>
                <a:ext uri="{FF2B5EF4-FFF2-40B4-BE49-F238E27FC236}">
                  <a16:creationId xmlns:a16="http://schemas.microsoft.com/office/drawing/2014/main" id="{7E4F11C1-F21F-6CAA-9113-53137BA9904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70" y="1562"/>
              <a:ext cx="139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/>
                <a:t>element not in A</a:t>
              </a:r>
            </a:p>
          </p:txBody>
        </p:sp>
        <p:sp>
          <p:nvSpPr>
            <p:cNvPr id="24661" name="Oval 85">
              <a:extLst>
                <a:ext uri="{FF2B5EF4-FFF2-40B4-BE49-F238E27FC236}">
                  <a16:creationId xmlns:a16="http://schemas.microsoft.com/office/drawing/2014/main" id="{4DC2084B-289B-65A6-2EDB-A6A6908E0E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68" y="1608"/>
              <a:ext cx="240" cy="240"/>
            </a:xfrm>
            <a:prstGeom prst="ellipse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662" name="Oval 86">
              <a:extLst>
                <a:ext uri="{FF2B5EF4-FFF2-40B4-BE49-F238E27FC236}">
                  <a16:creationId xmlns:a16="http://schemas.microsoft.com/office/drawing/2014/main" id="{2F8130F9-1C97-40A4-1255-C84739D798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60" y="1272"/>
              <a:ext cx="240" cy="24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663" name="Text Box 87">
              <a:extLst>
                <a:ext uri="{FF2B5EF4-FFF2-40B4-BE49-F238E27FC236}">
                  <a16:creationId xmlns:a16="http://schemas.microsoft.com/office/drawing/2014/main" id="{41F267FE-E26B-3365-ADB8-939A1911234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54" y="1258"/>
              <a:ext cx="110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/>
                <a:t>element in A</a:t>
              </a:r>
            </a:p>
          </p:txBody>
        </p:sp>
      </p:grpSp>
      <p:sp>
        <p:nvSpPr>
          <p:cNvPr id="24664" name="Line 88">
            <a:extLst>
              <a:ext uri="{FF2B5EF4-FFF2-40B4-BE49-F238E27FC236}">
                <a16:creationId xmlns:a16="http://schemas.microsoft.com/office/drawing/2014/main" id="{57764D3A-74BE-3F88-1584-64483C32B5A5}"/>
              </a:ext>
            </a:extLst>
          </p:cNvPr>
          <p:cNvSpPr>
            <a:spLocks noChangeShapeType="1"/>
          </p:cNvSpPr>
          <p:nvPr/>
        </p:nvSpPr>
        <p:spPr bwMode="auto">
          <a:xfrm>
            <a:off x="1219200" y="4787900"/>
            <a:ext cx="4876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65" name="Line 89">
            <a:extLst>
              <a:ext uri="{FF2B5EF4-FFF2-40B4-BE49-F238E27FC236}">
                <a16:creationId xmlns:a16="http://schemas.microsoft.com/office/drawing/2014/main" id="{1E921213-FAD1-C763-70B8-FB75B334ED74}"/>
              </a:ext>
            </a:extLst>
          </p:cNvPr>
          <p:cNvSpPr>
            <a:spLocks noChangeShapeType="1"/>
          </p:cNvSpPr>
          <p:nvPr/>
        </p:nvSpPr>
        <p:spPr bwMode="auto">
          <a:xfrm>
            <a:off x="2705100" y="47244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66" name="Line 90">
            <a:extLst>
              <a:ext uri="{FF2B5EF4-FFF2-40B4-BE49-F238E27FC236}">
                <a16:creationId xmlns:a16="http://schemas.microsoft.com/office/drawing/2014/main" id="{DDEE5BE2-AFA9-BCFA-274F-76D917B6729F}"/>
              </a:ext>
            </a:extLst>
          </p:cNvPr>
          <p:cNvSpPr>
            <a:spLocks noChangeShapeType="1"/>
          </p:cNvSpPr>
          <p:nvPr/>
        </p:nvSpPr>
        <p:spPr bwMode="auto">
          <a:xfrm>
            <a:off x="3238500" y="47117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67" name="Line 91">
            <a:extLst>
              <a:ext uri="{FF2B5EF4-FFF2-40B4-BE49-F238E27FC236}">
                <a16:creationId xmlns:a16="http://schemas.microsoft.com/office/drawing/2014/main" id="{869FF69D-28CF-88C9-9D3A-FB0BFD2E766A}"/>
              </a:ext>
            </a:extLst>
          </p:cNvPr>
          <p:cNvSpPr>
            <a:spLocks noChangeShapeType="1"/>
          </p:cNvSpPr>
          <p:nvPr/>
        </p:nvSpPr>
        <p:spPr bwMode="auto">
          <a:xfrm>
            <a:off x="3784600" y="46990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68" name="Line 92">
            <a:extLst>
              <a:ext uri="{FF2B5EF4-FFF2-40B4-BE49-F238E27FC236}">
                <a16:creationId xmlns:a16="http://schemas.microsoft.com/office/drawing/2014/main" id="{AC52DDE6-57C3-5A64-7D19-EA4E49DD62F6}"/>
              </a:ext>
            </a:extLst>
          </p:cNvPr>
          <p:cNvSpPr>
            <a:spLocks noChangeShapeType="1"/>
          </p:cNvSpPr>
          <p:nvPr/>
        </p:nvSpPr>
        <p:spPr bwMode="auto">
          <a:xfrm>
            <a:off x="4279900" y="46990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69" name="Line 93">
            <a:extLst>
              <a:ext uri="{FF2B5EF4-FFF2-40B4-BE49-F238E27FC236}">
                <a16:creationId xmlns:a16="http://schemas.microsoft.com/office/drawing/2014/main" id="{13E0148B-8B97-F4E9-48E7-207E7D81D8D3}"/>
              </a:ext>
            </a:extLst>
          </p:cNvPr>
          <p:cNvSpPr>
            <a:spLocks noChangeShapeType="1"/>
          </p:cNvSpPr>
          <p:nvPr/>
        </p:nvSpPr>
        <p:spPr bwMode="auto">
          <a:xfrm>
            <a:off x="2235200" y="47244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70" name="Line 94">
            <a:extLst>
              <a:ext uri="{FF2B5EF4-FFF2-40B4-BE49-F238E27FC236}">
                <a16:creationId xmlns:a16="http://schemas.microsoft.com/office/drawing/2014/main" id="{015F2AEA-DEE3-7500-93DB-16B7A3AB7BBA}"/>
              </a:ext>
            </a:extLst>
          </p:cNvPr>
          <p:cNvSpPr>
            <a:spLocks noChangeShapeType="1"/>
          </p:cNvSpPr>
          <p:nvPr/>
        </p:nvSpPr>
        <p:spPr bwMode="auto">
          <a:xfrm>
            <a:off x="4775200" y="47117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71" name="Line 95">
            <a:extLst>
              <a:ext uri="{FF2B5EF4-FFF2-40B4-BE49-F238E27FC236}">
                <a16:creationId xmlns:a16="http://schemas.microsoft.com/office/drawing/2014/main" id="{81F9D735-00CD-F46E-D1B8-B14AE52A73D7}"/>
              </a:ext>
            </a:extLst>
          </p:cNvPr>
          <p:cNvSpPr>
            <a:spLocks noChangeShapeType="1"/>
          </p:cNvSpPr>
          <p:nvPr/>
        </p:nvSpPr>
        <p:spPr bwMode="auto">
          <a:xfrm>
            <a:off x="3987800" y="2044700"/>
            <a:ext cx="0" cy="3556000"/>
          </a:xfrm>
          <a:prstGeom prst="line">
            <a:avLst/>
          </a:prstGeom>
          <a:noFill/>
          <a:ln w="9525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24672" name="Group 96">
            <a:extLst>
              <a:ext uri="{FF2B5EF4-FFF2-40B4-BE49-F238E27FC236}">
                <a16:creationId xmlns:a16="http://schemas.microsoft.com/office/drawing/2014/main" id="{BCC47EE4-A7D9-2120-4CFA-743EDA96E494}"/>
              </a:ext>
            </a:extLst>
          </p:cNvPr>
          <p:cNvGrpSpPr>
            <a:grpSpLocks/>
          </p:cNvGrpSpPr>
          <p:nvPr/>
        </p:nvGrpSpPr>
        <p:grpSpPr bwMode="auto">
          <a:xfrm>
            <a:off x="1219200" y="2044700"/>
            <a:ext cx="4876800" cy="3556000"/>
            <a:chOff x="1248" y="1296"/>
            <a:chExt cx="3072" cy="2240"/>
          </a:xfrm>
        </p:grpSpPr>
        <p:sp>
          <p:nvSpPr>
            <p:cNvPr id="24673" name="Rectangle 97">
              <a:extLst>
                <a:ext uri="{FF2B5EF4-FFF2-40B4-BE49-F238E27FC236}">
                  <a16:creationId xmlns:a16="http://schemas.microsoft.com/office/drawing/2014/main" id="{23E0AF53-D448-26D4-30DB-BAE390DBE5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04" y="1344"/>
              <a:ext cx="1800" cy="16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674" name="Oval 98">
              <a:extLst>
                <a:ext uri="{FF2B5EF4-FFF2-40B4-BE49-F238E27FC236}">
                  <a16:creationId xmlns:a16="http://schemas.microsoft.com/office/drawing/2014/main" id="{B670B51B-592E-EB8F-BD89-957F0197A9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48" y="2448"/>
              <a:ext cx="240" cy="24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675" name="Oval 99">
              <a:extLst>
                <a:ext uri="{FF2B5EF4-FFF2-40B4-BE49-F238E27FC236}">
                  <a16:creationId xmlns:a16="http://schemas.microsoft.com/office/drawing/2014/main" id="{64C3E37B-CB47-791B-87FB-D15FE0187B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48" y="2696"/>
              <a:ext cx="240" cy="24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676" name="Oval 100">
              <a:extLst>
                <a:ext uri="{FF2B5EF4-FFF2-40B4-BE49-F238E27FC236}">
                  <a16:creationId xmlns:a16="http://schemas.microsoft.com/office/drawing/2014/main" id="{97D1F51E-6F52-AACF-62CD-83578D045F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00" y="2208"/>
              <a:ext cx="240" cy="24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677" name="Oval 101">
              <a:extLst>
                <a:ext uri="{FF2B5EF4-FFF2-40B4-BE49-F238E27FC236}">
                  <a16:creationId xmlns:a16="http://schemas.microsoft.com/office/drawing/2014/main" id="{69337F37-5CF9-CA11-7203-491E98411F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00" y="2448"/>
              <a:ext cx="240" cy="24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678" name="Oval 102">
              <a:extLst>
                <a:ext uri="{FF2B5EF4-FFF2-40B4-BE49-F238E27FC236}">
                  <a16:creationId xmlns:a16="http://schemas.microsoft.com/office/drawing/2014/main" id="{026C3B89-0DA3-73B3-87B1-66AF420113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00" y="2688"/>
              <a:ext cx="240" cy="24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679" name="Oval 103">
              <a:extLst>
                <a:ext uri="{FF2B5EF4-FFF2-40B4-BE49-F238E27FC236}">
                  <a16:creationId xmlns:a16="http://schemas.microsoft.com/office/drawing/2014/main" id="{5206A9D6-8579-0DA7-9DA8-313FB7DFC5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36" y="2208"/>
              <a:ext cx="240" cy="24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680" name="Oval 104">
              <a:extLst>
                <a:ext uri="{FF2B5EF4-FFF2-40B4-BE49-F238E27FC236}">
                  <a16:creationId xmlns:a16="http://schemas.microsoft.com/office/drawing/2014/main" id="{0F1DC6EE-3DE5-F565-9646-0C51F95610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36" y="2688"/>
              <a:ext cx="240" cy="24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681" name="Oval 105">
              <a:extLst>
                <a:ext uri="{FF2B5EF4-FFF2-40B4-BE49-F238E27FC236}">
                  <a16:creationId xmlns:a16="http://schemas.microsoft.com/office/drawing/2014/main" id="{C0ED8ECD-A378-53C4-4B89-CBB2D640ED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36" y="2448"/>
              <a:ext cx="240" cy="24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682" name="Oval 106">
              <a:extLst>
                <a:ext uri="{FF2B5EF4-FFF2-40B4-BE49-F238E27FC236}">
                  <a16:creationId xmlns:a16="http://schemas.microsoft.com/office/drawing/2014/main" id="{D0045B22-4A7B-9214-345D-78891E02BC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64" y="2688"/>
              <a:ext cx="240" cy="24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683" name="Line 107">
              <a:extLst>
                <a:ext uri="{FF2B5EF4-FFF2-40B4-BE49-F238E27FC236}">
                  <a16:creationId xmlns:a16="http://schemas.microsoft.com/office/drawing/2014/main" id="{E6CAC2ED-2149-FE76-F996-E945D2C028E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48" y="3024"/>
              <a:ext cx="307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684" name="Line 108">
              <a:extLst>
                <a:ext uri="{FF2B5EF4-FFF2-40B4-BE49-F238E27FC236}">
                  <a16:creationId xmlns:a16="http://schemas.microsoft.com/office/drawing/2014/main" id="{6EEA91BC-6115-AF7B-462A-D11C2F8889D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84" y="2984"/>
              <a:ext cx="0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685" name="Line 109">
              <a:extLst>
                <a:ext uri="{FF2B5EF4-FFF2-40B4-BE49-F238E27FC236}">
                  <a16:creationId xmlns:a16="http://schemas.microsoft.com/office/drawing/2014/main" id="{05A81313-2330-DABF-C2C0-F5E5DA79484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20" y="2976"/>
              <a:ext cx="0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686" name="Line 110">
              <a:extLst>
                <a:ext uri="{FF2B5EF4-FFF2-40B4-BE49-F238E27FC236}">
                  <a16:creationId xmlns:a16="http://schemas.microsoft.com/office/drawing/2014/main" id="{B143E792-A098-435A-EF3C-65B932573D6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64" y="2968"/>
              <a:ext cx="0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687" name="Line 111">
              <a:extLst>
                <a:ext uri="{FF2B5EF4-FFF2-40B4-BE49-F238E27FC236}">
                  <a16:creationId xmlns:a16="http://schemas.microsoft.com/office/drawing/2014/main" id="{CC541D74-7020-8B5F-7A20-7B1F85680E9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76" y="2968"/>
              <a:ext cx="0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688" name="Line 112">
              <a:extLst>
                <a:ext uri="{FF2B5EF4-FFF2-40B4-BE49-F238E27FC236}">
                  <a16:creationId xmlns:a16="http://schemas.microsoft.com/office/drawing/2014/main" id="{BE20920E-DB2D-E1C8-3391-679C230650D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88" y="2984"/>
              <a:ext cx="0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689" name="Line 113">
              <a:extLst>
                <a:ext uri="{FF2B5EF4-FFF2-40B4-BE49-F238E27FC236}">
                  <a16:creationId xmlns:a16="http://schemas.microsoft.com/office/drawing/2014/main" id="{CD02C5B4-0528-88D6-7FFD-B93F3B2798E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88" y="2976"/>
              <a:ext cx="0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690" name="Line 114">
              <a:extLst>
                <a:ext uri="{FF2B5EF4-FFF2-40B4-BE49-F238E27FC236}">
                  <a16:creationId xmlns:a16="http://schemas.microsoft.com/office/drawing/2014/main" id="{798598A3-8DD6-828D-00AC-CAA776B2644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92" y="1296"/>
              <a:ext cx="0" cy="2240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4691" name="Line 115">
            <a:extLst>
              <a:ext uri="{FF2B5EF4-FFF2-40B4-BE49-F238E27FC236}">
                <a16:creationId xmlns:a16="http://schemas.microsoft.com/office/drawing/2014/main" id="{99225143-EBB3-19BA-BCBF-E703E132293D}"/>
              </a:ext>
            </a:extLst>
          </p:cNvPr>
          <p:cNvSpPr>
            <a:spLocks noChangeShapeType="1"/>
          </p:cNvSpPr>
          <p:nvPr/>
        </p:nvSpPr>
        <p:spPr bwMode="auto">
          <a:xfrm>
            <a:off x="5448300" y="4787900"/>
            <a:ext cx="15113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92" name="Text Box 116">
            <a:extLst>
              <a:ext uri="{FF2B5EF4-FFF2-40B4-BE49-F238E27FC236}">
                <a16:creationId xmlns:a16="http://schemas.microsoft.com/office/drawing/2014/main" id="{1A4098EC-41B2-94E6-774D-16F431179B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92725" y="4930775"/>
            <a:ext cx="3500438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/>
              <a:t>No. of lies made assuming </a:t>
            </a:r>
          </a:p>
          <a:p>
            <a:r>
              <a:rPr lang="en-US" altLang="en-US"/>
              <a:t>element is the secret</a:t>
            </a:r>
          </a:p>
        </p:txBody>
      </p:sp>
      <p:sp>
        <p:nvSpPr>
          <p:cNvPr id="24693" name="Text Box 117">
            <a:extLst>
              <a:ext uri="{FF2B5EF4-FFF2-40B4-BE49-F238E27FC236}">
                <a16:creationId xmlns:a16="http://schemas.microsoft.com/office/drawing/2014/main" id="{C5D479B4-8AF1-7425-2689-EDD57C8C0F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92325" y="4854575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/>
              <a:t>0</a:t>
            </a:r>
          </a:p>
        </p:txBody>
      </p:sp>
      <p:sp>
        <p:nvSpPr>
          <p:cNvPr id="24694" name="Text Box 118">
            <a:extLst>
              <a:ext uri="{FF2B5EF4-FFF2-40B4-BE49-F238E27FC236}">
                <a16:creationId xmlns:a16="http://schemas.microsoft.com/office/drawing/2014/main" id="{724F7BFA-88F6-CABB-A2DD-99F126F5D2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74925" y="4867275"/>
            <a:ext cx="3619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/>
              <a:t>1</a:t>
            </a:r>
          </a:p>
        </p:txBody>
      </p:sp>
      <p:sp>
        <p:nvSpPr>
          <p:cNvPr id="24695" name="Text Box 119">
            <a:extLst>
              <a:ext uri="{FF2B5EF4-FFF2-40B4-BE49-F238E27FC236}">
                <a16:creationId xmlns:a16="http://schemas.microsoft.com/office/drawing/2014/main" id="{19363687-A387-9E1A-0EC7-F3D46529B4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03625" y="4854575"/>
            <a:ext cx="4048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/>
              <a:t>K</a:t>
            </a:r>
          </a:p>
        </p:txBody>
      </p:sp>
      <p:sp>
        <p:nvSpPr>
          <p:cNvPr id="24696" name="Text Box 120">
            <a:extLst>
              <a:ext uri="{FF2B5EF4-FFF2-40B4-BE49-F238E27FC236}">
                <a16:creationId xmlns:a16="http://schemas.microsoft.com/office/drawing/2014/main" id="{F37355D9-9570-2E5E-4370-5D6B2B6E90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71925" y="4854575"/>
            <a:ext cx="7286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/>
              <a:t>K+1</a:t>
            </a:r>
          </a:p>
        </p:txBody>
      </p:sp>
      <p:grpSp>
        <p:nvGrpSpPr>
          <p:cNvPr id="24700" name="Group 124">
            <a:extLst>
              <a:ext uri="{FF2B5EF4-FFF2-40B4-BE49-F238E27FC236}">
                <a16:creationId xmlns:a16="http://schemas.microsoft.com/office/drawing/2014/main" id="{859B301F-970B-A0F8-799C-7B15A16423B8}"/>
              </a:ext>
            </a:extLst>
          </p:cNvPr>
          <p:cNvGrpSpPr>
            <a:grpSpLocks/>
          </p:cNvGrpSpPr>
          <p:nvPr/>
        </p:nvGrpSpPr>
        <p:grpSpPr bwMode="auto">
          <a:xfrm>
            <a:off x="327025" y="5264150"/>
            <a:ext cx="3616325" cy="1098550"/>
            <a:chOff x="206" y="3316"/>
            <a:chExt cx="2278" cy="692"/>
          </a:xfrm>
        </p:grpSpPr>
        <p:sp>
          <p:nvSpPr>
            <p:cNvPr id="24697" name="Text Box 121">
              <a:extLst>
                <a:ext uri="{FF2B5EF4-FFF2-40B4-BE49-F238E27FC236}">
                  <a16:creationId xmlns:a16="http://schemas.microsoft.com/office/drawing/2014/main" id="{5BDBA9D8-BD6E-1570-882B-E5106B95644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6" y="3490"/>
              <a:ext cx="2258" cy="5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>
                  <a:solidFill>
                    <a:srgbClr val="FF0000"/>
                  </a:solidFill>
                </a:rPr>
                <a:t>Game ends when there</a:t>
              </a:r>
            </a:p>
            <a:p>
              <a:r>
                <a:rPr lang="en-US" altLang="en-US">
                  <a:solidFill>
                    <a:srgbClr val="FF0000"/>
                  </a:solidFill>
                </a:rPr>
                <a:t>is only one chip on this side</a:t>
              </a:r>
            </a:p>
          </p:txBody>
        </p:sp>
        <p:sp>
          <p:nvSpPr>
            <p:cNvPr id="24698" name="AutoShape 122">
              <a:extLst>
                <a:ext uri="{FF2B5EF4-FFF2-40B4-BE49-F238E27FC236}">
                  <a16:creationId xmlns:a16="http://schemas.microsoft.com/office/drawing/2014/main" id="{16C2F124-926D-C42D-7A83-B6B84D1F6516}"/>
                </a:ext>
              </a:extLst>
            </p:cNvPr>
            <p:cNvSpPr>
              <a:spLocks/>
            </p:cNvSpPr>
            <p:nvPr/>
          </p:nvSpPr>
          <p:spPr bwMode="auto">
            <a:xfrm rot="-5400000">
              <a:off x="1712" y="2760"/>
              <a:ext cx="216" cy="1328"/>
            </a:xfrm>
            <a:prstGeom prst="leftBrace">
              <a:avLst>
                <a:gd name="adj1" fmla="val 51235"/>
                <a:gd name="adj2" fmla="val 50000"/>
              </a:avLst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46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2" dur="500"/>
                                        <p:tgtEl>
                                          <p:spTgt spid="246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47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47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C61F4483-E41C-55A3-1A80-0320B5CE0D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47376-0674-48F9-54E6-4A16D6759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D12A37D-C936-22C3-D501-A23B39160396}"/>
              </a:ext>
            </a:extLst>
          </p:cNvPr>
          <p:cNvGrpSpPr/>
          <p:nvPr/>
        </p:nvGrpSpPr>
        <p:grpSpPr>
          <a:xfrm>
            <a:off x="1043065" y="2581638"/>
            <a:ext cx="7057869" cy="2995922"/>
            <a:chOff x="1061334" y="2048406"/>
            <a:chExt cx="7057869" cy="2995922"/>
          </a:xfrm>
        </p:grpSpPr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31AF9833-57E0-B9E8-9D0B-72F8A80EA8CC}"/>
                </a:ext>
              </a:extLst>
            </p:cNvPr>
            <p:cNvGrpSpPr/>
            <p:nvPr/>
          </p:nvGrpSpPr>
          <p:grpSpPr>
            <a:xfrm>
              <a:off x="1061334" y="2048406"/>
              <a:ext cx="2895600" cy="2995804"/>
              <a:chOff x="902974" y="1423796"/>
              <a:chExt cx="2895600" cy="2995804"/>
            </a:xfrm>
          </p:grpSpPr>
          <p:sp>
            <p:nvSpPr>
              <p:cNvPr id="7" name="Line">
                <a:extLst>
                  <a:ext uri="{FF2B5EF4-FFF2-40B4-BE49-F238E27FC236}">
                    <a16:creationId xmlns:a16="http://schemas.microsoft.com/office/drawing/2014/main" id="{49AD2848-7CC6-A2F6-E464-7E3DF6F35120}"/>
                  </a:ext>
                </a:extLst>
              </p:cNvPr>
              <p:cNvSpPr/>
              <p:nvPr/>
            </p:nvSpPr>
            <p:spPr>
              <a:xfrm>
                <a:off x="2546830" y="1953077"/>
                <a:ext cx="943" cy="2134630"/>
              </a:xfrm>
              <a:prstGeom prst="line">
                <a:avLst/>
              </a:prstGeom>
              <a:ln>
                <a:solidFill>
                  <a:srgbClr val="00D2A9"/>
                </a:solidFill>
              </a:ln>
            </p:spPr>
            <p:txBody>
              <a:bodyPr lIns="0" tIns="0" rIns="0" bIns="0"/>
              <a:lstStyle/>
              <a:p>
                <a:pPr marL="0" marR="0" defTabSz="457200"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8" name="Line">
                <a:extLst>
                  <a:ext uri="{FF2B5EF4-FFF2-40B4-BE49-F238E27FC236}">
                    <a16:creationId xmlns:a16="http://schemas.microsoft.com/office/drawing/2014/main" id="{5E3BB878-B2D6-211E-06B5-8526F0E84AF6}"/>
                  </a:ext>
                </a:extLst>
              </p:cNvPr>
              <p:cNvSpPr/>
              <p:nvPr/>
            </p:nvSpPr>
            <p:spPr>
              <a:xfrm>
                <a:off x="902974" y="3599792"/>
                <a:ext cx="2895600" cy="953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txBody>
              <a:bodyPr lIns="0" tIns="0" rIns="0" bIns="0"/>
              <a:lstStyle/>
              <a:p>
                <a:pPr marL="0" marR="0" defTabSz="457200"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9" name="Line">
                <a:extLst>
                  <a:ext uri="{FF2B5EF4-FFF2-40B4-BE49-F238E27FC236}">
                    <a16:creationId xmlns:a16="http://schemas.microsoft.com/office/drawing/2014/main" id="{67263E96-7808-7404-507C-EF9C6178E608}"/>
                  </a:ext>
                </a:extLst>
              </p:cNvPr>
              <p:cNvSpPr/>
              <p:nvPr/>
            </p:nvSpPr>
            <p:spPr>
              <a:xfrm>
                <a:off x="1785227" y="3561673"/>
                <a:ext cx="943" cy="91484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txBody>
              <a:bodyPr lIns="0" tIns="0" rIns="0" bIns="0"/>
              <a:lstStyle/>
              <a:p>
                <a:pPr marL="0" marR="0" defTabSz="457200"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0" name="Line">
                <a:extLst>
                  <a:ext uri="{FF2B5EF4-FFF2-40B4-BE49-F238E27FC236}">
                    <a16:creationId xmlns:a16="http://schemas.microsoft.com/office/drawing/2014/main" id="{8BBAB586-A381-0930-305D-C368FF817704}"/>
                  </a:ext>
                </a:extLst>
              </p:cNvPr>
              <p:cNvSpPr/>
              <p:nvPr/>
            </p:nvSpPr>
            <p:spPr>
              <a:xfrm>
                <a:off x="2101933" y="3554049"/>
                <a:ext cx="943" cy="91484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txBody>
              <a:bodyPr lIns="0" tIns="0" rIns="0" bIns="0"/>
              <a:lstStyle/>
              <a:p>
                <a:pPr marL="0" marR="0" defTabSz="457200"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1" name="Line">
                <a:extLst>
                  <a:ext uri="{FF2B5EF4-FFF2-40B4-BE49-F238E27FC236}">
                    <a16:creationId xmlns:a16="http://schemas.microsoft.com/office/drawing/2014/main" id="{CF9CFD63-F818-E7F0-44C7-2AE6CBAAE076}"/>
                  </a:ext>
                </a:extLst>
              </p:cNvPr>
              <p:cNvSpPr/>
              <p:nvPr/>
            </p:nvSpPr>
            <p:spPr>
              <a:xfrm>
                <a:off x="2426180" y="3546426"/>
                <a:ext cx="943" cy="91484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txBody>
              <a:bodyPr lIns="0" tIns="0" rIns="0" bIns="0"/>
              <a:lstStyle/>
              <a:p>
                <a:pPr marL="0" marR="0" defTabSz="457200"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2" name="Line">
                <a:extLst>
                  <a:ext uri="{FF2B5EF4-FFF2-40B4-BE49-F238E27FC236}">
                    <a16:creationId xmlns:a16="http://schemas.microsoft.com/office/drawing/2014/main" id="{44CA44BF-87E9-86F8-CAAB-B109189E23C6}"/>
                  </a:ext>
                </a:extLst>
              </p:cNvPr>
              <p:cNvSpPr/>
              <p:nvPr/>
            </p:nvSpPr>
            <p:spPr>
              <a:xfrm>
                <a:off x="2720265" y="3546426"/>
                <a:ext cx="943" cy="91484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txBody>
              <a:bodyPr lIns="0" tIns="0" rIns="0" bIns="0"/>
              <a:lstStyle/>
              <a:p>
                <a:pPr marL="0" marR="0" defTabSz="457200"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3" name="Line">
                <a:extLst>
                  <a:ext uri="{FF2B5EF4-FFF2-40B4-BE49-F238E27FC236}">
                    <a16:creationId xmlns:a16="http://schemas.microsoft.com/office/drawing/2014/main" id="{3F6DB9B3-9A8A-9926-EC49-D97261F00E01}"/>
                  </a:ext>
                </a:extLst>
              </p:cNvPr>
              <p:cNvSpPr/>
              <p:nvPr/>
            </p:nvSpPr>
            <p:spPr>
              <a:xfrm>
                <a:off x="1506224" y="3561673"/>
                <a:ext cx="943" cy="91484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txBody>
              <a:bodyPr lIns="0" tIns="0" rIns="0" bIns="0"/>
              <a:lstStyle/>
              <a:p>
                <a:pPr marL="0" marR="0" defTabSz="457200"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4" name="Line">
                <a:extLst>
                  <a:ext uri="{FF2B5EF4-FFF2-40B4-BE49-F238E27FC236}">
                    <a16:creationId xmlns:a16="http://schemas.microsoft.com/office/drawing/2014/main" id="{355C373E-D11F-E59E-6CC2-306A32E22EC1}"/>
                  </a:ext>
                </a:extLst>
              </p:cNvPr>
              <p:cNvSpPr/>
              <p:nvPr/>
            </p:nvSpPr>
            <p:spPr>
              <a:xfrm>
                <a:off x="3014349" y="3554049"/>
                <a:ext cx="943" cy="91484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txBody>
              <a:bodyPr lIns="0" tIns="0" rIns="0" bIns="0"/>
              <a:lstStyle/>
              <a:p>
                <a:pPr marL="0" marR="0" defTabSz="457200"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30" name="Circle">
                <a:extLst>
                  <a:ext uri="{FF2B5EF4-FFF2-40B4-BE49-F238E27FC236}">
                    <a16:creationId xmlns:a16="http://schemas.microsoft.com/office/drawing/2014/main" id="{CA06F877-0A57-CC3F-1968-82F5339CC55B}"/>
                  </a:ext>
                </a:extLst>
              </p:cNvPr>
              <p:cNvSpPr/>
              <p:nvPr/>
            </p:nvSpPr>
            <p:spPr>
              <a:xfrm>
                <a:off x="1414546" y="2830591"/>
                <a:ext cx="226219" cy="228710"/>
              </a:xfrm>
              <a:prstGeom prst="ellipse">
                <a:avLst/>
              </a:prstGeom>
              <a:solidFill>
                <a:srgbClr val="FFFFFF"/>
              </a:solidFill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31" name="Circle">
                <a:extLst>
                  <a:ext uri="{FF2B5EF4-FFF2-40B4-BE49-F238E27FC236}">
                    <a16:creationId xmlns:a16="http://schemas.microsoft.com/office/drawing/2014/main" id="{D1FCDEE5-287D-BFD2-F270-3003FAED588B}"/>
                  </a:ext>
                </a:extLst>
              </p:cNvPr>
              <p:cNvSpPr/>
              <p:nvPr/>
            </p:nvSpPr>
            <p:spPr>
              <a:xfrm>
                <a:off x="1414546" y="3059302"/>
                <a:ext cx="226219" cy="228710"/>
              </a:xfrm>
              <a:prstGeom prst="ellipse">
                <a:avLst/>
              </a:prstGeom>
              <a:solidFill>
                <a:srgbClr val="FFFFFF"/>
              </a:solidFill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32" name="Circle">
                <a:extLst>
                  <a:ext uri="{FF2B5EF4-FFF2-40B4-BE49-F238E27FC236}">
                    <a16:creationId xmlns:a16="http://schemas.microsoft.com/office/drawing/2014/main" id="{5662702F-5026-4419-6CA8-60CD0AC44A37}"/>
                  </a:ext>
                </a:extLst>
              </p:cNvPr>
              <p:cNvSpPr/>
              <p:nvPr/>
            </p:nvSpPr>
            <p:spPr>
              <a:xfrm>
                <a:off x="1414546" y="3288012"/>
                <a:ext cx="226219" cy="228710"/>
              </a:xfrm>
              <a:prstGeom prst="ellipse">
                <a:avLst/>
              </a:prstGeom>
              <a:solidFill>
                <a:srgbClr val="FFFFFF"/>
              </a:solidFill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6" name="Line">
                <a:extLst>
                  <a:ext uri="{FF2B5EF4-FFF2-40B4-BE49-F238E27FC236}">
                    <a16:creationId xmlns:a16="http://schemas.microsoft.com/office/drawing/2014/main" id="{7A2CDC1A-D382-D20D-8248-816321AE4C22}"/>
                  </a:ext>
                </a:extLst>
              </p:cNvPr>
              <p:cNvSpPr/>
              <p:nvPr/>
            </p:nvSpPr>
            <p:spPr>
              <a:xfrm>
                <a:off x="902974" y="3599792"/>
                <a:ext cx="2895600" cy="95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marL="0" marR="0" defTabSz="457200"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7" name="Line">
                <a:extLst>
                  <a:ext uri="{FF2B5EF4-FFF2-40B4-BE49-F238E27FC236}">
                    <a16:creationId xmlns:a16="http://schemas.microsoft.com/office/drawing/2014/main" id="{086E9910-D9E4-A303-8988-6893749709A5}"/>
                  </a:ext>
                </a:extLst>
              </p:cNvPr>
              <p:cNvSpPr/>
              <p:nvPr/>
            </p:nvSpPr>
            <p:spPr>
              <a:xfrm>
                <a:off x="1785227" y="3561673"/>
                <a:ext cx="943" cy="91484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marL="0" marR="0" defTabSz="457200"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8" name="Line">
                <a:extLst>
                  <a:ext uri="{FF2B5EF4-FFF2-40B4-BE49-F238E27FC236}">
                    <a16:creationId xmlns:a16="http://schemas.microsoft.com/office/drawing/2014/main" id="{EA221974-8550-F3BC-873B-59C952B68D64}"/>
                  </a:ext>
                </a:extLst>
              </p:cNvPr>
              <p:cNvSpPr/>
              <p:nvPr/>
            </p:nvSpPr>
            <p:spPr>
              <a:xfrm>
                <a:off x="2101933" y="3554050"/>
                <a:ext cx="943" cy="91484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marL="0" marR="0" defTabSz="457200"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9" name="Line">
                <a:extLst>
                  <a:ext uri="{FF2B5EF4-FFF2-40B4-BE49-F238E27FC236}">
                    <a16:creationId xmlns:a16="http://schemas.microsoft.com/office/drawing/2014/main" id="{C6EFB7B5-79CE-70F9-1308-4FF54823B0E3}"/>
                  </a:ext>
                </a:extLst>
              </p:cNvPr>
              <p:cNvSpPr/>
              <p:nvPr/>
            </p:nvSpPr>
            <p:spPr>
              <a:xfrm>
                <a:off x="2426180" y="3546426"/>
                <a:ext cx="943" cy="91484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marL="0" marR="0" defTabSz="457200"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20" name="Line">
                <a:extLst>
                  <a:ext uri="{FF2B5EF4-FFF2-40B4-BE49-F238E27FC236}">
                    <a16:creationId xmlns:a16="http://schemas.microsoft.com/office/drawing/2014/main" id="{62D35FCF-0D58-A656-83D9-B23DE82EBEC5}"/>
                  </a:ext>
                </a:extLst>
              </p:cNvPr>
              <p:cNvSpPr/>
              <p:nvPr/>
            </p:nvSpPr>
            <p:spPr>
              <a:xfrm>
                <a:off x="2720265" y="3546426"/>
                <a:ext cx="943" cy="91484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marL="0" marR="0" defTabSz="457200"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21" name="Line">
                <a:extLst>
                  <a:ext uri="{FF2B5EF4-FFF2-40B4-BE49-F238E27FC236}">
                    <a16:creationId xmlns:a16="http://schemas.microsoft.com/office/drawing/2014/main" id="{7615014B-27D4-BFE2-9BFF-F95DC31FD539}"/>
                  </a:ext>
                </a:extLst>
              </p:cNvPr>
              <p:cNvSpPr/>
              <p:nvPr/>
            </p:nvSpPr>
            <p:spPr>
              <a:xfrm>
                <a:off x="3014349" y="3554050"/>
                <a:ext cx="943" cy="91484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marL="0" marR="0" defTabSz="457200"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D8823BB-C3DA-F2B8-2835-B872E4C9E5A5}"/>
                  </a:ext>
                </a:extLst>
              </p:cNvPr>
              <p:cNvSpPr txBox="1"/>
              <p:nvPr/>
            </p:nvSpPr>
            <p:spPr>
              <a:xfrm>
                <a:off x="1340224" y="3584191"/>
                <a:ext cx="28555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0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18269EA-A198-7094-397E-B18FF2656712}"/>
                  </a:ext>
                </a:extLst>
              </p:cNvPr>
              <p:cNvSpPr txBox="1"/>
              <p:nvPr/>
            </p:nvSpPr>
            <p:spPr>
              <a:xfrm>
                <a:off x="1644008" y="3584191"/>
                <a:ext cx="28555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1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0EA9A81-05A6-D0B0-F363-EAEF049EDA3D}"/>
                  </a:ext>
                </a:extLst>
              </p:cNvPr>
              <p:cNvSpPr txBox="1"/>
              <p:nvPr/>
            </p:nvSpPr>
            <p:spPr>
              <a:xfrm>
                <a:off x="2251576" y="3584191"/>
                <a:ext cx="28555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K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E894EE0-BC5D-208A-E91A-C9206D94D8F9}"/>
                  </a:ext>
                </a:extLst>
              </p:cNvPr>
              <p:cNvSpPr txBox="1"/>
              <p:nvPr/>
            </p:nvSpPr>
            <p:spPr>
              <a:xfrm>
                <a:off x="2484124" y="3589085"/>
                <a:ext cx="59809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Not in pool</a:t>
                </a:r>
              </a:p>
            </p:txBody>
          </p:sp>
          <p:sp>
            <p:nvSpPr>
              <p:cNvPr id="27" name="Circle">
                <a:extLst>
                  <a:ext uri="{FF2B5EF4-FFF2-40B4-BE49-F238E27FC236}">
                    <a16:creationId xmlns:a16="http://schemas.microsoft.com/office/drawing/2014/main" id="{A9CA9A6D-140F-308C-CFB7-A6DA13C9434B}"/>
                  </a:ext>
                </a:extLst>
              </p:cNvPr>
              <p:cNvSpPr/>
              <p:nvPr/>
            </p:nvSpPr>
            <p:spPr>
              <a:xfrm>
                <a:off x="1415563" y="2134566"/>
                <a:ext cx="226219" cy="228710"/>
              </a:xfrm>
              <a:prstGeom prst="ellipse">
                <a:avLst/>
              </a:prstGeom>
              <a:solidFill>
                <a:srgbClr val="FFFFFF"/>
              </a:solidFill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8" name="Circle">
                <a:extLst>
                  <a:ext uri="{FF2B5EF4-FFF2-40B4-BE49-F238E27FC236}">
                    <a16:creationId xmlns:a16="http://schemas.microsoft.com/office/drawing/2014/main" id="{5FB86186-0F67-94D9-53D8-E5C11B5F87EA}"/>
                  </a:ext>
                </a:extLst>
              </p:cNvPr>
              <p:cNvSpPr/>
              <p:nvPr/>
            </p:nvSpPr>
            <p:spPr>
              <a:xfrm>
                <a:off x="1415563" y="2363277"/>
                <a:ext cx="226219" cy="228710"/>
              </a:xfrm>
              <a:prstGeom prst="ellipse">
                <a:avLst/>
              </a:prstGeom>
              <a:solidFill>
                <a:srgbClr val="FFFFFF"/>
              </a:solidFill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9" name="Circle">
                <a:extLst>
                  <a:ext uri="{FF2B5EF4-FFF2-40B4-BE49-F238E27FC236}">
                    <a16:creationId xmlns:a16="http://schemas.microsoft.com/office/drawing/2014/main" id="{F3834D56-9F9E-08E7-E315-42ACCE8DAAC5}"/>
                  </a:ext>
                </a:extLst>
              </p:cNvPr>
              <p:cNvSpPr/>
              <p:nvPr/>
            </p:nvSpPr>
            <p:spPr>
              <a:xfrm>
                <a:off x="1415563" y="2591987"/>
                <a:ext cx="226219" cy="228710"/>
              </a:xfrm>
              <a:prstGeom prst="ellipse">
                <a:avLst/>
              </a:prstGeom>
              <a:solidFill>
                <a:srgbClr val="FFFFFF"/>
              </a:solidFill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7F8F66E-927D-53F6-24F2-4D6C3468F1FE}"/>
                  </a:ext>
                </a:extLst>
              </p:cNvPr>
              <p:cNvSpPr txBox="1"/>
              <p:nvPr/>
            </p:nvSpPr>
            <p:spPr>
              <a:xfrm>
                <a:off x="1069594" y="1423796"/>
                <a:ext cx="100556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Start</a:t>
                </a:r>
              </a:p>
            </p:txBody>
          </p:sp>
          <p:sp>
            <p:nvSpPr>
              <p:cNvPr id="66" name="Line">
                <a:extLst>
                  <a:ext uri="{FF2B5EF4-FFF2-40B4-BE49-F238E27FC236}">
                    <a16:creationId xmlns:a16="http://schemas.microsoft.com/office/drawing/2014/main" id="{98B4984E-C6A5-1B13-6592-8AD4BF2C9702}"/>
                  </a:ext>
                </a:extLst>
              </p:cNvPr>
              <p:cNvSpPr/>
              <p:nvPr/>
            </p:nvSpPr>
            <p:spPr>
              <a:xfrm rot="16200000">
                <a:off x="1916207" y="3364554"/>
                <a:ext cx="76237" cy="10085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cubicBezTo>
                      <a:pt x="15635" y="0"/>
                      <a:pt x="10800" y="806"/>
                      <a:pt x="10800" y="1800"/>
                    </a:cubicBezTo>
                    <a:lnTo>
                      <a:pt x="10800" y="8700"/>
                    </a:lnTo>
                    <a:cubicBezTo>
                      <a:pt x="10800" y="9694"/>
                      <a:pt x="5965" y="10500"/>
                      <a:pt x="0" y="10500"/>
                    </a:cubicBezTo>
                    <a:cubicBezTo>
                      <a:pt x="5965" y="10500"/>
                      <a:pt x="10800" y="11306"/>
                      <a:pt x="10800" y="12300"/>
                    </a:cubicBezTo>
                    <a:lnTo>
                      <a:pt x="10800" y="19800"/>
                    </a:lnTo>
                    <a:cubicBezTo>
                      <a:pt x="10800" y="20794"/>
                      <a:pt x="15635" y="21600"/>
                      <a:pt x="21600" y="21600"/>
                    </a:cubicBezTo>
                  </a:path>
                </a:pathLst>
              </a:cu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15FEF09-8F01-18CF-5923-A8D73A762886}"/>
                  </a:ext>
                </a:extLst>
              </p:cNvPr>
              <p:cNvSpPr txBox="1"/>
              <p:nvPr/>
            </p:nvSpPr>
            <p:spPr>
              <a:xfrm>
                <a:off x="1260558" y="3957935"/>
                <a:ext cx="125404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No of mistakes made by expert</a:t>
                </a:r>
              </a:p>
            </p:txBody>
          </p:sp>
        </p:grpSp>
        <p:sp>
          <p:nvSpPr>
            <p:cNvPr id="70" name="Line">
              <a:extLst>
                <a:ext uri="{FF2B5EF4-FFF2-40B4-BE49-F238E27FC236}">
                  <a16:creationId xmlns:a16="http://schemas.microsoft.com/office/drawing/2014/main" id="{9EEC8DF4-2F1C-1627-BC5F-DF5FC4A1605C}"/>
                </a:ext>
              </a:extLst>
            </p:cNvPr>
            <p:cNvSpPr/>
            <p:nvPr/>
          </p:nvSpPr>
          <p:spPr>
            <a:xfrm>
              <a:off x="6476693" y="2577805"/>
              <a:ext cx="943" cy="2134630"/>
            </a:xfrm>
            <a:prstGeom prst="line">
              <a:avLst/>
            </a:prstGeom>
            <a:ln>
              <a:solidFill>
                <a:srgbClr val="00D2A9"/>
              </a:solidFill>
            </a:ln>
          </p:spPr>
          <p:txBody>
            <a:bodyPr lIns="0" tIns="0" rIns="0" bIns="0"/>
            <a:lstStyle/>
            <a:p>
              <a:pPr marL="0" marR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1" name="Line">
              <a:extLst>
                <a:ext uri="{FF2B5EF4-FFF2-40B4-BE49-F238E27FC236}">
                  <a16:creationId xmlns:a16="http://schemas.microsoft.com/office/drawing/2014/main" id="{CC1A63DE-C1AD-7315-B155-D77DA63205A3}"/>
                </a:ext>
              </a:extLst>
            </p:cNvPr>
            <p:cNvSpPr/>
            <p:nvPr/>
          </p:nvSpPr>
          <p:spPr>
            <a:xfrm>
              <a:off x="4832837" y="4224520"/>
              <a:ext cx="2895600" cy="953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txBody>
            <a:bodyPr lIns="0" tIns="0" rIns="0" bIns="0"/>
            <a:lstStyle/>
            <a:p>
              <a:pPr marL="0" marR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2" name="Line">
              <a:extLst>
                <a:ext uri="{FF2B5EF4-FFF2-40B4-BE49-F238E27FC236}">
                  <a16:creationId xmlns:a16="http://schemas.microsoft.com/office/drawing/2014/main" id="{ED63BE00-975C-C969-09A5-7E1D7FD31FFC}"/>
                </a:ext>
              </a:extLst>
            </p:cNvPr>
            <p:cNvSpPr/>
            <p:nvPr/>
          </p:nvSpPr>
          <p:spPr>
            <a:xfrm>
              <a:off x="5715090" y="4186401"/>
              <a:ext cx="943" cy="91484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txBody>
            <a:bodyPr lIns="0" tIns="0" rIns="0" bIns="0"/>
            <a:lstStyle/>
            <a:p>
              <a:pPr marL="0" marR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3" name="Line">
              <a:extLst>
                <a:ext uri="{FF2B5EF4-FFF2-40B4-BE49-F238E27FC236}">
                  <a16:creationId xmlns:a16="http://schemas.microsoft.com/office/drawing/2014/main" id="{BBDFC138-E860-FFA6-F4A6-5C3B8B0EBE1F}"/>
                </a:ext>
              </a:extLst>
            </p:cNvPr>
            <p:cNvSpPr/>
            <p:nvPr/>
          </p:nvSpPr>
          <p:spPr>
            <a:xfrm>
              <a:off x="6031796" y="4178777"/>
              <a:ext cx="943" cy="91484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txBody>
            <a:bodyPr lIns="0" tIns="0" rIns="0" bIns="0"/>
            <a:lstStyle/>
            <a:p>
              <a:pPr marL="0" marR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4" name="Line">
              <a:extLst>
                <a:ext uri="{FF2B5EF4-FFF2-40B4-BE49-F238E27FC236}">
                  <a16:creationId xmlns:a16="http://schemas.microsoft.com/office/drawing/2014/main" id="{9496AC14-B54C-DF42-99CE-F796A8913E7D}"/>
                </a:ext>
              </a:extLst>
            </p:cNvPr>
            <p:cNvSpPr/>
            <p:nvPr/>
          </p:nvSpPr>
          <p:spPr>
            <a:xfrm>
              <a:off x="6356043" y="4171154"/>
              <a:ext cx="943" cy="91484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txBody>
            <a:bodyPr lIns="0" tIns="0" rIns="0" bIns="0"/>
            <a:lstStyle/>
            <a:p>
              <a:pPr marL="0" marR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5" name="Line">
              <a:extLst>
                <a:ext uri="{FF2B5EF4-FFF2-40B4-BE49-F238E27FC236}">
                  <a16:creationId xmlns:a16="http://schemas.microsoft.com/office/drawing/2014/main" id="{CE40C464-1EAC-9976-C26C-6B5A117FC918}"/>
                </a:ext>
              </a:extLst>
            </p:cNvPr>
            <p:cNvSpPr/>
            <p:nvPr/>
          </p:nvSpPr>
          <p:spPr>
            <a:xfrm>
              <a:off x="6650128" y="4171154"/>
              <a:ext cx="943" cy="91484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txBody>
            <a:bodyPr lIns="0" tIns="0" rIns="0" bIns="0"/>
            <a:lstStyle/>
            <a:p>
              <a:pPr marL="0" marR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6" name="Line">
              <a:extLst>
                <a:ext uri="{FF2B5EF4-FFF2-40B4-BE49-F238E27FC236}">
                  <a16:creationId xmlns:a16="http://schemas.microsoft.com/office/drawing/2014/main" id="{09A40A7E-974B-5274-9D9C-CEACAF70A8D6}"/>
                </a:ext>
              </a:extLst>
            </p:cNvPr>
            <p:cNvSpPr/>
            <p:nvPr/>
          </p:nvSpPr>
          <p:spPr>
            <a:xfrm>
              <a:off x="5436087" y="4186401"/>
              <a:ext cx="943" cy="91484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txBody>
            <a:bodyPr lIns="0" tIns="0" rIns="0" bIns="0"/>
            <a:lstStyle/>
            <a:p>
              <a:pPr marL="0" marR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7" name="Line">
              <a:extLst>
                <a:ext uri="{FF2B5EF4-FFF2-40B4-BE49-F238E27FC236}">
                  <a16:creationId xmlns:a16="http://schemas.microsoft.com/office/drawing/2014/main" id="{25B8835C-80ED-D624-F0DD-64E3C508B13E}"/>
                </a:ext>
              </a:extLst>
            </p:cNvPr>
            <p:cNvSpPr/>
            <p:nvPr/>
          </p:nvSpPr>
          <p:spPr>
            <a:xfrm>
              <a:off x="6944212" y="4178777"/>
              <a:ext cx="943" cy="91484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txBody>
            <a:bodyPr lIns="0" tIns="0" rIns="0" bIns="0"/>
            <a:lstStyle/>
            <a:p>
              <a:pPr marL="0" marR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1" name="Line">
              <a:extLst>
                <a:ext uri="{FF2B5EF4-FFF2-40B4-BE49-F238E27FC236}">
                  <a16:creationId xmlns:a16="http://schemas.microsoft.com/office/drawing/2014/main" id="{225C152F-0A28-CA64-4F04-3734D855C458}"/>
                </a:ext>
              </a:extLst>
            </p:cNvPr>
            <p:cNvSpPr/>
            <p:nvPr/>
          </p:nvSpPr>
          <p:spPr>
            <a:xfrm>
              <a:off x="4832837" y="4224520"/>
              <a:ext cx="2895600" cy="953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2" name="Line">
              <a:extLst>
                <a:ext uri="{FF2B5EF4-FFF2-40B4-BE49-F238E27FC236}">
                  <a16:creationId xmlns:a16="http://schemas.microsoft.com/office/drawing/2014/main" id="{0FDBE12F-EBAB-B44D-2883-9F03A750317B}"/>
                </a:ext>
              </a:extLst>
            </p:cNvPr>
            <p:cNvSpPr/>
            <p:nvPr/>
          </p:nvSpPr>
          <p:spPr>
            <a:xfrm>
              <a:off x="5715090" y="4186401"/>
              <a:ext cx="943" cy="91484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3" name="Line">
              <a:extLst>
                <a:ext uri="{FF2B5EF4-FFF2-40B4-BE49-F238E27FC236}">
                  <a16:creationId xmlns:a16="http://schemas.microsoft.com/office/drawing/2014/main" id="{C28C28DF-8E2A-48AF-C7E5-41CFC8A6F0E1}"/>
                </a:ext>
              </a:extLst>
            </p:cNvPr>
            <p:cNvSpPr/>
            <p:nvPr/>
          </p:nvSpPr>
          <p:spPr>
            <a:xfrm>
              <a:off x="6031796" y="4178778"/>
              <a:ext cx="943" cy="91484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4" name="Line">
              <a:extLst>
                <a:ext uri="{FF2B5EF4-FFF2-40B4-BE49-F238E27FC236}">
                  <a16:creationId xmlns:a16="http://schemas.microsoft.com/office/drawing/2014/main" id="{30B314B6-98F8-38C1-DBF2-A20B9AA784EF}"/>
                </a:ext>
              </a:extLst>
            </p:cNvPr>
            <p:cNvSpPr/>
            <p:nvPr/>
          </p:nvSpPr>
          <p:spPr>
            <a:xfrm>
              <a:off x="6356043" y="4171154"/>
              <a:ext cx="943" cy="91484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5" name="Line">
              <a:extLst>
                <a:ext uri="{FF2B5EF4-FFF2-40B4-BE49-F238E27FC236}">
                  <a16:creationId xmlns:a16="http://schemas.microsoft.com/office/drawing/2014/main" id="{7D4DEF14-445A-611D-D5ED-2AA8D4B64022}"/>
                </a:ext>
              </a:extLst>
            </p:cNvPr>
            <p:cNvSpPr/>
            <p:nvPr/>
          </p:nvSpPr>
          <p:spPr>
            <a:xfrm>
              <a:off x="6650128" y="4171154"/>
              <a:ext cx="943" cy="91484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6" name="Line">
              <a:extLst>
                <a:ext uri="{FF2B5EF4-FFF2-40B4-BE49-F238E27FC236}">
                  <a16:creationId xmlns:a16="http://schemas.microsoft.com/office/drawing/2014/main" id="{566A0458-E896-FB07-4272-84E781B11AC8}"/>
                </a:ext>
              </a:extLst>
            </p:cNvPr>
            <p:cNvSpPr/>
            <p:nvPr/>
          </p:nvSpPr>
          <p:spPr>
            <a:xfrm>
              <a:off x="6944212" y="4178778"/>
              <a:ext cx="943" cy="91484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A5DB1004-8259-7EF1-94D0-A6373EA359AA}"/>
                </a:ext>
              </a:extLst>
            </p:cNvPr>
            <p:cNvSpPr txBox="1"/>
            <p:nvPr/>
          </p:nvSpPr>
          <p:spPr>
            <a:xfrm>
              <a:off x="5270087" y="4208919"/>
              <a:ext cx="28555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0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69A633D9-94E5-3ADF-A5B2-DF0114A98F32}"/>
                </a:ext>
              </a:extLst>
            </p:cNvPr>
            <p:cNvSpPr txBox="1"/>
            <p:nvPr/>
          </p:nvSpPr>
          <p:spPr>
            <a:xfrm>
              <a:off x="5573871" y="4208919"/>
              <a:ext cx="28555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1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6A8E512B-9D28-999F-7FD9-2FB52B201CCC}"/>
                </a:ext>
              </a:extLst>
            </p:cNvPr>
            <p:cNvSpPr txBox="1"/>
            <p:nvPr/>
          </p:nvSpPr>
          <p:spPr>
            <a:xfrm>
              <a:off x="6181439" y="4208919"/>
              <a:ext cx="28555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K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928B89DE-9EB3-C4B6-2A49-1F3E450DBCF1}"/>
                </a:ext>
              </a:extLst>
            </p:cNvPr>
            <p:cNvSpPr txBox="1"/>
            <p:nvPr/>
          </p:nvSpPr>
          <p:spPr>
            <a:xfrm>
              <a:off x="6413987" y="4213813"/>
              <a:ext cx="59809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Not in pool</a:t>
              </a:r>
            </a:p>
          </p:txBody>
        </p:sp>
        <p:sp>
          <p:nvSpPr>
            <p:cNvPr id="91" name="Circle">
              <a:extLst>
                <a:ext uri="{FF2B5EF4-FFF2-40B4-BE49-F238E27FC236}">
                  <a16:creationId xmlns:a16="http://schemas.microsoft.com/office/drawing/2014/main" id="{1E2C6692-CFFA-BCE1-D98C-D9CD8A7F108C}"/>
                </a:ext>
              </a:extLst>
            </p:cNvPr>
            <p:cNvSpPr/>
            <p:nvPr/>
          </p:nvSpPr>
          <p:spPr>
            <a:xfrm>
              <a:off x="6250781" y="3962290"/>
              <a:ext cx="226219" cy="228710"/>
            </a:xfrm>
            <a:prstGeom prst="ellipse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1EB0F478-DCA5-E0D9-DF00-7DC34E9C0949}"/>
                </a:ext>
              </a:extLst>
            </p:cNvPr>
            <p:cNvSpPr txBox="1"/>
            <p:nvPr/>
          </p:nvSpPr>
          <p:spPr>
            <a:xfrm>
              <a:off x="4999457" y="2048524"/>
              <a:ext cx="100556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End</a:t>
              </a:r>
            </a:p>
          </p:txBody>
        </p:sp>
        <p:sp>
          <p:nvSpPr>
            <p:cNvPr id="95" name="Line">
              <a:extLst>
                <a:ext uri="{FF2B5EF4-FFF2-40B4-BE49-F238E27FC236}">
                  <a16:creationId xmlns:a16="http://schemas.microsoft.com/office/drawing/2014/main" id="{D7398B36-65E1-6B0B-178E-B5A701D37B2B}"/>
                </a:ext>
              </a:extLst>
            </p:cNvPr>
            <p:cNvSpPr/>
            <p:nvPr/>
          </p:nvSpPr>
          <p:spPr>
            <a:xfrm rot="16200000">
              <a:off x="5846070" y="3989282"/>
              <a:ext cx="76237" cy="10085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5635" y="0"/>
                    <a:pt x="10800" y="806"/>
                    <a:pt x="10800" y="1800"/>
                  </a:cubicBezTo>
                  <a:lnTo>
                    <a:pt x="10800" y="8700"/>
                  </a:lnTo>
                  <a:cubicBezTo>
                    <a:pt x="10800" y="9694"/>
                    <a:pt x="5965" y="10500"/>
                    <a:pt x="0" y="10500"/>
                  </a:cubicBezTo>
                  <a:cubicBezTo>
                    <a:pt x="5965" y="10500"/>
                    <a:pt x="10800" y="11306"/>
                    <a:pt x="10800" y="12300"/>
                  </a:cubicBezTo>
                  <a:lnTo>
                    <a:pt x="10800" y="19800"/>
                  </a:lnTo>
                  <a:cubicBezTo>
                    <a:pt x="10800" y="20794"/>
                    <a:pt x="15635" y="21600"/>
                    <a:pt x="21600" y="21600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0DFD8899-643D-D9AB-5963-A02C946122BA}"/>
                </a:ext>
              </a:extLst>
            </p:cNvPr>
            <p:cNvSpPr txBox="1"/>
            <p:nvPr/>
          </p:nvSpPr>
          <p:spPr>
            <a:xfrm>
              <a:off x="5190421" y="4582663"/>
              <a:ext cx="12540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No of mistakes made by expert</a:t>
              </a: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BF963A3C-4BEE-9986-D9CE-26CDC6351A36}"/>
                </a:ext>
              </a:extLst>
            </p:cNvPr>
            <p:cNvSpPr txBox="1"/>
            <p:nvPr/>
          </p:nvSpPr>
          <p:spPr>
            <a:xfrm>
              <a:off x="6858000" y="2666132"/>
              <a:ext cx="126120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By following this expert the learner will not</a:t>
              </a:r>
            </a:p>
            <a:p>
              <a:r>
                <a:rPr lang="en-US" sz="1200" dirty="0"/>
                <a:t>make any more errors </a:t>
              </a:r>
            </a:p>
          </p:txBody>
        </p: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04959B5D-B863-62FA-C5F9-20FB2BD66803}"/>
                </a:ext>
              </a:extLst>
            </p:cNvPr>
            <p:cNvCxnSpPr>
              <a:stCxn id="99" idx="1"/>
              <a:endCxn id="91" idx="7"/>
            </p:cNvCxnSpPr>
            <p:nvPr/>
          </p:nvCxnSpPr>
          <p:spPr>
            <a:xfrm flipH="1">
              <a:off x="6443871" y="3173964"/>
              <a:ext cx="414129" cy="8218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5021FE59-9AE4-3A06-0822-076FE73D7D12}"/>
              </a:ext>
            </a:extLst>
          </p:cNvPr>
          <p:cNvSpPr txBox="1"/>
          <p:nvPr/>
        </p:nvSpPr>
        <p:spPr>
          <a:xfrm>
            <a:off x="533400" y="1258669"/>
            <a:ext cx="8077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Cesa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-Bianchi, F, Helmbold,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Warmuth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, 1996, </a:t>
            </a:r>
            <a:br>
              <a:rPr lang="en-US" dirty="0">
                <a:solidFill>
                  <a:schemeClr val="accent6">
                    <a:lumMod val="75000"/>
                  </a:schemeClr>
                </a:solidFill>
              </a:rPr>
            </a:b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On-line prediction and conversion strategies </a:t>
            </a:r>
          </a:p>
        </p:txBody>
      </p:sp>
    </p:spTree>
    <p:extLst>
      <p:ext uri="{BB962C8B-B14F-4D97-AF65-F5344CB8AC3E}">
        <p14:creationId xmlns:p14="http://schemas.microsoft.com/office/powerpoint/2010/main" val="1183132177"/>
      </p:ext>
    </p:extLst>
  </p:cSld>
  <p:clrMapOvr>
    <a:masterClrMapping/>
  </p:clrMapOvr>
  <p:transition spd="med"/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E7ED6F7-8DF0-C07A-D7DA-51CAB6ADC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 to experts with k lies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85C58980-C6B2-037D-1770-8EBA8B9DD4C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Same chip game, chooser vs splitter.</a:t>
                </a:r>
              </a:p>
              <a:p>
                <a:pPr lvl="1"/>
                <a:r>
                  <a:rPr lang="en-US" dirty="0"/>
                  <a:t>Experts: Chooser makes predictions.</a:t>
                </a:r>
              </a:p>
              <a:p>
                <a:pPr lvl="1"/>
                <a:r>
                  <a:rPr lang="en-US" dirty="0"/>
                  <a:t>Guessing: Chooser answers membership questions.</a:t>
                </a:r>
              </a:p>
              <a:p>
                <a:r>
                  <a:rPr lang="en-US" dirty="0"/>
                  <a:t>Slightly different stopping condition:	</a:t>
                </a:r>
              </a:p>
              <a:p>
                <a:pPr lvl="1"/>
                <a:r>
                  <a:rPr lang="en-US" dirty="0"/>
                  <a:t>Experts: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dirty="0"/>
                  <a:t> remains in bin K</a:t>
                </a:r>
              </a:p>
              <a:p>
                <a:pPr lvl="1"/>
                <a:r>
                  <a:rPr lang="en-US" dirty="0"/>
                  <a:t>Guessing: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dirty="0"/>
                  <a:t> remains in bins 1..K.</a:t>
                </a:r>
              </a:p>
              <a:p>
                <a:r>
                  <a:rPr lang="en-US" dirty="0"/>
                  <a:t>Opposite goals:</a:t>
                </a:r>
              </a:p>
              <a:p>
                <a:pPr lvl="1"/>
                <a:r>
                  <a:rPr lang="en-US" dirty="0"/>
                  <a:t>Experts: chooser chooses prediction make the game short.</a:t>
                </a:r>
              </a:p>
              <a:p>
                <a:pPr lvl="1"/>
                <a:r>
                  <a:rPr lang="en-US" dirty="0"/>
                  <a:t>Guessing: chooser chooses answer to make game long. 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85C58980-C6B2-037D-1770-8EBA8B9DD4C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47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0842258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>
            <a:extLst>
              <a:ext uri="{FF2B5EF4-FFF2-40B4-BE49-F238E27FC236}">
                <a16:creationId xmlns:a16="http://schemas.microsoft.com/office/drawing/2014/main" id="{9CA3E4FB-51F7-1AA1-1828-E88BA1BA668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Optimality of strategy</a:t>
            </a:r>
          </a:p>
        </p:txBody>
      </p:sp>
      <p:sp>
        <p:nvSpPr>
          <p:cNvPr id="13315" name="Rectangle 3">
            <a:extLst>
              <a:ext uri="{FF2B5EF4-FFF2-40B4-BE49-F238E27FC236}">
                <a16:creationId xmlns:a16="http://schemas.microsoft.com/office/drawing/2014/main" id="{A9BB9DC3-4316-E860-81C8-2834309B26A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If the chips are infinitely divisible then the</a:t>
            </a:r>
          </a:p>
          <a:p>
            <a:pPr>
              <a:buFontTx/>
              <a:buNone/>
            </a:pPr>
            <a:r>
              <a:rPr lang="en-US" altLang="en-US"/>
              <a:t>solution is min/max optimal</a:t>
            </a:r>
          </a:p>
          <a:p>
            <a:r>
              <a:rPr lang="en-US" altLang="en-US"/>
              <a:t>[Spencer95] Enough for optimality if  number of chips is at least</a:t>
            </a:r>
          </a:p>
          <a:p>
            <a:pPr>
              <a:buFontTx/>
              <a:buNone/>
            </a:pPr>
            <a:r>
              <a:rPr lang="en-US" altLang="en-US"/>
              <a:t>  </a:t>
            </a:r>
          </a:p>
        </p:txBody>
      </p:sp>
      <p:graphicFrame>
        <p:nvGraphicFramePr>
          <p:cNvPr id="13316" name="Object 4">
            <a:extLst>
              <a:ext uri="{FF2B5EF4-FFF2-40B4-BE49-F238E27FC236}">
                <a16:creationId xmlns:a16="http://schemas.microsoft.com/office/drawing/2014/main" id="{76F1AABC-4C58-DFA0-10F8-A9C96B843AA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657600" y="4343400"/>
          <a:ext cx="1431925" cy="904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1104900" imgH="698500" progId="Paint.Picture">
                  <p:embed/>
                </p:oleObj>
              </mc:Choice>
              <mc:Fallback>
                <p:oleObj name="Bitmap Image" r:id="rId2" imgW="1104900" imgH="698500" progId="Paint.Picture">
                  <p:embed/>
                  <p:pic>
                    <p:nvPicPr>
                      <p:cNvPr id="13316" name="Object 4">
                        <a:extLst>
                          <a:ext uri="{FF2B5EF4-FFF2-40B4-BE49-F238E27FC236}">
                            <a16:creationId xmlns:a16="http://schemas.microsoft.com/office/drawing/2014/main" id="{76F1AABC-4C58-DFA0-10F8-A9C96B843AA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57600" y="4343400"/>
                        <a:ext cx="1431925" cy="904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D5A05-245C-14E9-556E-F774C0DCB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Probabilistic interpretation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FF153D8D-C53D-9AAA-F4CC-C8D6D63EB710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endParaRPr lang="en-US" dirty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= set of all experts, single expert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US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 sz="24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endParaRPr lang="en-US" sz="24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</m:d>
                    <m:r>
                      <a:rPr lang="en-US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/>
                  <a:t>  Prediction of expert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US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on iteration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400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sz="2400" dirty="0"/>
                  <a:t> Prediction of learner on iteration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400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>
                    <a:solidFill>
                      <a:srgbClr val="FF0000"/>
                    </a:solidFill>
                  </a:rPr>
                  <a:t>  </a:t>
                </a:r>
                <a:r>
                  <a:rPr lang="en-US" sz="2400" dirty="0"/>
                  <a:t>Outcome on iteration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400" dirty="0"/>
                  <a:t> </a:t>
                </a:r>
              </a:p>
              <a:p>
                <a:pPr lvl="1"/>
                <a:r>
                  <a:rPr lang="en-US" sz="2000" dirty="0"/>
                  <a:t>(Assume worst case: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≠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/>
                  <a:t>  on every round)</a:t>
                </a:r>
                <a:endParaRPr lang="en-US" sz="2400" dirty="0"/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</m:d>
                    <m:r>
                      <a:rPr lang="en-US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2400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dirty="0"/>
                  <a:t>if</a:t>
                </a:r>
                <a:r>
                  <a:rPr lang="en-US" sz="2400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</m:d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≠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= expert</a:t>
                </a:r>
                <a:r>
                  <a:rPr lang="en-US" sz="2400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US" sz="2400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dirty="0"/>
                  <a:t>errs on iteration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400" dirty="0">
                    <a:solidFill>
                      <a:srgbClr val="FF0000"/>
                    </a:solidFill>
                  </a:rPr>
                  <a:t> </a:t>
                </a:r>
                <a:br>
                  <a:rPr lang="en-US" sz="2400" dirty="0">
                    <a:solidFill>
                      <a:srgbClr val="FF0000"/>
                    </a:solidFill>
                  </a:rPr>
                </a:br>
                <a:r>
                  <a:rPr lang="en-US" sz="2400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</m:d>
                    <m:r>
                      <a:rPr lang="en-US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2400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dirty="0"/>
                  <a:t>Otherwise</a:t>
                </a:r>
              </a:p>
              <a:p>
                <a:r>
                  <a:rPr lang="en-US" sz="2400" b="1" dirty="0">
                    <a:solidFill>
                      <a:srgbClr val="0070C0"/>
                    </a:solidFill>
                  </a:rPr>
                  <a:t>Pool</a:t>
                </a:r>
                <a:r>
                  <a:rPr lang="en-US" sz="2400" dirty="0"/>
                  <a:t> at iteration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400" dirty="0">
                    <a:solidFill>
                      <a:srgbClr val="FF0000"/>
                    </a:solidFill>
                  </a:rPr>
                  <a:t>: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Ψ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r>
                      <a:rPr lang="en-US" sz="24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𝜔</m:t>
                        </m:r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∈</m:t>
                        </m:r>
                        <m:r>
                          <m:rPr>
                            <m:sty m:val="p"/>
                          </m:rPr>
                          <a:rPr lang="en-US" sz="24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Ω</m:t>
                        </m:r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he-IL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| </m:t>
                        </m:r>
                        <m:nary>
                          <m:naryPr>
                            <m:chr m:val="∑"/>
                            <m:ctrlP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d>
                  </m:oMath>
                </a14:m>
                <a:endParaRPr lang="en-US" sz="2400" dirty="0">
                  <a:solidFill>
                    <a:srgbClr val="FF0000"/>
                  </a:solidFill>
                </a:endParaRPr>
              </a:p>
              <a:p>
                <a:r>
                  <a:rPr lang="en-US" sz="2400" dirty="0"/>
                  <a:t>Equalized adversarial strategy:</a:t>
                </a:r>
                <a:br>
                  <a:rPr lang="en-US" sz="2400" dirty="0"/>
                </a:br>
                <a14:m>
                  <m:oMath xmlns:m="http://schemas.openxmlformats.org/officeDocument/2006/math">
                    <m:func>
                      <m:funcPr>
                        <m:ctrlP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</m:d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  <m: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| </m:t>
                            </m:r>
                            <m: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𝑃𝑎𝑠𝑡</m:t>
                            </m:r>
                            <m: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𝐴𝑐𝑡𝑖𝑜𝑛𝑠</m:t>
                            </m:r>
                          </m:e>
                        </m:d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func>
                  </m:oMath>
                </a14:m>
                <a:endParaRPr lang="en-US" sz="2400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FF153D8D-C53D-9AAA-F4CC-C8D6D63EB7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9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8794714"/>
      </p:ext>
    </p:extLst>
  </p:cSld>
  <p:clrMapOvr>
    <a:masterClrMapping/>
  </p:clrMapOvr>
  <p:transition spd="med"/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6009918A-EFD2-3D3E-DCDD-D0F41F8F84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24C9108-1E75-18C9-0DB2-31D868493C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Of Talk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A4198BB-71E4-E205-2A50-D18811B301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Online learning games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The Halving Game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The Binomial Game</a:t>
            </a:r>
          </a:p>
          <a:p>
            <a:pPr lvl="1"/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Ulam’s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game with K lies</a:t>
            </a:r>
          </a:p>
          <a:p>
            <a:r>
              <a:rPr lang="en-US" dirty="0"/>
              <a:t>Boosting Games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General Drifting Games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Drifting Games in Continuous time</a:t>
            </a:r>
          </a:p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BrownBoost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NormalHedge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An open problem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1661703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>
            <a:extLst>
              <a:ext uri="{FF2B5EF4-FFF2-40B4-BE49-F238E27FC236}">
                <a16:creationId xmlns:a16="http://schemas.microsoft.com/office/drawing/2014/main" id="{5A657B21-BC92-FD0B-5786-BB394545D5F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Boosting</a:t>
            </a:r>
          </a:p>
        </p:txBody>
      </p:sp>
      <p:sp>
        <p:nvSpPr>
          <p:cNvPr id="40963" name="Rectangle 3">
            <a:extLst>
              <a:ext uri="{FF2B5EF4-FFF2-40B4-BE49-F238E27FC236}">
                <a16:creationId xmlns:a16="http://schemas.microsoft.com/office/drawing/2014/main" id="{FE8A6A1A-6D0A-1F24-6F30-B55D27D21DE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/>
              <a:t>Methods for improving classifier accuracy</a:t>
            </a:r>
          </a:p>
          <a:p>
            <a:pPr>
              <a:lnSpc>
                <a:spcPct val="90000"/>
              </a:lnSpc>
            </a:pPr>
            <a:r>
              <a:rPr lang="en-US" altLang="en-US" dirty="0">
                <a:solidFill>
                  <a:srgbClr val="663300"/>
                </a:solidFill>
              </a:rPr>
              <a:t>Weak Learner</a:t>
            </a:r>
            <a:r>
              <a:rPr lang="en-US" altLang="en-US" dirty="0"/>
              <a:t>: a learning algorithm generating rules </a:t>
            </a:r>
            <a:r>
              <a:rPr lang="en-US" altLang="en-US" dirty="0">
                <a:solidFill>
                  <a:schemeClr val="accent2"/>
                </a:solidFill>
              </a:rPr>
              <a:t>slightly</a:t>
            </a:r>
            <a:r>
              <a:rPr lang="en-US" altLang="en-US" dirty="0"/>
              <a:t> better than random guessing.</a:t>
            </a:r>
          </a:p>
          <a:p>
            <a:pPr>
              <a:lnSpc>
                <a:spcPct val="90000"/>
              </a:lnSpc>
            </a:pPr>
            <a:r>
              <a:rPr lang="en-US" altLang="en-US" dirty="0">
                <a:solidFill>
                  <a:srgbClr val="663300"/>
                </a:solidFill>
              </a:rPr>
              <a:t>Basic idea</a:t>
            </a:r>
            <a:r>
              <a:rPr lang="en-US" altLang="en-US" dirty="0"/>
              <a:t>: </a:t>
            </a:r>
            <a:r>
              <a:rPr lang="en-US" altLang="en-US" dirty="0">
                <a:solidFill>
                  <a:schemeClr val="accent2"/>
                </a:solidFill>
              </a:rPr>
              <a:t>re-weight</a:t>
            </a:r>
            <a:r>
              <a:rPr lang="en-US" altLang="en-US" dirty="0"/>
              <a:t> training examples to force weak learner into different parts of the space.</a:t>
            </a:r>
          </a:p>
          <a:p>
            <a:pPr>
              <a:lnSpc>
                <a:spcPct val="90000"/>
              </a:lnSpc>
            </a:pPr>
            <a:r>
              <a:rPr lang="en-US" altLang="en-US" dirty="0">
                <a:solidFill>
                  <a:srgbClr val="663300"/>
                </a:solidFill>
              </a:rPr>
              <a:t>Combine</a:t>
            </a:r>
            <a:r>
              <a:rPr lang="en-US" altLang="en-US" dirty="0"/>
              <a:t> weak rules by a </a:t>
            </a:r>
            <a:r>
              <a:rPr lang="en-US" altLang="en-US" dirty="0">
                <a:solidFill>
                  <a:schemeClr val="accent2"/>
                </a:solidFill>
              </a:rPr>
              <a:t>majority vote</a:t>
            </a:r>
            <a:r>
              <a:rPr lang="en-US" altLang="en-US" dirty="0"/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09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09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09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09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63" grpId="0" build="p" autoUpdateAnimBg="0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>
            <a:extLst>
              <a:ext uri="{FF2B5EF4-FFF2-40B4-BE49-F238E27FC236}">
                <a16:creationId xmlns:a16="http://schemas.microsoft.com/office/drawing/2014/main" id="{1EA4E348-410E-1686-E628-77235381761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Boosting as a chip game</a:t>
            </a:r>
          </a:p>
        </p:txBody>
      </p:sp>
      <p:sp>
        <p:nvSpPr>
          <p:cNvPr id="16387" name="Rectangle 3">
            <a:extLst>
              <a:ext uri="{FF2B5EF4-FFF2-40B4-BE49-F238E27FC236}">
                <a16:creationId xmlns:a16="http://schemas.microsoft.com/office/drawing/2014/main" id="{B59B13FE-5EA8-9480-5A82-51DB001D036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/>
              <a:t>Chip = training example</a:t>
            </a:r>
          </a:p>
          <a:p>
            <a:pPr>
              <a:lnSpc>
                <a:spcPct val="90000"/>
              </a:lnSpc>
            </a:pPr>
            <a:r>
              <a:rPr lang="en-US" altLang="en-US">
                <a:solidFill>
                  <a:schemeClr val="accent2"/>
                </a:solidFill>
              </a:rPr>
              <a:t>Booster</a:t>
            </a:r>
            <a:r>
              <a:rPr lang="en-US" altLang="en-US"/>
              <a:t> assigns a weight to each chip, weights sum to 1.</a:t>
            </a:r>
          </a:p>
          <a:p>
            <a:pPr>
              <a:lnSpc>
                <a:spcPct val="90000"/>
              </a:lnSpc>
            </a:pPr>
            <a:r>
              <a:rPr lang="en-US" altLang="en-US">
                <a:solidFill>
                  <a:schemeClr val="accent2"/>
                </a:solidFill>
              </a:rPr>
              <a:t>Learner</a:t>
            </a:r>
            <a:r>
              <a:rPr lang="en-US" altLang="en-US"/>
              <a:t> selects a subset with weight</a:t>
            </a:r>
          </a:p>
          <a:p>
            <a:pPr lvl="1">
              <a:lnSpc>
                <a:spcPct val="90000"/>
              </a:lnSpc>
            </a:pPr>
            <a:r>
              <a:rPr lang="en-US" altLang="en-US"/>
              <a:t>Selected set moves a step right (correct)</a:t>
            </a:r>
          </a:p>
          <a:p>
            <a:pPr lvl="1">
              <a:lnSpc>
                <a:spcPct val="90000"/>
              </a:lnSpc>
            </a:pPr>
            <a:r>
              <a:rPr lang="en-US" altLang="en-US"/>
              <a:t>Unselected set moves a step left (incorrect)</a:t>
            </a:r>
          </a:p>
          <a:p>
            <a:pPr>
              <a:lnSpc>
                <a:spcPct val="90000"/>
              </a:lnSpc>
            </a:pPr>
            <a:r>
              <a:rPr lang="en-US" altLang="en-US"/>
              <a:t>Booster wins examples on right of origin.</a:t>
            </a:r>
          </a:p>
          <a:p>
            <a:pPr lvl="1">
              <a:lnSpc>
                <a:spcPct val="90000"/>
              </a:lnSpc>
            </a:pPr>
            <a:r>
              <a:rPr lang="en-US" altLang="en-US"/>
              <a:t>Implies that majority vote is correct.</a:t>
            </a:r>
          </a:p>
        </p:txBody>
      </p:sp>
      <p:graphicFrame>
        <p:nvGraphicFramePr>
          <p:cNvPr id="16388" name="Object 4">
            <a:extLst>
              <a:ext uri="{FF2B5EF4-FFF2-40B4-BE49-F238E27FC236}">
                <a16:creationId xmlns:a16="http://schemas.microsoft.com/office/drawing/2014/main" id="{F44903DD-BBAD-8ED4-B5DB-8C550CB8A99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162800" y="3352800"/>
          <a:ext cx="1109663" cy="752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1104900" imgH="749300" progId="Paint.Picture">
                  <p:embed/>
                </p:oleObj>
              </mc:Choice>
              <mc:Fallback>
                <p:oleObj name="Bitmap Image" r:id="rId2" imgW="1104900" imgH="749300" progId="Paint.Picture">
                  <p:embed/>
                  <p:pic>
                    <p:nvPicPr>
                      <p:cNvPr id="16388" name="Object 4">
                        <a:extLst>
                          <a:ext uri="{FF2B5EF4-FFF2-40B4-BE49-F238E27FC236}">
                            <a16:creationId xmlns:a16="http://schemas.microsoft.com/office/drawing/2014/main" id="{F44903DD-BBAD-8ED4-B5DB-8C550CB8A99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62800" y="3352800"/>
                        <a:ext cx="1109663" cy="752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766" name="Group 118">
            <a:extLst>
              <a:ext uri="{FF2B5EF4-FFF2-40B4-BE49-F238E27FC236}">
                <a16:creationId xmlns:a16="http://schemas.microsoft.com/office/drawing/2014/main" id="{3B45FEAE-56F0-14EF-933B-3050C8E44391}"/>
              </a:ext>
            </a:extLst>
          </p:cNvPr>
          <p:cNvGrpSpPr>
            <a:grpSpLocks/>
          </p:cNvGrpSpPr>
          <p:nvPr/>
        </p:nvGrpSpPr>
        <p:grpSpPr bwMode="auto">
          <a:xfrm>
            <a:off x="1119188" y="1828800"/>
            <a:ext cx="7391400" cy="5389563"/>
            <a:chOff x="705" y="1152"/>
            <a:chExt cx="4656" cy="3395"/>
          </a:xfrm>
        </p:grpSpPr>
        <p:sp>
          <p:nvSpPr>
            <p:cNvPr id="27701" name="Line 53">
              <a:extLst>
                <a:ext uri="{FF2B5EF4-FFF2-40B4-BE49-F238E27FC236}">
                  <a16:creationId xmlns:a16="http://schemas.microsoft.com/office/drawing/2014/main" id="{1E68FBDC-A34C-0BB5-7E6A-DD70D71D806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68" y="1152"/>
              <a:ext cx="0" cy="3395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685" name="Oval 37">
              <a:extLst>
                <a:ext uri="{FF2B5EF4-FFF2-40B4-BE49-F238E27FC236}">
                  <a16:creationId xmlns:a16="http://schemas.microsoft.com/office/drawing/2014/main" id="{97628B33-C301-7AE6-D4E4-2D613BA207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6" y="2784"/>
              <a:ext cx="364" cy="364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86" name="Oval 38">
              <a:extLst>
                <a:ext uri="{FF2B5EF4-FFF2-40B4-BE49-F238E27FC236}">
                  <a16:creationId xmlns:a16="http://schemas.microsoft.com/office/drawing/2014/main" id="{38126CC9-D7F4-0728-ADF0-3DF5FF4421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6" y="3168"/>
              <a:ext cx="364" cy="364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88" name="Oval 40">
              <a:extLst>
                <a:ext uri="{FF2B5EF4-FFF2-40B4-BE49-F238E27FC236}">
                  <a16:creationId xmlns:a16="http://schemas.microsoft.com/office/drawing/2014/main" id="{2776DFBA-FFB1-AC15-AA7F-A5CA3F626E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64" y="2400"/>
              <a:ext cx="364" cy="364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89" name="Oval 41">
              <a:extLst>
                <a:ext uri="{FF2B5EF4-FFF2-40B4-BE49-F238E27FC236}">
                  <a16:creationId xmlns:a16="http://schemas.microsoft.com/office/drawing/2014/main" id="{FDB256B2-6045-BC63-8653-A12E38CAF3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64" y="2784"/>
              <a:ext cx="364" cy="364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90" name="Oval 42">
              <a:extLst>
                <a:ext uri="{FF2B5EF4-FFF2-40B4-BE49-F238E27FC236}">
                  <a16:creationId xmlns:a16="http://schemas.microsoft.com/office/drawing/2014/main" id="{9823BEB2-E965-B23F-DEBD-2282098152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6" y="2400"/>
              <a:ext cx="364" cy="364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92" name="Oval 44">
              <a:extLst>
                <a:ext uri="{FF2B5EF4-FFF2-40B4-BE49-F238E27FC236}">
                  <a16:creationId xmlns:a16="http://schemas.microsoft.com/office/drawing/2014/main" id="{A943AB25-2F95-12AB-F972-DF4014AB5D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6" y="2016"/>
              <a:ext cx="364" cy="364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93" name="Oval 45">
              <a:extLst>
                <a:ext uri="{FF2B5EF4-FFF2-40B4-BE49-F238E27FC236}">
                  <a16:creationId xmlns:a16="http://schemas.microsoft.com/office/drawing/2014/main" id="{11F8CB44-DE36-8875-8236-21C8DEE6B1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64" y="3168"/>
              <a:ext cx="364" cy="364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94" name="Line 46">
              <a:extLst>
                <a:ext uri="{FF2B5EF4-FFF2-40B4-BE49-F238E27FC236}">
                  <a16:creationId xmlns:a16="http://schemas.microsoft.com/office/drawing/2014/main" id="{6D8EFFC5-B6FF-75FC-C52A-25FF75B0591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5" y="3669"/>
              <a:ext cx="465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695" name="Line 47">
              <a:extLst>
                <a:ext uri="{FF2B5EF4-FFF2-40B4-BE49-F238E27FC236}">
                  <a16:creationId xmlns:a16="http://schemas.microsoft.com/office/drawing/2014/main" id="{5132DF15-0CD0-80F1-5702-B11B02BE248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56" y="3600"/>
              <a:ext cx="0" cy="14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696" name="Line 48">
              <a:extLst>
                <a:ext uri="{FF2B5EF4-FFF2-40B4-BE49-F238E27FC236}">
                  <a16:creationId xmlns:a16="http://schemas.microsoft.com/office/drawing/2014/main" id="{5FEBAA90-D927-C057-600E-8B4E37813E5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88" y="3600"/>
              <a:ext cx="0" cy="14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697" name="Line 49">
              <a:extLst>
                <a:ext uri="{FF2B5EF4-FFF2-40B4-BE49-F238E27FC236}">
                  <a16:creationId xmlns:a16="http://schemas.microsoft.com/office/drawing/2014/main" id="{6CDABB00-0769-B616-A081-7879F89DB0A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68" y="3600"/>
              <a:ext cx="0" cy="14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698" name="Line 50">
              <a:extLst>
                <a:ext uri="{FF2B5EF4-FFF2-40B4-BE49-F238E27FC236}">
                  <a16:creationId xmlns:a16="http://schemas.microsoft.com/office/drawing/2014/main" id="{C3D086E5-15C8-476C-4178-6F856604E6E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27" y="3584"/>
              <a:ext cx="0" cy="14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699" name="Line 51">
              <a:extLst>
                <a:ext uri="{FF2B5EF4-FFF2-40B4-BE49-F238E27FC236}">
                  <a16:creationId xmlns:a16="http://schemas.microsoft.com/office/drawing/2014/main" id="{EBA3B7E1-BFE9-4E00-39A8-53F58FB90CD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24" y="3600"/>
              <a:ext cx="0" cy="14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700" name="Line 52">
              <a:extLst>
                <a:ext uri="{FF2B5EF4-FFF2-40B4-BE49-F238E27FC236}">
                  <a16:creationId xmlns:a16="http://schemas.microsoft.com/office/drawing/2014/main" id="{62CD7276-0711-7072-8835-90199A68A29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00" y="3596"/>
              <a:ext cx="0" cy="14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7712" name="Text Box 64">
            <a:extLst>
              <a:ext uri="{FF2B5EF4-FFF2-40B4-BE49-F238E27FC236}">
                <a16:creationId xmlns:a16="http://schemas.microsoft.com/office/drawing/2014/main" id="{D8BF6F3D-58DB-22C5-B33A-06D7FC9D10B3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>
          <a:xfrm>
            <a:off x="762000" y="533400"/>
            <a:ext cx="7772400" cy="1143000"/>
          </a:xfrm>
          <a:noFill/>
          <a:ln/>
        </p:spPr>
        <p:txBody>
          <a:bodyPr/>
          <a:lstStyle/>
          <a:p>
            <a:r>
              <a:rPr lang="en-US" altLang="en-US">
                <a:solidFill>
                  <a:schemeClr val="tx1"/>
                </a:solidFill>
              </a:rPr>
              <a:t>The boosting chip game</a:t>
            </a:r>
          </a:p>
        </p:txBody>
      </p:sp>
      <p:grpSp>
        <p:nvGrpSpPr>
          <p:cNvPr id="27773" name="Group 125">
            <a:extLst>
              <a:ext uri="{FF2B5EF4-FFF2-40B4-BE49-F238E27FC236}">
                <a16:creationId xmlns:a16="http://schemas.microsoft.com/office/drawing/2014/main" id="{AE866D42-1285-1B0C-A45D-CDA603B56F15}"/>
              </a:ext>
            </a:extLst>
          </p:cNvPr>
          <p:cNvGrpSpPr>
            <a:grpSpLocks/>
          </p:cNvGrpSpPr>
          <p:nvPr/>
        </p:nvGrpSpPr>
        <p:grpSpPr bwMode="auto">
          <a:xfrm>
            <a:off x="3276600" y="1676400"/>
            <a:ext cx="4524375" cy="3930650"/>
            <a:chOff x="2064" y="1056"/>
            <a:chExt cx="2850" cy="2476"/>
          </a:xfrm>
        </p:grpSpPr>
        <p:grpSp>
          <p:nvGrpSpPr>
            <p:cNvPr id="27728" name="Group 80">
              <a:extLst>
                <a:ext uri="{FF2B5EF4-FFF2-40B4-BE49-F238E27FC236}">
                  <a16:creationId xmlns:a16="http://schemas.microsoft.com/office/drawing/2014/main" id="{EFA72C98-6220-4B5F-4788-F0FD93601F4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64" y="2400"/>
              <a:ext cx="1276" cy="1132"/>
              <a:chOff x="2064" y="2400"/>
              <a:chExt cx="1276" cy="1132"/>
            </a:xfrm>
          </p:grpSpPr>
          <p:sp>
            <p:nvSpPr>
              <p:cNvPr id="27724" name="Oval 76">
                <a:extLst>
                  <a:ext uri="{FF2B5EF4-FFF2-40B4-BE49-F238E27FC236}">
                    <a16:creationId xmlns:a16="http://schemas.microsoft.com/office/drawing/2014/main" id="{DD5FAF01-84CE-E4B2-58C7-1E17FD90CD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64" y="2400"/>
                <a:ext cx="364" cy="364"/>
              </a:xfrm>
              <a:prstGeom prst="ellipse">
                <a:avLst/>
              </a:prstGeom>
              <a:solidFill>
                <a:schemeClr val="folHlink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725" name="Oval 77">
                <a:extLst>
                  <a:ext uri="{FF2B5EF4-FFF2-40B4-BE49-F238E27FC236}">
                    <a16:creationId xmlns:a16="http://schemas.microsoft.com/office/drawing/2014/main" id="{97E1F12B-CB31-9635-239F-7E151213DE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76" y="2784"/>
                <a:ext cx="364" cy="364"/>
              </a:xfrm>
              <a:prstGeom prst="ellipse">
                <a:avLst/>
              </a:prstGeom>
              <a:solidFill>
                <a:schemeClr val="folHlink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727" name="Oval 79">
                <a:extLst>
                  <a:ext uri="{FF2B5EF4-FFF2-40B4-BE49-F238E27FC236}">
                    <a16:creationId xmlns:a16="http://schemas.microsoft.com/office/drawing/2014/main" id="{402098D0-1B1D-8992-FDCD-ED47173726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76" y="3168"/>
                <a:ext cx="364" cy="364"/>
              </a:xfrm>
              <a:prstGeom prst="ellipse">
                <a:avLst/>
              </a:prstGeom>
              <a:solidFill>
                <a:schemeClr val="folHlink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726" name="Oval 78">
                <a:extLst>
                  <a:ext uri="{FF2B5EF4-FFF2-40B4-BE49-F238E27FC236}">
                    <a16:creationId xmlns:a16="http://schemas.microsoft.com/office/drawing/2014/main" id="{C665B26E-4FE2-9E5F-5A89-30E6922099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64" y="2784"/>
                <a:ext cx="364" cy="364"/>
              </a:xfrm>
              <a:prstGeom prst="ellipse">
                <a:avLst/>
              </a:prstGeom>
              <a:solidFill>
                <a:schemeClr val="folHlink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27767" name="Oval 119">
              <a:extLst>
                <a:ext uri="{FF2B5EF4-FFF2-40B4-BE49-F238E27FC236}">
                  <a16:creationId xmlns:a16="http://schemas.microsoft.com/office/drawing/2014/main" id="{80545D60-4679-220B-7424-EBFF286C2A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48" y="1056"/>
              <a:ext cx="364" cy="364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768" name="Oval 120">
              <a:extLst>
                <a:ext uri="{FF2B5EF4-FFF2-40B4-BE49-F238E27FC236}">
                  <a16:creationId xmlns:a16="http://schemas.microsoft.com/office/drawing/2014/main" id="{7E35E5E6-8E17-4C94-655A-CD731517A9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48" y="1488"/>
              <a:ext cx="364" cy="364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769" name="Text Box 121">
              <a:extLst>
                <a:ext uri="{FF2B5EF4-FFF2-40B4-BE49-F238E27FC236}">
                  <a16:creationId xmlns:a16="http://schemas.microsoft.com/office/drawing/2014/main" id="{3E95F90A-578F-5B2F-C5DF-8531FAA8AF6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28" y="1536"/>
              <a:ext cx="73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/>
                <a:t>h(x) = y</a:t>
              </a:r>
            </a:p>
          </p:txBody>
        </p:sp>
        <p:sp>
          <p:nvSpPr>
            <p:cNvPr id="27770" name="Text Box 122">
              <a:extLst>
                <a:ext uri="{FF2B5EF4-FFF2-40B4-BE49-F238E27FC236}">
                  <a16:creationId xmlns:a16="http://schemas.microsoft.com/office/drawing/2014/main" id="{8A292C32-F11A-C08B-AE16-6D94253BEFE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70" y="1082"/>
              <a:ext cx="84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/>
                <a:t>h(x) &lt;&gt; y</a:t>
              </a:r>
            </a:p>
          </p:txBody>
        </p:sp>
      </p:grpSp>
      <p:grpSp>
        <p:nvGrpSpPr>
          <p:cNvPr id="27722" name="Group 74">
            <a:extLst>
              <a:ext uri="{FF2B5EF4-FFF2-40B4-BE49-F238E27FC236}">
                <a16:creationId xmlns:a16="http://schemas.microsoft.com/office/drawing/2014/main" id="{2E2D99E4-DB35-E536-80C4-4D505773F253}"/>
              </a:ext>
            </a:extLst>
          </p:cNvPr>
          <p:cNvGrpSpPr>
            <a:grpSpLocks/>
          </p:cNvGrpSpPr>
          <p:nvPr/>
        </p:nvGrpSpPr>
        <p:grpSpPr bwMode="auto">
          <a:xfrm>
            <a:off x="3352800" y="3276600"/>
            <a:ext cx="1860550" cy="2286000"/>
            <a:chOff x="2112" y="2064"/>
            <a:chExt cx="1172" cy="1440"/>
          </a:xfrm>
        </p:grpSpPr>
        <p:sp>
          <p:nvSpPr>
            <p:cNvPr id="27705" name="Text Box 57">
              <a:extLst>
                <a:ext uri="{FF2B5EF4-FFF2-40B4-BE49-F238E27FC236}">
                  <a16:creationId xmlns:a16="http://schemas.microsoft.com/office/drawing/2014/main" id="{8F838995-8144-1909-C49B-F21E8263EE7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12" y="2448"/>
              <a:ext cx="26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/>
                <a:t>.2</a:t>
              </a:r>
            </a:p>
          </p:txBody>
        </p:sp>
        <p:sp>
          <p:nvSpPr>
            <p:cNvPr id="27714" name="Text Box 66">
              <a:extLst>
                <a:ext uri="{FF2B5EF4-FFF2-40B4-BE49-F238E27FC236}">
                  <a16:creationId xmlns:a16="http://schemas.microsoft.com/office/drawing/2014/main" id="{8EE2DB82-A7AC-03FC-C9EB-C27F4B1325B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12" y="3216"/>
              <a:ext cx="26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/>
                <a:t>.2</a:t>
              </a:r>
            </a:p>
          </p:txBody>
        </p:sp>
        <p:sp>
          <p:nvSpPr>
            <p:cNvPr id="27715" name="Text Box 67">
              <a:extLst>
                <a:ext uri="{FF2B5EF4-FFF2-40B4-BE49-F238E27FC236}">
                  <a16:creationId xmlns:a16="http://schemas.microsoft.com/office/drawing/2014/main" id="{58F3D843-9DB0-544A-06CD-B81DFFA36A2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12" y="2832"/>
              <a:ext cx="26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/>
                <a:t>.2</a:t>
              </a:r>
            </a:p>
          </p:txBody>
        </p:sp>
        <p:sp>
          <p:nvSpPr>
            <p:cNvPr id="27716" name="Text Box 68">
              <a:extLst>
                <a:ext uri="{FF2B5EF4-FFF2-40B4-BE49-F238E27FC236}">
                  <a16:creationId xmlns:a16="http://schemas.microsoft.com/office/drawing/2014/main" id="{422AC5A4-E8C8-CD1D-5625-96FDE5CB2D4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24" y="2064"/>
              <a:ext cx="26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/>
                <a:t>.1</a:t>
              </a:r>
            </a:p>
          </p:txBody>
        </p:sp>
        <p:sp>
          <p:nvSpPr>
            <p:cNvPr id="27718" name="Text Box 70">
              <a:extLst>
                <a:ext uri="{FF2B5EF4-FFF2-40B4-BE49-F238E27FC236}">
                  <a16:creationId xmlns:a16="http://schemas.microsoft.com/office/drawing/2014/main" id="{E5A64293-46B5-6BB1-C662-4A42F7172B9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24" y="2832"/>
              <a:ext cx="26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/>
                <a:t>.1</a:t>
              </a:r>
            </a:p>
          </p:txBody>
        </p:sp>
        <p:sp>
          <p:nvSpPr>
            <p:cNvPr id="27719" name="Text Box 71">
              <a:extLst>
                <a:ext uri="{FF2B5EF4-FFF2-40B4-BE49-F238E27FC236}">
                  <a16:creationId xmlns:a16="http://schemas.microsoft.com/office/drawing/2014/main" id="{6B3DAC4F-F3EB-EC7F-5614-3774327C173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24" y="2448"/>
              <a:ext cx="26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/>
                <a:t>.1</a:t>
              </a:r>
            </a:p>
          </p:txBody>
        </p:sp>
        <p:sp>
          <p:nvSpPr>
            <p:cNvPr id="27720" name="Text Box 72">
              <a:extLst>
                <a:ext uri="{FF2B5EF4-FFF2-40B4-BE49-F238E27FC236}">
                  <a16:creationId xmlns:a16="http://schemas.microsoft.com/office/drawing/2014/main" id="{1E0A5F2D-D661-362A-34EB-BC955470BC5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24" y="3216"/>
              <a:ext cx="26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/>
                <a:t>.1</a:t>
              </a:r>
            </a:p>
          </p:txBody>
        </p:sp>
      </p:grpSp>
      <p:grpSp>
        <p:nvGrpSpPr>
          <p:cNvPr id="27777" name="Group 129">
            <a:extLst>
              <a:ext uri="{FF2B5EF4-FFF2-40B4-BE49-F238E27FC236}">
                <a16:creationId xmlns:a16="http://schemas.microsoft.com/office/drawing/2014/main" id="{3A099986-DD0D-7636-74A8-C6889CDCB9A8}"/>
              </a:ext>
            </a:extLst>
          </p:cNvPr>
          <p:cNvGrpSpPr>
            <a:grpSpLocks/>
          </p:cNvGrpSpPr>
          <p:nvPr/>
        </p:nvGrpSpPr>
        <p:grpSpPr bwMode="auto">
          <a:xfrm>
            <a:off x="1143000" y="1828800"/>
            <a:ext cx="7391400" cy="5389563"/>
            <a:chOff x="720" y="1152"/>
            <a:chExt cx="4656" cy="3395"/>
          </a:xfrm>
        </p:grpSpPr>
        <p:sp>
          <p:nvSpPr>
            <p:cNvPr id="27684" name="Rectangle 36">
              <a:extLst>
                <a:ext uri="{FF2B5EF4-FFF2-40B4-BE49-F238E27FC236}">
                  <a16:creationId xmlns:a16="http://schemas.microsoft.com/office/drawing/2014/main" id="{FD5D3418-B619-08B7-E223-8FA9017EB5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32" y="1968"/>
              <a:ext cx="2736" cy="18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733" name="Oval 85">
              <a:extLst>
                <a:ext uri="{FF2B5EF4-FFF2-40B4-BE49-F238E27FC236}">
                  <a16:creationId xmlns:a16="http://schemas.microsoft.com/office/drawing/2014/main" id="{ECAE2BDF-9E9D-E4B2-C674-F48BD6F1B8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32" y="3168"/>
              <a:ext cx="364" cy="364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27746" name="Group 98">
              <a:extLst>
                <a:ext uri="{FF2B5EF4-FFF2-40B4-BE49-F238E27FC236}">
                  <a16:creationId xmlns:a16="http://schemas.microsoft.com/office/drawing/2014/main" id="{FC821145-17F3-10F2-D6FA-6D0081BF2CF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96" y="2016"/>
              <a:ext cx="364" cy="1516"/>
              <a:chOff x="2079" y="240"/>
              <a:chExt cx="364" cy="1516"/>
            </a:xfrm>
          </p:grpSpPr>
          <p:sp>
            <p:nvSpPr>
              <p:cNvPr id="27731" name="Oval 83">
                <a:extLst>
                  <a:ext uri="{FF2B5EF4-FFF2-40B4-BE49-F238E27FC236}">
                    <a16:creationId xmlns:a16="http://schemas.microsoft.com/office/drawing/2014/main" id="{649BD4B4-5668-8055-93B3-329F2B2750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79" y="1008"/>
                <a:ext cx="364" cy="364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732" name="Oval 84">
                <a:extLst>
                  <a:ext uri="{FF2B5EF4-FFF2-40B4-BE49-F238E27FC236}">
                    <a16:creationId xmlns:a16="http://schemas.microsoft.com/office/drawing/2014/main" id="{E3DAFF62-466F-9AFE-A760-AD0CC3A237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79" y="1392"/>
                <a:ext cx="364" cy="364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735" name="Oval 87">
                <a:extLst>
                  <a:ext uri="{FF2B5EF4-FFF2-40B4-BE49-F238E27FC236}">
                    <a16:creationId xmlns:a16="http://schemas.microsoft.com/office/drawing/2014/main" id="{7AB250B0-7FAC-5BD8-1415-C813F70058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79" y="624"/>
                <a:ext cx="364" cy="364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736" name="Oval 88">
                <a:extLst>
                  <a:ext uri="{FF2B5EF4-FFF2-40B4-BE49-F238E27FC236}">
                    <a16:creationId xmlns:a16="http://schemas.microsoft.com/office/drawing/2014/main" id="{2064733B-B7ED-5CBA-AC7C-086C88513F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79" y="240"/>
                <a:ext cx="364" cy="364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7745" name="Group 97">
              <a:extLst>
                <a:ext uri="{FF2B5EF4-FFF2-40B4-BE49-F238E27FC236}">
                  <a16:creationId xmlns:a16="http://schemas.microsoft.com/office/drawing/2014/main" id="{C683B440-E1B2-A097-0803-371B37DE8A2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56" y="2784"/>
              <a:ext cx="364" cy="748"/>
              <a:chOff x="1167" y="1008"/>
              <a:chExt cx="364" cy="748"/>
            </a:xfrm>
          </p:grpSpPr>
          <p:sp>
            <p:nvSpPr>
              <p:cNvPr id="27734" name="Oval 86">
                <a:extLst>
                  <a:ext uri="{FF2B5EF4-FFF2-40B4-BE49-F238E27FC236}">
                    <a16:creationId xmlns:a16="http://schemas.microsoft.com/office/drawing/2014/main" id="{4801D479-E2A7-5282-7D0C-249D1F1A84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67" y="1008"/>
                <a:ext cx="364" cy="364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737" name="Oval 89">
                <a:extLst>
                  <a:ext uri="{FF2B5EF4-FFF2-40B4-BE49-F238E27FC236}">
                    <a16:creationId xmlns:a16="http://schemas.microsoft.com/office/drawing/2014/main" id="{8622F040-49D3-0153-E52B-6D9521ED86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67" y="1392"/>
                <a:ext cx="364" cy="364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27738" name="Line 90">
              <a:extLst>
                <a:ext uri="{FF2B5EF4-FFF2-40B4-BE49-F238E27FC236}">
                  <a16:creationId xmlns:a16="http://schemas.microsoft.com/office/drawing/2014/main" id="{42B76F24-64C1-5B84-CEFD-EB8B7452CDD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20" y="3669"/>
              <a:ext cx="4656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739" name="Line 91">
              <a:extLst>
                <a:ext uri="{FF2B5EF4-FFF2-40B4-BE49-F238E27FC236}">
                  <a16:creationId xmlns:a16="http://schemas.microsoft.com/office/drawing/2014/main" id="{43068EC3-9965-8870-58CC-5398490AE0F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71" y="3600"/>
              <a:ext cx="1" cy="14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740" name="Line 92">
              <a:extLst>
                <a:ext uri="{FF2B5EF4-FFF2-40B4-BE49-F238E27FC236}">
                  <a16:creationId xmlns:a16="http://schemas.microsoft.com/office/drawing/2014/main" id="{8AD2E793-8535-957B-4B4C-C4896859430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03" y="3600"/>
              <a:ext cx="1" cy="14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741" name="Line 93">
              <a:extLst>
                <a:ext uri="{FF2B5EF4-FFF2-40B4-BE49-F238E27FC236}">
                  <a16:creationId xmlns:a16="http://schemas.microsoft.com/office/drawing/2014/main" id="{96D2ACFB-D967-CDC9-316D-F5372BA8100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83" y="3600"/>
              <a:ext cx="1" cy="14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742" name="Line 94">
              <a:extLst>
                <a:ext uri="{FF2B5EF4-FFF2-40B4-BE49-F238E27FC236}">
                  <a16:creationId xmlns:a16="http://schemas.microsoft.com/office/drawing/2014/main" id="{798BED4F-D79B-93F3-7874-E9190AE6E60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42" y="3584"/>
              <a:ext cx="1" cy="14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743" name="Line 95">
              <a:extLst>
                <a:ext uri="{FF2B5EF4-FFF2-40B4-BE49-F238E27FC236}">
                  <a16:creationId xmlns:a16="http://schemas.microsoft.com/office/drawing/2014/main" id="{A49521F3-3D33-354D-DDEE-844B1C7A4B7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39" y="3600"/>
              <a:ext cx="1" cy="14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744" name="Line 96">
              <a:extLst>
                <a:ext uri="{FF2B5EF4-FFF2-40B4-BE49-F238E27FC236}">
                  <a16:creationId xmlns:a16="http://schemas.microsoft.com/office/drawing/2014/main" id="{EA5EA00F-19E0-F4B0-CDDC-933A6E54893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15" y="3596"/>
              <a:ext cx="1" cy="14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730" name="Line 82">
              <a:extLst>
                <a:ext uri="{FF2B5EF4-FFF2-40B4-BE49-F238E27FC236}">
                  <a16:creationId xmlns:a16="http://schemas.microsoft.com/office/drawing/2014/main" id="{D5694271-1140-DE07-479A-A9754E810FA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68" y="1152"/>
              <a:ext cx="0" cy="3395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7778" name="Text Box 130">
            <a:extLst>
              <a:ext uri="{FF2B5EF4-FFF2-40B4-BE49-F238E27FC236}">
                <a16:creationId xmlns:a16="http://schemas.microsoft.com/office/drawing/2014/main" id="{F8799D44-3F4B-CDF1-6220-12FF19C468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6172200"/>
            <a:ext cx="30495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>
                <a:solidFill>
                  <a:schemeClr val="accent1"/>
                </a:solidFill>
              </a:rPr>
              <a:t>Majority vote is correct</a:t>
            </a:r>
          </a:p>
        </p:txBody>
      </p:sp>
      <p:sp>
        <p:nvSpPr>
          <p:cNvPr id="27781" name="Line 133">
            <a:extLst>
              <a:ext uri="{FF2B5EF4-FFF2-40B4-BE49-F238E27FC236}">
                <a16:creationId xmlns:a16="http://schemas.microsoft.com/office/drawing/2014/main" id="{F922C6F7-3600-0F59-4D96-3CFA155F8F53}"/>
              </a:ext>
            </a:extLst>
          </p:cNvPr>
          <p:cNvSpPr>
            <a:spLocks noChangeShapeType="1"/>
          </p:cNvSpPr>
          <p:nvPr/>
        </p:nvSpPr>
        <p:spPr bwMode="auto">
          <a:xfrm>
            <a:off x="5029200" y="6096000"/>
            <a:ext cx="3276600" cy="0"/>
          </a:xfrm>
          <a:prstGeom prst="line">
            <a:avLst/>
          </a:prstGeom>
          <a:noFill/>
          <a:ln w="38100">
            <a:solidFill>
              <a:schemeClr val="accent1"/>
            </a:solidFill>
            <a:round/>
            <a:headEnd type="diamond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77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77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77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>
            <a:extLst>
              <a:ext uri="{FF2B5EF4-FFF2-40B4-BE49-F238E27FC236}">
                <a16:creationId xmlns:a16="http://schemas.microsoft.com/office/drawing/2014/main" id="{B3119447-186E-F13A-1107-1B3685AF1D6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Binomial strategies for boosting</a:t>
            </a:r>
          </a:p>
        </p:txBody>
      </p:sp>
      <p:sp>
        <p:nvSpPr>
          <p:cNvPr id="26627" name="Rectangle 3">
            <a:extLst>
              <a:ext uri="{FF2B5EF4-FFF2-40B4-BE49-F238E27FC236}">
                <a16:creationId xmlns:a16="http://schemas.microsoft.com/office/drawing/2014/main" id="{0D696C9F-672E-3679-9082-547A91FE793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>
                <a:solidFill>
                  <a:schemeClr val="accent2"/>
                </a:solidFill>
              </a:rPr>
              <a:t>Learner</a:t>
            </a:r>
            <a:r>
              <a:rPr lang="en-US" altLang="en-US" dirty="0"/>
              <a:t> moves chip right independently with probability </a:t>
            </a:r>
            <a:r>
              <a:rPr lang="en-US" altLang="en-US" dirty="0">
                <a:solidFill>
                  <a:srgbClr val="FF0000"/>
                </a:solidFill>
              </a:rPr>
              <a:t>½+</a:t>
            </a:r>
            <a:r>
              <a:rPr lang="en-US" altLang="en-US" dirty="0">
                <a:solidFill>
                  <a:srgbClr val="FF0000"/>
                </a:solidFill>
                <a:latin typeface="Symbol" pitchFamily="2" charset="2"/>
              </a:rPr>
              <a:t>g</a:t>
            </a:r>
            <a:endParaRPr lang="en-US" altLang="en-US" sz="4000" dirty="0">
              <a:solidFill>
                <a:srgbClr val="FF0000"/>
              </a:solidFill>
              <a:latin typeface="Symbol" pitchFamily="2" charset="2"/>
            </a:endParaRPr>
          </a:p>
          <a:p>
            <a:pPr>
              <a:lnSpc>
                <a:spcPct val="90000"/>
              </a:lnSpc>
            </a:pPr>
            <a:r>
              <a:rPr lang="en-US" altLang="en-US" dirty="0"/>
              <a:t>The </a:t>
            </a:r>
            <a:r>
              <a:rPr lang="en-US" altLang="en-US" dirty="0">
                <a:solidFill>
                  <a:schemeClr val="accent2"/>
                </a:solidFill>
              </a:rPr>
              <a:t>potential</a:t>
            </a:r>
            <a:r>
              <a:rPr lang="en-US" altLang="en-US" dirty="0"/>
              <a:t> of example that is correctly classified </a:t>
            </a:r>
            <a:r>
              <a:rPr lang="en-US" altLang="en-US" dirty="0">
                <a:solidFill>
                  <a:srgbClr val="FF0000"/>
                </a:solidFill>
              </a:rPr>
              <a:t>r</a:t>
            </a:r>
            <a:r>
              <a:rPr lang="en-US" altLang="en-US" dirty="0"/>
              <a:t> times after </a:t>
            </a:r>
            <a:r>
              <a:rPr lang="en-US" altLang="en-US" dirty="0" err="1">
                <a:solidFill>
                  <a:srgbClr val="FF0000"/>
                </a:solidFill>
              </a:rPr>
              <a:t>i</a:t>
            </a:r>
            <a:r>
              <a:rPr lang="en-US" altLang="en-US" dirty="0"/>
              <a:t> out of </a:t>
            </a:r>
            <a:r>
              <a:rPr lang="en-US" altLang="en-US" dirty="0">
                <a:solidFill>
                  <a:srgbClr val="FF0000"/>
                </a:solidFill>
              </a:rPr>
              <a:t>k</a:t>
            </a:r>
            <a:r>
              <a:rPr lang="en-US" altLang="en-US" dirty="0"/>
              <a:t> iterations</a:t>
            </a:r>
          </a:p>
          <a:p>
            <a:pPr>
              <a:lnSpc>
                <a:spcPct val="90000"/>
              </a:lnSpc>
              <a:buFontTx/>
              <a:buNone/>
            </a:pPr>
            <a:endParaRPr lang="en-US" altLang="en-US" dirty="0"/>
          </a:p>
          <a:p>
            <a:pPr>
              <a:lnSpc>
                <a:spcPct val="90000"/>
              </a:lnSpc>
            </a:pPr>
            <a:r>
              <a:rPr lang="en-US" altLang="en-US" dirty="0">
                <a:solidFill>
                  <a:schemeClr val="accent2"/>
                </a:solidFill>
              </a:rPr>
              <a:t>Booster</a:t>
            </a:r>
            <a:r>
              <a:rPr lang="en-US" altLang="en-US" dirty="0"/>
              <a:t> assigns to each example a </a:t>
            </a:r>
            <a:r>
              <a:rPr lang="en-US" altLang="en-US" dirty="0">
                <a:solidFill>
                  <a:schemeClr val="accent2"/>
                </a:solidFill>
              </a:rPr>
              <a:t>weight</a:t>
            </a:r>
            <a:r>
              <a:rPr lang="en-US" altLang="en-US" dirty="0"/>
              <a:t> proportional to the </a:t>
            </a:r>
            <a:r>
              <a:rPr lang="en-US" altLang="en-US" dirty="0">
                <a:solidFill>
                  <a:schemeClr val="accent2"/>
                </a:solidFill>
              </a:rPr>
              <a:t>difference</a:t>
            </a:r>
            <a:r>
              <a:rPr lang="en-US" altLang="en-US" dirty="0"/>
              <a:t> between its possible next-step potentials.</a:t>
            </a:r>
          </a:p>
        </p:txBody>
      </p:sp>
      <p:graphicFrame>
        <p:nvGraphicFramePr>
          <p:cNvPr id="26628" name="Object 4">
            <a:extLst>
              <a:ext uri="{FF2B5EF4-FFF2-40B4-BE49-F238E27FC236}">
                <a16:creationId xmlns:a16="http://schemas.microsoft.com/office/drawing/2014/main" id="{87974571-C91E-527E-F7F5-B14C4D22F61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44930866"/>
              </p:ext>
            </p:extLst>
          </p:nvPr>
        </p:nvGraphicFramePr>
        <p:xfrm>
          <a:off x="2743200" y="3429000"/>
          <a:ext cx="3962400" cy="855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4114800" imgH="889000" progId="Paint.Picture">
                  <p:embed/>
                </p:oleObj>
              </mc:Choice>
              <mc:Fallback>
                <p:oleObj name="Bitmap Image" r:id="rId2" imgW="4114800" imgH="889000" progId="Paint.Picture">
                  <p:embed/>
                  <p:pic>
                    <p:nvPicPr>
                      <p:cNvPr id="26628" name="Object 4">
                        <a:extLst>
                          <a:ext uri="{FF2B5EF4-FFF2-40B4-BE49-F238E27FC236}">
                            <a16:creationId xmlns:a16="http://schemas.microsoft.com/office/drawing/2014/main" id="{87974571-C91E-527E-F7F5-B14C4D22F61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43200" y="3429000"/>
                        <a:ext cx="3962400" cy="855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1D7613-BF75-EC10-8536-7A522FA246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The game lattice">
            <a:extLst>
              <a:ext uri="{FF2B5EF4-FFF2-40B4-BE49-F238E27FC236}">
                <a16:creationId xmlns:a16="http://schemas.microsoft.com/office/drawing/2014/main" id="{DB43FB85-81E9-E670-F8CD-87E1B25B64E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The game lattice</a:t>
            </a:r>
          </a:p>
        </p:txBody>
      </p:sp>
      <p:sp>
        <p:nvSpPr>
          <p:cNvPr id="488" name="Line">
            <a:extLst>
              <a:ext uri="{FF2B5EF4-FFF2-40B4-BE49-F238E27FC236}">
                <a16:creationId xmlns:a16="http://schemas.microsoft.com/office/drawing/2014/main" id="{D1463412-846C-5D46-C0CA-9893E5EF5B3C}"/>
              </a:ext>
            </a:extLst>
          </p:cNvPr>
          <p:cNvSpPr/>
          <p:nvPr/>
        </p:nvSpPr>
        <p:spPr>
          <a:xfrm>
            <a:off x="2714625" y="4116585"/>
            <a:ext cx="1" cy="184092"/>
          </a:xfrm>
          <a:prstGeom prst="line">
            <a:avLst/>
          </a:prstGeom>
          <a:ln w="25400">
            <a:solidFill>
              <a:srgbClr val="0433FF"/>
            </a:solidFill>
            <a:miter lim="400000"/>
          </a:ln>
        </p:spPr>
        <p:txBody>
          <a:bodyPr lIns="35718" tIns="35718" rIns="35718" bIns="35718" anchor="ctr"/>
          <a:lstStyle/>
          <a:p>
            <a:pPr marL="0" marR="0" defTabSz="321468">
              <a:defRPr sz="800"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489" name="Line">
            <a:extLst>
              <a:ext uri="{FF2B5EF4-FFF2-40B4-BE49-F238E27FC236}">
                <a16:creationId xmlns:a16="http://schemas.microsoft.com/office/drawing/2014/main" id="{7AE89ACC-8FC9-DAC1-6270-B2C52B68BE59}"/>
              </a:ext>
            </a:extLst>
          </p:cNvPr>
          <p:cNvSpPr/>
          <p:nvPr/>
        </p:nvSpPr>
        <p:spPr>
          <a:xfrm flipH="1">
            <a:off x="2714625" y="4116585"/>
            <a:ext cx="3817157" cy="2"/>
          </a:xfrm>
          <a:prstGeom prst="line">
            <a:avLst/>
          </a:prstGeom>
          <a:ln w="25400">
            <a:solidFill>
              <a:srgbClr val="0433FF"/>
            </a:solidFill>
            <a:miter lim="400000"/>
            <a:headEnd type="stealth"/>
          </a:ln>
        </p:spPr>
        <p:txBody>
          <a:bodyPr lIns="35718" tIns="35718" rIns="35718" bIns="35718" anchor="ctr"/>
          <a:lstStyle/>
          <a:p>
            <a:pPr marL="0" marR="0" defTabSz="321468">
              <a:defRPr sz="800"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490" name="Line">
            <a:extLst>
              <a:ext uri="{FF2B5EF4-FFF2-40B4-BE49-F238E27FC236}">
                <a16:creationId xmlns:a16="http://schemas.microsoft.com/office/drawing/2014/main" id="{A0256F00-F7A6-CD3F-7151-8023A414F09A}"/>
              </a:ext>
            </a:extLst>
          </p:cNvPr>
          <p:cNvSpPr/>
          <p:nvPr/>
        </p:nvSpPr>
        <p:spPr>
          <a:xfrm>
            <a:off x="3714750" y="4116585"/>
            <a:ext cx="1" cy="184092"/>
          </a:xfrm>
          <a:prstGeom prst="line">
            <a:avLst/>
          </a:prstGeom>
          <a:ln w="25400">
            <a:solidFill>
              <a:srgbClr val="0433FF"/>
            </a:solidFill>
            <a:miter lim="400000"/>
          </a:ln>
        </p:spPr>
        <p:txBody>
          <a:bodyPr lIns="35718" tIns="35718" rIns="35718" bIns="35718" anchor="ctr"/>
          <a:lstStyle/>
          <a:p>
            <a:pPr marL="0" marR="0" defTabSz="321468">
              <a:defRPr sz="800"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491" name="Line">
            <a:extLst>
              <a:ext uri="{FF2B5EF4-FFF2-40B4-BE49-F238E27FC236}">
                <a16:creationId xmlns:a16="http://schemas.microsoft.com/office/drawing/2014/main" id="{A3165043-950E-39A7-BB5C-DD3ED7DF17B4}"/>
              </a:ext>
            </a:extLst>
          </p:cNvPr>
          <p:cNvSpPr/>
          <p:nvPr/>
        </p:nvSpPr>
        <p:spPr>
          <a:xfrm>
            <a:off x="4732734" y="4116585"/>
            <a:ext cx="1" cy="184092"/>
          </a:xfrm>
          <a:prstGeom prst="line">
            <a:avLst/>
          </a:prstGeom>
          <a:ln w="25400">
            <a:solidFill>
              <a:srgbClr val="0433FF"/>
            </a:solidFill>
            <a:miter lim="400000"/>
          </a:ln>
        </p:spPr>
        <p:txBody>
          <a:bodyPr lIns="35718" tIns="35718" rIns="35718" bIns="35718" anchor="ctr"/>
          <a:lstStyle/>
          <a:p>
            <a:pPr marL="0" marR="0" defTabSz="321468">
              <a:defRPr sz="800"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492" name="Line">
            <a:extLst>
              <a:ext uri="{FF2B5EF4-FFF2-40B4-BE49-F238E27FC236}">
                <a16:creationId xmlns:a16="http://schemas.microsoft.com/office/drawing/2014/main" id="{1804FF2E-6925-9464-7F7D-B1972F2F49F8}"/>
              </a:ext>
            </a:extLst>
          </p:cNvPr>
          <p:cNvSpPr/>
          <p:nvPr/>
        </p:nvSpPr>
        <p:spPr>
          <a:xfrm>
            <a:off x="5732859" y="4116585"/>
            <a:ext cx="1" cy="184092"/>
          </a:xfrm>
          <a:prstGeom prst="line">
            <a:avLst/>
          </a:prstGeom>
          <a:ln w="25400">
            <a:solidFill>
              <a:srgbClr val="0433FF"/>
            </a:solidFill>
            <a:miter lim="400000"/>
          </a:ln>
        </p:spPr>
        <p:txBody>
          <a:bodyPr lIns="35718" tIns="35718" rIns="35718" bIns="35718" anchor="ctr"/>
          <a:lstStyle/>
          <a:p>
            <a:pPr marL="0" marR="0" defTabSz="321468">
              <a:defRPr sz="800"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493" name="t">
            <a:extLst>
              <a:ext uri="{FF2B5EF4-FFF2-40B4-BE49-F238E27FC236}">
                <a16:creationId xmlns:a16="http://schemas.microsoft.com/office/drawing/2014/main" id="{3A3F7006-3C50-CF8F-149E-9F6500709CDC}"/>
              </a:ext>
            </a:extLst>
          </p:cNvPr>
          <p:cNvSpPr txBox="1"/>
          <p:nvPr/>
        </p:nvSpPr>
        <p:spPr>
          <a:xfrm>
            <a:off x="6567312" y="3727152"/>
            <a:ext cx="261765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marL="0" marR="0" algn="ctr" defTabSz="410765">
              <a:defRPr sz="4200">
                <a:solidFill>
                  <a:srgbClr val="FF26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t</a:t>
            </a:r>
          </a:p>
        </p:txBody>
      </p:sp>
      <p:sp>
        <p:nvSpPr>
          <p:cNvPr id="494" name="3">
            <a:extLst>
              <a:ext uri="{FF2B5EF4-FFF2-40B4-BE49-F238E27FC236}">
                <a16:creationId xmlns:a16="http://schemas.microsoft.com/office/drawing/2014/main" id="{47D7352B-1FB4-0052-18F1-F30D99C5B44C}"/>
              </a:ext>
            </a:extLst>
          </p:cNvPr>
          <p:cNvSpPr txBox="1"/>
          <p:nvPr/>
        </p:nvSpPr>
        <p:spPr>
          <a:xfrm>
            <a:off x="5616773" y="4223742"/>
            <a:ext cx="267892" cy="5089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marL="0" marR="0" algn="ctr" defTabSz="410765">
              <a:defRPr sz="2800">
                <a:uFillTx/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3</a:t>
            </a:r>
          </a:p>
        </p:txBody>
      </p:sp>
      <p:sp>
        <p:nvSpPr>
          <p:cNvPr id="495" name="2">
            <a:extLst>
              <a:ext uri="{FF2B5EF4-FFF2-40B4-BE49-F238E27FC236}">
                <a16:creationId xmlns:a16="http://schemas.microsoft.com/office/drawing/2014/main" id="{0987219F-264F-137A-1FC2-FCD316D27C6B}"/>
              </a:ext>
            </a:extLst>
          </p:cNvPr>
          <p:cNvSpPr txBox="1"/>
          <p:nvPr/>
        </p:nvSpPr>
        <p:spPr>
          <a:xfrm>
            <a:off x="4616648" y="4223742"/>
            <a:ext cx="267892" cy="5089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marL="0" marR="0" algn="ctr" defTabSz="410765">
              <a:defRPr sz="2800">
                <a:uFillTx/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2</a:t>
            </a:r>
          </a:p>
        </p:txBody>
      </p:sp>
      <p:sp>
        <p:nvSpPr>
          <p:cNvPr id="496" name="1">
            <a:extLst>
              <a:ext uri="{FF2B5EF4-FFF2-40B4-BE49-F238E27FC236}">
                <a16:creationId xmlns:a16="http://schemas.microsoft.com/office/drawing/2014/main" id="{68040A29-EDDF-9106-32D3-77830E187EA1}"/>
              </a:ext>
            </a:extLst>
          </p:cNvPr>
          <p:cNvSpPr txBox="1"/>
          <p:nvPr/>
        </p:nvSpPr>
        <p:spPr>
          <a:xfrm>
            <a:off x="3598664" y="4223742"/>
            <a:ext cx="267891" cy="5089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marL="0" marR="0" algn="ctr" defTabSz="410765">
              <a:defRPr sz="2800">
                <a:uFillTx/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1</a:t>
            </a:r>
          </a:p>
        </p:txBody>
      </p:sp>
      <p:sp>
        <p:nvSpPr>
          <p:cNvPr id="497" name="Line">
            <a:extLst>
              <a:ext uri="{FF2B5EF4-FFF2-40B4-BE49-F238E27FC236}">
                <a16:creationId xmlns:a16="http://schemas.microsoft.com/office/drawing/2014/main" id="{44358009-A39D-8190-9C59-9E304B48A1D3}"/>
              </a:ext>
            </a:extLst>
          </p:cNvPr>
          <p:cNvSpPr/>
          <p:nvPr/>
        </p:nvSpPr>
        <p:spPr>
          <a:xfrm>
            <a:off x="2721801" y="2232417"/>
            <a:ext cx="13" cy="1902023"/>
          </a:xfrm>
          <a:prstGeom prst="line">
            <a:avLst/>
          </a:prstGeom>
          <a:ln w="25400">
            <a:solidFill>
              <a:srgbClr val="0433FF"/>
            </a:solidFill>
            <a:miter lim="400000"/>
            <a:headEnd type="stealth"/>
          </a:ln>
        </p:spPr>
        <p:txBody>
          <a:bodyPr lIns="35718" tIns="35718" rIns="35718" bIns="35718" anchor="ctr"/>
          <a:lstStyle/>
          <a:p>
            <a:pPr marL="0" marR="0" defTabSz="321468">
              <a:defRPr sz="800"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498" name="Line">
            <a:extLst>
              <a:ext uri="{FF2B5EF4-FFF2-40B4-BE49-F238E27FC236}">
                <a16:creationId xmlns:a16="http://schemas.microsoft.com/office/drawing/2014/main" id="{6EC3D862-467F-442A-054C-C7021A9C2991}"/>
              </a:ext>
            </a:extLst>
          </p:cNvPr>
          <p:cNvSpPr/>
          <p:nvPr/>
        </p:nvSpPr>
        <p:spPr>
          <a:xfrm flipH="1">
            <a:off x="2521979" y="3570940"/>
            <a:ext cx="199823" cy="2"/>
          </a:xfrm>
          <a:prstGeom prst="line">
            <a:avLst/>
          </a:prstGeom>
          <a:ln w="25400">
            <a:solidFill>
              <a:srgbClr val="0433FF"/>
            </a:solidFill>
            <a:miter lim="400000"/>
          </a:ln>
        </p:spPr>
        <p:txBody>
          <a:bodyPr lIns="35718" tIns="35718" rIns="35718" bIns="35718" anchor="ctr"/>
          <a:lstStyle/>
          <a:p>
            <a:pPr marL="0" marR="0" defTabSz="321468">
              <a:defRPr sz="800"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499" name="Line">
            <a:extLst>
              <a:ext uri="{FF2B5EF4-FFF2-40B4-BE49-F238E27FC236}">
                <a16:creationId xmlns:a16="http://schemas.microsoft.com/office/drawing/2014/main" id="{EDF84405-F01C-7BA6-7949-CE980BFC0DAF}"/>
              </a:ext>
            </a:extLst>
          </p:cNvPr>
          <p:cNvSpPr/>
          <p:nvPr/>
        </p:nvSpPr>
        <p:spPr>
          <a:xfrm flipH="1">
            <a:off x="2521979" y="2997378"/>
            <a:ext cx="199823" cy="2"/>
          </a:xfrm>
          <a:prstGeom prst="line">
            <a:avLst/>
          </a:prstGeom>
          <a:ln w="25400">
            <a:solidFill>
              <a:srgbClr val="0433FF"/>
            </a:solidFill>
            <a:miter lim="400000"/>
          </a:ln>
        </p:spPr>
        <p:txBody>
          <a:bodyPr lIns="35718" tIns="35718" rIns="35718" bIns="35718" anchor="ctr"/>
          <a:lstStyle/>
          <a:p>
            <a:pPr marL="0" marR="0" defTabSz="321468">
              <a:defRPr sz="800"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500" name="Line">
            <a:extLst>
              <a:ext uri="{FF2B5EF4-FFF2-40B4-BE49-F238E27FC236}">
                <a16:creationId xmlns:a16="http://schemas.microsoft.com/office/drawing/2014/main" id="{9B05253C-9C82-B44E-30DC-029AC643D77E}"/>
              </a:ext>
            </a:extLst>
          </p:cNvPr>
          <p:cNvSpPr/>
          <p:nvPr/>
        </p:nvSpPr>
        <p:spPr>
          <a:xfrm flipH="1">
            <a:off x="2521979" y="2433879"/>
            <a:ext cx="199823" cy="2"/>
          </a:xfrm>
          <a:prstGeom prst="line">
            <a:avLst/>
          </a:prstGeom>
          <a:ln w="25400">
            <a:solidFill>
              <a:srgbClr val="0433FF"/>
            </a:solidFill>
            <a:miter lim="400000"/>
          </a:ln>
        </p:spPr>
        <p:txBody>
          <a:bodyPr lIns="35718" tIns="35718" rIns="35718" bIns="35718" anchor="ctr"/>
          <a:lstStyle/>
          <a:p>
            <a:pPr marL="0" marR="0" defTabSz="321468">
              <a:defRPr sz="800"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501" name="Line">
            <a:extLst>
              <a:ext uri="{FF2B5EF4-FFF2-40B4-BE49-F238E27FC236}">
                <a16:creationId xmlns:a16="http://schemas.microsoft.com/office/drawing/2014/main" id="{FF205E77-6B91-1F7E-06F7-C5BBCCFA2DB6}"/>
              </a:ext>
            </a:extLst>
          </p:cNvPr>
          <p:cNvSpPr/>
          <p:nvPr/>
        </p:nvSpPr>
        <p:spPr>
          <a:xfrm flipH="1">
            <a:off x="2527539" y="4124166"/>
            <a:ext cx="199823" cy="2"/>
          </a:xfrm>
          <a:prstGeom prst="line">
            <a:avLst/>
          </a:prstGeom>
          <a:ln w="25400">
            <a:solidFill>
              <a:srgbClr val="0433FF"/>
            </a:solidFill>
            <a:miter lim="400000"/>
          </a:ln>
        </p:spPr>
        <p:txBody>
          <a:bodyPr lIns="35718" tIns="35718" rIns="35718" bIns="35718" anchor="ctr"/>
          <a:lstStyle/>
          <a:p>
            <a:pPr marL="0" marR="0" defTabSz="321468">
              <a:defRPr sz="800"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502" name="0">
            <a:extLst>
              <a:ext uri="{FF2B5EF4-FFF2-40B4-BE49-F238E27FC236}">
                <a16:creationId xmlns:a16="http://schemas.microsoft.com/office/drawing/2014/main" id="{CA3CDF65-7746-F26B-E4D2-44B6F5CBBFB9}"/>
              </a:ext>
            </a:extLst>
          </p:cNvPr>
          <p:cNvSpPr txBox="1"/>
          <p:nvPr/>
        </p:nvSpPr>
        <p:spPr>
          <a:xfrm>
            <a:off x="2188702" y="3875484"/>
            <a:ext cx="267891" cy="5089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marL="0" marR="0" algn="ctr" defTabSz="410765">
              <a:defRPr sz="2800">
                <a:uFillTx/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0</a:t>
            </a:r>
          </a:p>
        </p:txBody>
      </p:sp>
      <p:sp>
        <p:nvSpPr>
          <p:cNvPr id="503" name="3">
            <a:extLst>
              <a:ext uri="{FF2B5EF4-FFF2-40B4-BE49-F238E27FC236}">
                <a16:creationId xmlns:a16="http://schemas.microsoft.com/office/drawing/2014/main" id="{4220F54A-B6E6-F881-5900-3FFD3A71F36D}"/>
              </a:ext>
            </a:extLst>
          </p:cNvPr>
          <p:cNvSpPr txBox="1"/>
          <p:nvPr/>
        </p:nvSpPr>
        <p:spPr>
          <a:xfrm>
            <a:off x="2178843" y="2187773"/>
            <a:ext cx="267892" cy="5089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marL="0" marR="0" algn="ctr" defTabSz="410765">
              <a:defRPr sz="2800">
                <a:uFillTx/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3</a:t>
            </a:r>
          </a:p>
        </p:txBody>
      </p:sp>
      <p:sp>
        <p:nvSpPr>
          <p:cNvPr id="504" name="2">
            <a:extLst>
              <a:ext uri="{FF2B5EF4-FFF2-40B4-BE49-F238E27FC236}">
                <a16:creationId xmlns:a16="http://schemas.microsoft.com/office/drawing/2014/main" id="{8E761959-F972-41B2-0862-D645ECB5710F}"/>
              </a:ext>
            </a:extLst>
          </p:cNvPr>
          <p:cNvSpPr txBox="1"/>
          <p:nvPr/>
        </p:nvSpPr>
        <p:spPr>
          <a:xfrm>
            <a:off x="2187773" y="2741414"/>
            <a:ext cx="267892" cy="5089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marL="0" marR="0" algn="ctr" defTabSz="410765">
              <a:defRPr sz="2800">
                <a:uFillTx/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2</a:t>
            </a:r>
          </a:p>
        </p:txBody>
      </p:sp>
      <p:sp>
        <p:nvSpPr>
          <p:cNvPr id="505" name="1">
            <a:extLst>
              <a:ext uri="{FF2B5EF4-FFF2-40B4-BE49-F238E27FC236}">
                <a16:creationId xmlns:a16="http://schemas.microsoft.com/office/drawing/2014/main" id="{D65F4F84-F32B-6A79-D720-405EBD9123C4}"/>
              </a:ext>
            </a:extLst>
          </p:cNvPr>
          <p:cNvSpPr txBox="1"/>
          <p:nvPr/>
        </p:nvSpPr>
        <p:spPr>
          <a:xfrm>
            <a:off x="2187773" y="3330773"/>
            <a:ext cx="267892" cy="5089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marL="0" marR="0" algn="ctr" defTabSz="410765">
              <a:defRPr sz="2800">
                <a:uFillTx/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1</a:t>
            </a:r>
          </a:p>
        </p:txBody>
      </p:sp>
      <p:sp>
        <p:nvSpPr>
          <p:cNvPr id="506" name="Line">
            <a:extLst>
              <a:ext uri="{FF2B5EF4-FFF2-40B4-BE49-F238E27FC236}">
                <a16:creationId xmlns:a16="http://schemas.microsoft.com/office/drawing/2014/main" id="{3C3C8523-2D5C-7857-E35D-BAB922CDE0B1}"/>
              </a:ext>
            </a:extLst>
          </p:cNvPr>
          <p:cNvSpPr/>
          <p:nvPr/>
        </p:nvSpPr>
        <p:spPr>
          <a:xfrm flipV="1">
            <a:off x="2717993" y="4125515"/>
            <a:ext cx="13" cy="1902024"/>
          </a:xfrm>
          <a:prstGeom prst="line">
            <a:avLst/>
          </a:prstGeom>
          <a:ln w="25400">
            <a:solidFill>
              <a:srgbClr val="0433FF"/>
            </a:solidFill>
            <a:miter lim="400000"/>
            <a:headEnd type="stealth"/>
          </a:ln>
        </p:spPr>
        <p:txBody>
          <a:bodyPr lIns="35718" tIns="35718" rIns="35718" bIns="35718" anchor="ctr"/>
          <a:lstStyle/>
          <a:p>
            <a:pPr marL="0" marR="0" defTabSz="321468">
              <a:defRPr sz="800"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507" name="Line">
            <a:extLst>
              <a:ext uri="{FF2B5EF4-FFF2-40B4-BE49-F238E27FC236}">
                <a16:creationId xmlns:a16="http://schemas.microsoft.com/office/drawing/2014/main" id="{9723BE3A-5E2A-BB80-F2E6-21B50526F5ED}"/>
              </a:ext>
            </a:extLst>
          </p:cNvPr>
          <p:cNvSpPr/>
          <p:nvPr/>
        </p:nvSpPr>
        <p:spPr>
          <a:xfrm flipH="1" flipV="1">
            <a:off x="2518171" y="4689013"/>
            <a:ext cx="199824" cy="3"/>
          </a:xfrm>
          <a:prstGeom prst="line">
            <a:avLst/>
          </a:prstGeom>
          <a:ln w="25400">
            <a:solidFill>
              <a:srgbClr val="0433FF"/>
            </a:solidFill>
            <a:miter lim="400000"/>
          </a:ln>
        </p:spPr>
        <p:txBody>
          <a:bodyPr lIns="35718" tIns="35718" rIns="35718" bIns="35718" anchor="ctr"/>
          <a:lstStyle/>
          <a:p>
            <a:pPr marL="0" marR="0" defTabSz="321468">
              <a:defRPr sz="800"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508" name="Line">
            <a:extLst>
              <a:ext uri="{FF2B5EF4-FFF2-40B4-BE49-F238E27FC236}">
                <a16:creationId xmlns:a16="http://schemas.microsoft.com/office/drawing/2014/main" id="{6DE527C7-38EF-103D-838B-CBBD97E9F013}"/>
              </a:ext>
            </a:extLst>
          </p:cNvPr>
          <p:cNvSpPr/>
          <p:nvPr/>
        </p:nvSpPr>
        <p:spPr>
          <a:xfrm flipH="1" flipV="1">
            <a:off x="2518171" y="5262575"/>
            <a:ext cx="199824" cy="2"/>
          </a:xfrm>
          <a:prstGeom prst="line">
            <a:avLst/>
          </a:prstGeom>
          <a:ln w="25400">
            <a:solidFill>
              <a:srgbClr val="0433FF"/>
            </a:solidFill>
            <a:miter lim="400000"/>
          </a:ln>
        </p:spPr>
        <p:txBody>
          <a:bodyPr lIns="35718" tIns="35718" rIns="35718" bIns="35718" anchor="ctr"/>
          <a:lstStyle/>
          <a:p>
            <a:pPr marL="0" marR="0" defTabSz="321468">
              <a:defRPr sz="800"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509" name="Line">
            <a:extLst>
              <a:ext uri="{FF2B5EF4-FFF2-40B4-BE49-F238E27FC236}">
                <a16:creationId xmlns:a16="http://schemas.microsoft.com/office/drawing/2014/main" id="{9AED6701-8D9E-F956-0D81-0FE00394EA04}"/>
              </a:ext>
            </a:extLst>
          </p:cNvPr>
          <p:cNvSpPr/>
          <p:nvPr/>
        </p:nvSpPr>
        <p:spPr>
          <a:xfrm flipH="1" flipV="1">
            <a:off x="2518171" y="5826074"/>
            <a:ext cx="199824" cy="3"/>
          </a:xfrm>
          <a:prstGeom prst="line">
            <a:avLst/>
          </a:prstGeom>
          <a:ln w="25400">
            <a:solidFill>
              <a:srgbClr val="0433FF"/>
            </a:solidFill>
            <a:miter lim="400000"/>
          </a:ln>
        </p:spPr>
        <p:txBody>
          <a:bodyPr lIns="35718" tIns="35718" rIns="35718" bIns="35718" anchor="ctr"/>
          <a:lstStyle/>
          <a:p>
            <a:pPr marL="0" marR="0" defTabSz="321468">
              <a:defRPr sz="800"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510" name="-3">
            <a:extLst>
              <a:ext uri="{FF2B5EF4-FFF2-40B4-BE49-F238E27FC236}">
                <a16:creationId xmlns:a16="http://schemas.microsoft.com/office/drawing/2014/main" id="{0C31F9F3-73F9-F67B-6576-D49521603737}"/>
              </a:ext>
            </a:extLst>
          </p:cNvPr>
          <p:cNvSpPr txBox="1"/>
          <p:nvPr/>
        </p:nvSpPr>
        <p:spPr>
          <a:xfrm>
            <a:off x="2127157" y="5572125"/>
            <a:ext cx="389123" cy="5089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marL="0" marR="0" algn="ctr" defTabSz="410765">
              <a:defRPr sz="2800">
                <a:uFillTx/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-3</a:t>
            </a:r>
          </a:p>
        </p:txBody>
      </p:sp>
      <p:sp>
        <p:nvSpPr>
          <p:cNvPr id="511" name="-2">
            <a:extLst>
              <a:ext uri="{FF2B5EF4-FFF2-40B4-BE49-F238E27FC236}">
                <a16:creationId xmlns:a16="http://schemas.microsoft.com/office/drawing/2014/main" id="{E3AFCE82-D50B-1E49-C2E6-1B011881C09D}"/>
              </a:ext>
            </a:extLst>
          </p:cNvPr>
          <p:cNvSpPr txBox="1"/>
          <p:nvPr/>
        </p:nvSpPr>
        <p:spPr>
          <a:xfrm>
            <a:off x="2127157" y="5018484"/>
            <a:ext cx="389123" cy="5089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marL="0" marR="0" algn="ctr" defTabSz="410765">
              <a:defRPr sz="2800">
                <a:uFillTx/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-2</a:t>
            </a:r>
          </a:p>
        </p:txBody>
      </p:sp>
      <p:sp>
        <p:nvSpPr>
          <p:cNvPr id="512" name="-1">
            <a:extLst>
              <a:ext uri="{FF2B5EF4-FFF2-40B4-BE49-F238E27FC236}">
                <a16:creationId xmlns:a16="http://schemas.microsoft.com/office/drawing/2014/main" id="{71539D94-45A3-BEB2-86A2-8D965AB7EF67}"/>
              </a:ext>
            </a:extLst>
          </p:cNvPr>
          <p:cNvSpPr txBox="1"/>
          <p:nvPr/>
        </p:nvSpPr>
        <p:spPr>
          <a:xfrm>
            <a:off x="2127157" y="4446984"/>
            <a:ext cx="389123" cy="5089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marL="0" marR="0" algn="ctr" defTabSz="410765">
              <a:defRPr sz="2800">
                <a:uFillTx/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-1</a:t>
            </a:r>
          </a:p>
        </p:txBody>
      </p:sp>
      <p:grpSp>
        <p:nvGrpSpPr>
          <p:cNvPr id="515" name="Group">
            <a:extLst>
              <a:ext uri="{FF2B5EF4-FFF2-40B4-BE49-F238E27FC236}">
                <a16:creationId xmlns:a16="http://schemas.microsoft.com/office/drawing/2014/main" id="{9910E7E6-2727-862F-9715-36746AD65604}"/>
              </a:ext>
            </a:extLst>
          </p:cNvPr>
          <p:cNvGrpSpPr/>
          <p:nvPr/>
        </p:nvGrpSpPr>
        <p:grpSpPr>
          <a:xfrm>
            <a:off x="2707848" y="3571874"/>
            <a:ext cx="997973" cy="1107283"/>
            <a:chOff x="0" y="0"/>
            <a:chExt cx="997971" cy="1107281"/>
          </a:xfrm>
        </p:grpSpPr>
        <p:sp>
          <p:nvSpPr>
            <p:cNvPr id="513" name="Line">
              <a:extLst>
                <a:ext uri="{FF2B5EF4-FFF2-40B4-BE49-F238E27FC236}">
                  <a16:creationId xmlns:a16="http://schemas.microsoft.com/office/drawing/2014/main" id="{0846B864-4651-1E37-8F69-789A0F28894F}"/>
                </a:ext>
              </a:extLst>
            </p:cNvPr>
            <p:cNvSpPr/>
            <p:nvPr/>
          </p:nvSpPr>
          <p:spPr>
            <a:xfrm flipH="1" flipV="1">
              <a:off x="6776" y="553641"/>
              <a:ext cx="991196" cy="55364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14" name="Line">
              <a:extLst>
                <a:ext uri="{FF2B5EF4-FFF2-40B4-BE49-F238E27FC236}">
                  <a16:creationId xmlns:a16="http://schemas.microsoft.com/office/drawing/2014/main" id="{BEA0E362-2AB6-24BD-7FD4-D54C6624AC97}"/>
                </a:ext>
              </a:extLst>
            </p:cNvPr>
            <p:cNvSpPr/>
            <p:nvPr/>
          </p:nvSpPr>
          <p:spPr>
            <a:xfrm flipH="1">
              <a:off x="0" y="0"/>
              <a:ext cx="997972" cy="548349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518" name="Group">
            <a:extLst>
              <a:ext uri="{FF2B5EF4-FFF2-40B4-BE49-F238E27FC236}">
                <a16:creationId xmlns:a16="http://schemas.microsoft.com/office/drawing/2014/main" id="{DA8DA38F-EB5C-0F74-1CCB-5DB1188B6C7F}"/>
              </a:ext>
            </a:extLst>
          </p:cNvPr>
          <p:cNvGrpSpPr/>
          <p:nvPr/>
        </p:nvGrpSpPr>
        <p:grpSpPr>
          <a:xfrm>
            <a:off x="3723679" y="4125515"/>
            <a:ext cx="997973" cy="1107282"/>
            <a:chOff x="0" y="0"/>
            <a:chExt cx="997971" cy="1107281"/>
          </a:xfrm>
        </p:grpSpPr>
        <p:sp>
          <p:nvSpPr>
            <p:cNvPr id="516" name="Line">
              <a:extLst>
                <a:ext uri="{FF2B5EF4-FFF2-40B4-BE49-F238E27FC236}">
                  <a16:creationId xmlns:a16="http://schemas.microsoft.com/office/drawing/2014/main" id="{B29CAD4A-FB58-7B09-8C5B-3D26C8379C20}"/>
                </a:ext>
              </a:extLst>
            </p:cNvPr>
            <p:cNvSpPr/>
            <p:nvPr/>
          </p:nvSpPr>
          <p:spPr>
            <a:xfrm flipH="1" flipV="1">
              <a:off x="6776" y="553641"/>
              <a:ext cx="991196" cy="55364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17" name="Line">
              <a:extLst>
                <a:ext uri="{FF2B5EF4-FFF2-40B4-BE49-F238E27FC236}">
                  <a16:creationId xmlns:a16="http://schemas.microsoft.com/office/drawing/2014/main" id="{1DFE3B22-CE41-7AD3-2DCB-4035561ABEB9}"/>
                </a:ext>
              </a:extLst>
            </p:cNvPr>
            <p:cNvSpPr/>
            <p:nvPr/>
          </p:nvSpPr>
          <p:spPr>
            <a:xfrm flipH="1">
              <a:off x="0" y="0"/>
              <a:ext cx="997972" cy="548349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521" name="Group">
            <a:extLst>
              <a:ext uri="{FF2B5EF4-FFF2-40B4-BE49-F238E27FC236}">
                <a16:creationId xmlns:a16="http://schemas.microsoft.com/office/drawing/2014/main" id="{DF590952-6FA0-81B1-33D8-BE3EA060ADB3}"/>
              </a:ext>
            </a:extLst>
          </p:cNvPr>
          <p:cNvGrpSpPr/>
          <p:nvPr/>
        </p:nvGrpSpPr>
        <p:grpSpPr>
          <a:xfrm>
            <a:off x="3723679" y="3000374"/>
            <a:ext cx="997973" cy="1107283"/>
            <a:chOff x="0" y="0"/>
            <a:chExt cx="997971" cy="1107281"/>
          </a:xfrm>
        </p:grpSpPr>
        <p:sp>
          <p:nvSpPr>
            <p:cNvPr id="519" name="Line">
              <a:extLst>
                <a:ext uri="{FF2B5EF4-FFF2-40B4-BE49-F238E27FC236}">
                  <a16:creationId xmlns:a16="http://schemas.microsoft.com/office/drawing/2014/main" id="{6FA2A1AD-C36A-B23C-7BDD-7F986163BEC8}"/>
                </a:ext>
              </a:extLst>
            </p:cNvPr>
            <p:cNvSpPr/>
            <p:nvPr/>
          </p:nvSpPr>
          <p:spPr>
            <a:xfrm flipH="1" flipV="1">
              <a:off x="6776" y="553641"/>
              <a:ext cx="991196" cy="55364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20" name="Line">
              <a:extLst>
                <a:ext uri="{FF2B5EF4-FFF2-40B4-BE49-F238E27FC236}">
                  <a16:creationId xmlns:a16="http://schemas.microsoft.com/office/drawing/2014/main" id="{98D7D74A-CBF4-CB7E-9C29-183897DF6B35}"/>
                </a:ext>
              </a:extLst>
            </p:cNvPr>
            <p:cNvSpPr/>
            <p:nvPr/>
          </p:nvSpPr>
          <p:spPr>
            <a:xfrm flipH="1">
              <a:off x="0" y="0"/>
              <a:ext cx="997972" cy="548349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524" name="Group">
            <a:extLst>
              <a:ext uri="{FF2B5EF4-FFF2-40B4-BE49-F238E27FC236}">
                <a16:creationId xmlns:a16="http://schemas.microsoft.com/office/drawing/2014/main" id="{BA0EAD44-DD0D-E09F-24F7-146A9EA14ED4}"/>
              </a:ext>
            </a:extLst>
          </p:cNvPr>
          <p:cNvGrpSpPr/>
          <p:nvPr/>
        </p:nvGrpSpPr>
        <p:grpSpPr>
          <a:xfrm>
            <a:off x="4750593" y="4697015"/>
            <a:ext cx="997973" cy="1107282"/>
            <a:chOff x="0" y="0"/>
            <a:chExt cx="997971" cy="1107281"/>
          </a:xfrm>
        </p:grpSpPr>
        <p:sp>
          <p:nvSpPr>
            <p:cNvPr id="522" name="Line">
              <a:extLst>
                <a:ext uri="{FF2B5EF4-FFF2-40B4-BE49-F238E27FC236}">
                  <a16:creationId xmlns:a16="http://schemas.microsoft.com/office/drawing/2014/main" id="{B9AAAFDE-DD7B-82C4-51B7-323ECE4D0A1B}"/>
                </a:ext>
              </a:extLst>
            </p:cNvPr>
            <p:cNvSpPr/>
            <p:nvPr/>
          </p:nvSpPr>
          <p:spPr>
            <a:xfrm flipH="1" flipV="1">
              <a:off x="6776" y="553641"/>
              <a:ext cx="991196" cy="55364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23" name="Line">
              <a:extLst>
                <a:ext uri="{FF2B5EF4-FFF2-40B4-BE49-F238E27FC236}">
                  <a16:creationId xmlns:a16="http://schemas.microsoft.com/office/drawing/2014/main" id="{D01D484A-2847-8648-84B6-CB8E2EDE5EB0}"/>
                </a:ext>
              </a:extLst>
            </p:cNvPr>
            <p:cNvSpPr/>
            <p:nvPr/>
          </p:nvSpPr>
          <p:spPr>
            <a:xfrm flipH="1">
              <a:off x="0" y="0"/>
              <a:ext cx="997972" cy="548349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527" name="Group">
            <a:extLst>
              <a:ext uri="{FF2B5EF4-FFF2-40B4-BE49-F238E27FC236}">
                <a16:creationId xmlns:a16="http://schemas.microsoft.com/office/drawing/2014/main" id="{F2058618-FCEB-CC8F-B384-D951FDDAFB2B}"/>
              </a:ext>
            </a:extLst>
          </p:cNvPr>
          <p:cNvGrpSpPr/>
          <p:nvPr/>
        </p:nvGrpSpPr>
        <p:grpSpPr>
          <a:xfrm>
            <a:off x="4741664" y="3571874"/>
            <a:ext cx="997972" cy="1107283"/>
            <a:chOff x="0" y="0"/>
            <a:chExt cx="997971" cy="1107281"/>
          </a:xfrm>
        </p:grpSpPr>
        <p:sp>
          <p:nvSpPr>
            <p:cNvPr id="525" name="Line">
              <a:extLst>
                <a:ext uri="{FF2B5EF4-FFF2-40B4-BE49-F238E27FC236}">
                  <a16:creationId xmlns:a16="http://schemas.microsoft.com/office/drawing/2014/main" id="{DFF433CC-2404-A089-359C-F8F33F4FAF29}"/>
                </a:ext>
              </a:extLst>
            </p:cNvPr>
            <p:cNvSpPr/>
            <p:nvPr/>
          </p:nvSpPr>
          <p:spPr>
            <a:xfrm flipH="1" flipV="1">
              <a:off x="6776" y="553641"/>
              <a:ext cx="991196" cy="55364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26" name="Line">
              <a:extLst>
                <a:ext uri="{FF2B5EF4-FFF2-40B4-BE49-F238E27FC236}">
                  <a16:creationId xmlns:a16="http://schemas.microsoft.com/office/drawing/2014/main" id="{46A3F1A2-C35A-85C2-EAEF-39308C6D3AB9}"/>
                </a:ext>
              </a:extLst>
            </p:cNvPr>
            <p:cNvSpPr/>
            <p:nvPr/>
          </p:nvSpPr>
          <p:spPr>
            <a:xfrm flipH="1">
              <a:off x="0" y="0"/>
              <a:ext cx="997972" cy="548349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530" name="Group">
            <a:extLst>
              <a:ext uri="{FF2B5EF4-FFF2-40B4-BE49-F238E27FC236}">
                <a16:creationId xmlns:a16="http://schemas.microsoft.com/office/drawing/2014/main" id="{66AF85BD-2E46-756E-DBC7-F0399B315E18}"/>
              </a:ext>
            </a:extLst>
          </p:cNvPr>
          <p:cNvGrpSpPr/>
          <p:nvPr/>
        </p:nvGrpSpPr>
        <p:grpSpPr>
          <a:xfrm>
            <a:off x="4741664" y="2455664"/>
            <a:ext cx="997972" cy="1107282"/>
            <a:chOff x="0" y="0"/>
            <a:chExt cx="997971" cy="1107281"/>
          </a:xfrm>
        </p:grpSpPr>
        <p:sp>
          <p:nvSpPr>
            <p:cNvPr id="528" name="Line">
              <a:extLst>
                <a:ext uri="{FF2B5EF4-FFF2-40B4-BE49-F238E27FC236}">
                  <a16:creationId xmlns:a16="http://schemas.microsoft.com/office/drawing/2014/main" id="{1B3A6CB0-881E-5E0E-D826-794F6B263BAA}"/>
                </a:ext>
              </a:extLst>
            </p:cNvPr>
            <p:cNvSpPr/>
            <p:nvPr/>
          </p:nvSpPr>
          <p:spPr>
            <a:xfrm flipH="1" flipV="1">
              <a:off x="6776" y="553641"/>
              <a:ext cx="991196" cy="55364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29" name="Line">
              <a:extLst>
                <a:ext uri="{FF2B5EF4-FFF2-40B4-BE49-F238E27FC236}">
                  <a16:creationId xmlns:a16="http://schemas.microsoft.com/office/drawing/2014/main" id="{B447D1F6-1C61-2A7A-CA25-A6F91CE7CE97}"/>
                </a:ext>
              </a:extLst>
            </p:cNvPr>
            <p:cNvSpPr/>
            <p:nvPr/>
          </p:nvSpPr>
          <p:spPr>
            <a:xfrm flipH="1">
              <a:off x="0" y="0"/>
              <a:ext cx="997972" cy="548349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531" name="T=3, t=1,2,3">
            <a:extLst>
              <a:ext uri="{FF2B5EF4-FFF2-40B4-BE49-F238E27FC236}">
                <a16:creationId xmlns:a16="http://schemas.microsoft.com/office/drawing/2014/main" id="{6A72412A-8820-FE5C-B3CD-2E4562AF637D}"/>
              </a:ext>
            </a:extLst>
          </p:cNvPr>
          <p:cNvSpPr txBox="1"/>
          <p:nvPr/>
        </p:nvSpPr>
        <p:spPr>
          <a:xfrm>
            <a:off x="3235577" y="1348382"/>
            <a:ext cx="1933261" cy="5089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marL="0" marR="0" algn="ctr" defTabSz="410765">
              <a:defRPr sz="2800">
                <a:uFillTx/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T=3, t=1,2,3</a:t>
            </a:r>
          </a:p>
        </p:txBody>
      </p:sp>
      <p:pic>
        <p:nvPicPr>
          <p:cNvPr id="532" name="temp.pdf" descr="temp.pdf">
            <a:extLst>
              <a:ext uri="{FF2B5EF4-FFF2-40B4-BE49-F238E27FC236}">
                <a16:creationId xmlns:a16="http://schemas.microsoft.com/office/drawing/2014/main" id="{F1666AAF-D98A-5429-2BF6-E743E9548D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5069" y="1598414"/>
            <a:ext cx="410767" cy="44810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813931992"/>
      </p:ext>
    </p:extLst>
  </p:cSld>
  <p:clrMapOvr>
    <a:masterClrMapping/>
  </p:clrMapOvr>
  <p:transition spd="med"/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538E65-6FA9-6A4D-6E47-8AFC45BED8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0" name="Group">
            <a:extLst>
              <a:ext uri="{FF2B5EF4-FFF2-40B4-BE49-F238E27FC236}">
                <a16:creationId xmlns:a16="http://schemas.microsoft.com/office/drawing/2014/main" id="{B6772369-4DC3-4285-B342-DB9E097C583D}"/>
              </a:ext>
            </a:extLst>
          </p:cNvPr>
          <p:cNvGrpSpPr/>
          <p:nvPr/>
        </p:nvGrpSpPr>
        <p:grpSpPr>
          <a:xfrm>
            <a:off x="2067941" y="2232417"/>
            <a:ext cx="4761136" cy="3795122"/>
            <a:chOff x="156" y="0"/>
            <a:chExt cx="4761134" cy="3795120"/>
          </a:xfrm>
        </p:grpSpPr>
        <p:sp>
          <p:nvSpPr>
            <p:cNvPr id="534" name="Line">
              <a:extLst>
                <a:ext uri="{FF2B5EF4-FFF2-40B4-BE49-F238E27FC236}">
                  <a16:creationId xmlns:a16="http://schemas.microsoft.com/office/drawing/2014/main" id="{12FB6BD3-49A1-BF52-337E-3D7336C5F375}"/>
                </a:ext>
              </a:extLst>
            </p:cNvPr>
            <p:cNvSpPr/>
            <p:nvPr/>
          </p:nvSpPr>
          <p:spPr>
            <a:xfrm flipH="1">
              <a:off x="646839" y="1884168"/>
              <a:ext cx="3817158" cy="2"/>
            </a:xfrm>
            <a:prstGeom prst="line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35" name="Line">
              <a:extLst>
                <a:ext uri="{FF2B5EF4-FFF2-40B4-BE49-F238E27FC236}">
                  <a16:creationId xmlns:a16="http://schemas.microsoft.com/office/drawing/2014/main" id="{2F63177E-82B5-B5AF-FA3C-DA64E03BCFBA}"/>
                </a:ext>
              </a:extLst>
            </p:cNvPr>
            <p:cNvSpPr/>
            <p:nvPr/>
          </p:nvSpPr>
          <p:spPr>
            <a:xfrm>
              <a:off x="646839" y="1884168"/>
              <a:ext cx="1" cy="184092"/>
            </a:xfrm>
            <a:prstGeom prst="line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36" name="Line">
              <a:extLst>
                <a:ext uri="{FF2B5EF4-FFF2-40B4-BE49-F238E27FC236}">
                  <a16:creationId xmlns:a16="http://schemas.microsoft.com/office/drawing/2014/main" id="{E8F34044-56E7-F52B-8BEC-41708B4C794C}"/>
                </a:ext>
              </a:extLst>
            </p:cNvPr>
            <p:cNvSpPr/>
            <p:nvPr/>
          </p:nvSpPr>
          <p:spPr>
            <a:xfrm>
              <a:off x="3665074" y="1884168"/>
              <a:ext cx="1" cy="184092"/>
            </a:xfrm>
            <a:prstGeom prst="line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37" name="t">
              <a:extLst>
                <a:ext uri="{FF2B5EF4-FFF2-40B4-BE49-F238E27FC236}">
                  <a16:creationId xmlns:a16="http://schemas.microsoft.com/office/drawing/2014/main" id="{C140F023-8292-0AF5-4DFD-B7A587EC744D}"/>
                </a:ext>
              </a:extLst>
            </p:cNvPr>
            <p:cNvSpPr txBox="1"/>
            <p:nvPr/>
          </p:nvSpPr>
          <p:spPr>
            <a:xfrm>
              <a:off x="4499527" y="1497116"/>
              <a:ext cx="261765" cy="6937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5718" tIns="35718" rIns="35718" bIns="35718" numCol="1" anchor="ctr">
              <a:spAutoFit/>
            </a:bodyPr>
            <a:lstStyle>
              <a:lvl1pPr marL="0" marR="0" algn="ctr" defTabSz="410765">
                <a:defRPr sz="4200">
                  <a:solidFill>
                    <a:srgbClr val="FF2600"/>
                  </a:solidFill>
                  <a:uFillTx/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t>t</a:t>
              </a:r>
            </a:p>
          </p:txBody>
        </p:sp>
        <p:sp>
          <p:nvSpPr>
            <p:cNvPr id="538" name="1">
              <a:extLst>
                <a:ext uri="{FF2B5EF4-FFF2-40B4-BE49-F238E27FC236}">
                  <a16:creationId xmlns:a16="http://schemas.microsoft.com/office/drawing/2014/main" id="{8352962D-E770-D5D7-5AEA-CF10A2029D84}"/>
                </a:ext>
              </a:extLst>
            </p:cNvPr>
            <p:cNvSpPr txBox="1"/>
            <p:nvPr/>
          </p:nvSpPr>
          <p:spPr>
            <a:xfrm>
              <a:off x="3590064" y="2044804"/>
              <a:ext cx="185739" cy="3127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5718" tIns="35718" rIns="35718" bIns="35718" numCol="1" anchor="ctr">
              <a:spAutoFit/>
            </a:bodyPr>
            <a:lstStyle>
              <a:lvl1pPr marL="0" marR="0" algn="ctr" defTabSz="410765">
                <a:defRPr sz="1600">
                  <a:uFillTx/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539" name="Line">
              <a:extLst>
                <a:ext uri="{FF2B5EF4-FFF2-40B4-BE49-F238E27FC236}">
                  <a16:creationId xmlns:a16="http://schemas.microsoft.com/office/drawing/2014/main" id="{E11963EC-EC27-01CF-7DB4-C81DDB28714E}"/>
                </a:ext>
              </a:extLst>
            </p:cNvPr>
            <p:cNvSpPr/>
            <p:nvPr/>
          </p:nvSpPr>
          <p:spPr>
            <a:xfrm>
              <a:off x="654016" y="0"/>
              <a:ext cx="13" cy="1902023"/>
            </a:xfrm>
            <a:prstGeom prst="line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40" name="Line">
              <a:extLst>
                <a:ext uri="{FF2B5EF4-FFF2-40B4-BE49-F238E27FC236}">
                  <a16:creationId xmlns:a16="http://schemas.microsoft.com/office/drawing/2014/main" id="{27BA4D8D-979D-668C-943F-CD196E583F88}"/>
                </a:ext>
              </a:extLst>
            </p:cNvPr>
            <p:cNvSpPr/>
            <p:nvPr/>
          </p:nvSpPr>
          <p:spPr>
            <a:xfrm flipH="1">
              <a:off x="454194" y="201461"/>
              <a:ext cx="199823" cy="3"/>
            </a:xfrm>
            <a:prstGeom prst="line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41" name="Line">
              <a:extLst>
                <a:ext uri="{FF2B5EF4-FFF2-40B4-BE49-F238E27FC236}">
                  <a16:creationId xmlns:a16="http://schemas.microsoft.com/office/drawing/2014/main" id="{CAE3607D-7335-9771-1939-C4BB76A48103}"/>
                </a:ext>
              </a:extLst>
            </p:cNvPr>
            <p:cNvSpPr/>
            <p:nvPr/>
          </p:nvSpPr>
          <p:spPr>
            <a:xfrm flipH="1">
              <a:off x="459754" y="1891749"/>
              <a:ext cx="199823" cy="2"/>
            </a:xfrm>
            <a:prstGeom prst="line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42" name="0">
              <a:extLst>
                <a:ext uri="{FF2B5EF4-FFF2-40B4-BE49-F238E27FC236}">
                  <a16:creationId xmlns:a16="http://schemas.microsoft.com/office/drawing/2014/main" id="{8A273B8F-DB4D-53A0-94FA-8F250C544314}"/>
                </a:ext>
              </a:extLst>
            </p:cNvPr>
            <p:cNvSpPr txBox="1"/>
            <p:nvPr/>
          </p:nvSpPr>
          <p:spPr>
            <a:xfrm>
              <a:off x="42137" y="1715794"/>
              <a:ext cx="211138" cy="3635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5718" tIns="35718" rIns="35718" bIns="35718" numCol="1" anchor="ctr">
              <a:spAutoFit/>
            </a:bodyPr>
            <a:lstStyle>
              <a:lvl1pPr marL="0" marR="0" algn="ctr" defTabSz="410765">
                <a:defRPr sz="2000">
                  <a:uFillTx/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t>0</a:t>
              </a:r>
            </a:p>
          </p:txBody>
        </p:sp>
        <p:sp>
          <p:nvSpPr>
            <p:cNvPr id="543" name="1">
              <a:extLst>
                <a:ext uri="{FF2B5EF4-FFF2-40B4-BE49-F238E27FC236}">
                  <a16:creationId xmlns:a16="http://schemas.microsoft.com/office/drawing/2014/main" id="{8720AADE-45E1-85B6-630A-4FD9927C1BC6}"/>
                </a:ext>
              </a:extLst>
            </p:cNvPr>
            <p:cNvSpPr txBox="1"/>
            <p:nvPr/>
          </p:nvSpPr>
          <p:spPr>
            <a:xfrm>
              <a:off x="32278" y="28083"/>
              <a:ext cx="211139" cy="3635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5718" tIns="35718" rIns="35718" bIns="35718" numCol="1" anchor="ctr">
              <a:spAutoFit/>
            </a:bodyPr>
            <a:lstStyle>
              <a:lvl1pPr marL="0" marR="0" algn="ctr" defTabSz="410765">
                <a:defRPr sz="2000">
                  <a:uFillTx/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544" name="Line">
              <a:extLst>
                <a:ext uri="{FF2B5EF4-FFF2-40B4-BE49-F238E27FC236}">
                  <a16:creationId xmlns:a16="http://schemas.microsoft.com/office/drawing/2014/main" id="{22C6496D-D3D7-BDBA-1A2E-D2E2193C9854}"/>
                </a:ext>
              </a:extLst>
            </p:cNvPr>
            <p:cNvSpPr/>
            <p:nvPr/>
          </p:nvSpPr>
          <p:spPr>
            <a:xfrm flipV="1">
              <a:off x="650208" y="1893098"/>
              <a:ext cx="13" cy="1902023"/>
            </a:xfrm>
            <a:prstGeom prst="line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45" name="Line">
              <a:extLst>
                <a:ext uri="{FF2B5EF4-FFF2-40B4-BE49-F238E27FC236}">
                  <a16:creationId xmlns:a16="http://schemas.microsoft.com/office/drawing/2014/main" id="{0BFFB9ED-C693-610B-EAC5-F9B0B22D955A}"/>
                </a:ext>
              </a:extLst>
            </p:cNvPr>
            <p:cNvSpPr/>
            <p:nvPr/>
          </p:nvSpPr>
          <p:spPr>
            <a:xfrm flipH="1" flipV="1">
              <a:off x="450386" y="3593657"/>
              <a:ext cx="199824" cy="3"/>
            </a:xfrm>
            <a:prstGeom prst="line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46" name="-1">
              <a:extLst>
                <a:ext uri="{FF2B5EF4-FFF2-40B4-BE49-F238E27FC236}">
                  <a16:creationId xmlns:a16="http://schemas.microsoft.com/office/drawing/2014/main" id="{3266611F-F0EE-5795-8ACA-D9E069B09B9D}"/>
                </a:ext>
              </a:extLst>
            </p:cNvPr>
            <p:cNvSpPr txBox="1"/>
            <p:nvPr/>
          </p:nvSpPr>
          <p:spPr>
            <a:xfrm>
              <a:off x="156" y="3412435"/>
              <a:ext cx="293242" cy="3635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5718" tIns="35718" rIns="35718" bIns="35718" numCol="1" anchor="ctr">
              <a:spAutoFit/>
            </a:bodyPr>
            <a:lstStyle>
              <a:lvl1pPr marL="0" marR="0" algn="ctr" defTabSz="410765">
                <a:defRPr sz="2000">
                  <a:uFillTx/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t>-1</a:t>
              </a:r>
            </a:p>
          </p:txBody>
        </p:sp>
        <p:grpSp>
          <p:nvGrpSpPr>
            <p:cNvPr id="549" name="Group">
              <a:extLst>
                <a:ext uri="{FF2B5EF4-FFF2-40B4-BE49-F238E27FC236}">
                  <a16:creationId xmlns:a16="http://schemas.microsoft.com/office/drawing/2014/main" id="{0DB5A4B7-4905-4E79-A186-15B130635152}"/>
                </a:ext>
              </a:extLst>
            </p:cNvPr>
            <p:cNvGrpSpPr/>
            <p:nvPr/>
          </p:nvGrpSpPr>
          <p:grpSpPr>
            <a:xfrm>
              <a:off x="640063" y="205387"/>
              <a:ext cx="3027166" cy="3402212"/>
              <a:chOff x="0" y="0"/>
              <a:chExt cx="3027164" cy="3402211"/>
            </a:xfrm>
          </p:grpSpPr>
          <p:sp>
            <p:nvSpPr>
              <p:cNvPr id="547" name="Line">
                <a:extLst>
                  <a:ext uri="{FF2B5EF4-FFF2-40B4-BE49-F238E27FC236}">
                    <a16:creationId xmlns:a16="http://schemas.microsoft.com/office/drawing/2014/main" id="{C6161A17-E00F-4B85-41F0-DBC543C89710}"/>
                  </a:ext>
                </a:extLst>
              </p:cNvPr>
              <p:cNvSpPr/>
              <p:nvPr/>
            </p:nvSpPr>
            <p:spPr>
              <a:xfrm flipH="1" flipV="1">
                <a:off x="20554" y="1701107"/>
                <a:ext cx="3006611" cy="1701105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35718" tIns="35718" rIns="35718" bIns="35718" numCol="1" anchor="ctr">
                <a:noAutofit/>
              </a:bodyPr>
              <a:lstStyle/>
              <a:p>
                <a:pPr marL="0" marR="0" defTabSz="321468">
                  <a:defRPr sz="8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548" name="Line">
                <a:extLst>
                  <a:ext uri="{FF2B5EF4-FFF2-40B4-BE49-F238E27FC236}">
                    <a16:creationId xmlns:a16="http://schemas.microsoft.com/office/drawing/2014/main" id="{0337956E-16AA-9123-B5F5-BD1011F104E9}"/>
                  </a:ext>
                </a:extLst>
              </p:cNvPr>
              <p:cNvSpPr/>
              <p:nvPr/>
            </p:nvSpPr>
            <p:spPr>
              <a:xfrm flipH="1">
                <a:off x="0" y="0"/>
                <a:ext cx="3027165" cy="1684845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35718" tIns="35718" rIns="35718" bIns="35718" numCol="1" anchor="ctr">
                <a:noAutofit/>
              </a:bodyPr>
              <a:lstStyle/>
              <a:p>
                <a:pPr marL="0" marR="0" defTabSz="321468">
                  <a:defRPr sz="8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</p:grpSp>
      </p:grpSp>
      <p:sp>
        <p:nvSpPr>
          <p:cNvPr id="551" name="Using step">
            <a:extLst>
              <a:ext uri="{FF2B5EF4-FFF2-40B4-BE49-F238E27FC236}">
                <a16:creationId xmlns:a16="http://schemas.microsoft.com/office/drawing/2014/main" id="{37411182-35DA-BC5D-7241-D14C012E7024}"/>
              </a:ext>
            </a:extLst>
          </p:cNvPr>
          <p:cNvSpPr txBox="1"/>
          <p:nvPr/>
        </p:nvSpPr>
        <p:spPr>
          <a:xfrm>
            <a:off x="892968" y="178593"/>
            <a:ext cx="7358064" cy="7947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8" tIns="35718" rIns="35718" bIns="35718" anchor="ctr"/>
          <a:lstStyle>
            <a:lvl1pPr marL="0" marR="0" algn="ctr" defTabSz="410765">
              <a:defRPr sz="4400">
                <a:uFillTx/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Using step </a:t>
            </a:r>
          </a:p>
        </p:txBody>
      </p:sp>
      <p:pic>
        <p:nvPicPr>
          <p:cNvPr id="552" name="temp.pdf" descr="temp.pdf">
            <a:extLst>
              <a:ext uri="{FF2B5EF4-FFF2-40B4-BE49-F238E27FC236}">
                <a16:creationId xmlns:a16="http://schemas.microsoft.com/office/drawing/2014/main" id="{CBB8193A-67E4-0B8B-8A16-B43A906AEF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6101" y="241101"/>
            <a:ext cx="1076749" cy="794743"/>
          </a:xfrm>
          <a:prstGeom prst="rect">
            <a:avLst/>
          </a:prstGeom>
          <a:ln w="12700">
            <a:miter lim="400000"/>
          </a:ln>
        </p:spPr>
      </p:pic>
      <p:pic>
        <p:nvPicPr>
          <p:cNvPr id="553" name="temp.pdf" descr="temp.pdf">
            <a:extLst>
              <a:ext uri="{FF2B5EF4-FFF2-40B4-BE49-F238E27FC236}">
                <a16:creationId xmlns:a16="http://schemas.microsoft.com/office/drawing/2014/main" id="{3797F594-D427-1950-ADF7-1A7AB51A9F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7226" y="1464468"/>
            <a:ext cx="2678907" cy="482204"/>
          </a:xfrm>
          <a:prstGeom prst="rect">
            <a:avLst/>
          </a:prstGeom>
          <a:ln w="12700">
            <a:miter lim="400000"/>
          </a:ln>
        </p:spPr>
      </p:pic>
      <p:pic>
        <p:nvPicPr>
          <p:cNvPr id="554" name="temp.pdf" descr="temp.pdf">
            <a:extLst>
              <a:ext uri="{FF2B5EF4-FFF2-40B4-BE49-F238E27FC236}">
                <a16:creationId xmlns:a16="http://schemas.microsoft.com/office/drawing/2014/main" id="{9D944F87-9FDE-FD95-1FDA-90F3D60EC2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5069" y="1598414"/>
            <a:ext cx="410767" cy="44810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606171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D2491C-3C64-6A98-4D55-F70511D5BD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0" name="Group">
            <a:extLst>
              <a:ext uri="{FF2B5EF4-FFF2-40B4-BE49-F238E27FC236}">
                <a16:creationId xmlns:a16="http://schemas.microsoft.com/office/drawing/2014/main" id="{76B27364-4574-C0FE-F0E1-CDFD7A11D19B}"/>
              </a:ext>
            </a:extLst>
          </p:cNvPr>
          <p:cNvGrpSpPr/>
          <p:nvPr/>
        </p:nvGrpSpPr>
        <p:grpSpPr>
          <a:xfrm>
            <a:off x="1959855" y="2232417"/>
            <a:ext cx="4860292" cy="3795122"/>
            <a:chOff x="2093" y="0"/>
            <a:chExt cx="4860291" cy="3795120"/>
          </a:xfrm>
        </p:grpSpPr>
        <p:sp>
          <p:nvSpPr>
            <p:cNvPr id="556" name="Line">
              <a:extLst>
                <a:ext uri="{FF2B5EF4-FFF2-40B4-BE49-F238E27FC236}">
                  <a16:creationId xmlns:a16="http://schemas.microsoft.com/office/drawing/2014/main" id="{D31ACDF6-67EC-080E-5785-6C5442A507CD}"/>
                </a:ext>
              </a:extLst>
            </p:cNvPr>
            <p:cNvSpPr/>
            <p:nvPr/>
          </p:nvSpPr>
          <p:spPr>
            <a:xfrm>
              <a:off x="747933" y="1884168"/>
              <a:ext cx="1" cy="184092"/>
            </a:xfrm>
            <a:prstGeom prst="line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57" name="Line">
              <a:extLst>
                <a:ext uri="{FF2B5EF4-FFF2-40B4-BE49-F238E27FC236}">
                  <a16:creationId xmlns:a16="http://schemas.microsoft.com/office/drawing/2014/main" id="{5CBA263D-6854-B789-48FC-39185157B5D5}"/>
                </a:ext>
              </a:extLst>
            </p:cNvPr>
            <p:cNvSpPr/>
            <p:nvPr/>
          </p:nvSpPr>
          <p:spPr>
            <a:xfrm flipH="1">
              <a:off x="747933" y="1884168"/>
              <a:ext cx="3817158" cy="2"/>
            </a:xfrm>
            <a:prstGeom prst="line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58" name="Line">
              <a:extLst>
                <a:ext uri="{FF2B5EF4-FFF2-40B4-BE49-F238E27FC236}">
                  <a16:creationId xmlns:a16="http://schemas.microsoft.com/office/drawing/2014/main" id="{052BBB85-5BA8-04C9-D631-21C689CF3581}"/>
                </a:ext>
              </a:extLst>
            </p:cNvPr>
            <p:cNvSpPr/>
            <p:nvPr/>
          </p:nvSpPr>
          <p:spPr>
            <a:xfrm>
              <a:off x="1748058" y="1884168"/>
              <a:ext cx="1" cy="184092"/>
            </a:xfrm>
            <a:prstGeom prst="line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59" name="Line">
              <a:extLst>
                <a:ext uri="{FF2B5EF4-FFF2-40B4-BE49-F238E27FC236}">
                  <a16:creationId xmlns:a16="http://schemas.microsoft.com/office/drawing/2014/main" id="{24289B29-3422-95A4-E711-92BBC7F9D8AF}"/>
                </a:ext>
              </a:extLst>
            </p:cNvPr>
            <p:cNvSpPr/>
            <p:nvPr/>
          </p:nvSpPr>
          <p:spPr>
            <a:xfrm>
              <a:off x="2766042" y="1884168"/>
              <a:ext cx="1" cy="184092"/>
            </a:xfrm>
            <a:prstGeom prst="line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60" name="Line">
              <a:extLst>
                <a:ext uri="{FF2B5EF4-FFF2-40B4-BE49-F238E27FC236}">
                  <a16:creationId xmlns:a16="http://schemas.microsoft.com/office/drawing/2014/main" id="{F5057C77-20D0-0A96-CEE9-31A0E2BEAD62}"/>
                </a:ext>
              </a:extLst>
            </p:cNvPr>
            <p:cNvSpPr/>
            <p:nvPr/>
          </p:nvSpPr>
          <p:spPr>
            <a:xfrm>
              <a:off x="3766167" y="1884168"/>
              <a:ext cx="1" cy="184092"/>
            </a:xfrm>
            <a:prstGeom prst="line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61" name="t">
              <a:extLst>
                <a:ext uri="{FF2B5EF4-FFF2-40B4-BE49-F238E27FC236}">
                  <a16:creationId xmlns:a16="http://schemas.microsoft.com/office/drawing/2014/main" id="{50A858B2-3F00-2CAF-6888-D5B235C73040}"/>
                </a:ext>
              </a:extLst>
            </p:cNvPr>
            <p:cNvSpPr txBox="1"/>
            <p:nvPr/>
          </p:nvSpPr>
          <p:spPr>
            <a:xfrm>
              <a:off x="4600620" y="1497116"/>
              <a:ext cx="261765" cy="6937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5718" tIns="35718" rIns="35718" bIns="35718" numCol="1" anchor="ctr">
              <a:spAutoFit/>
            </a:bodyPr>
            <a:lstStyle>
              <a:lvl1pPr marL="0" marR="0" algn="ctr" defTabSz="410765">
                <a:defRPr sz="4200">
                  <a:solidFill>
                    <a:srgbClr val="FF2600"/>
                  </a:solidFill>
                  <a:uFillTx/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t>t</a:t>
              </a:r>
            </a:p>
          </p:txBody>
        </p:sp>
        <p:sp>
          <p:nvSpPr>
            <p:cNvPr id="562" name="1">
              <a:extLst>
                <a:ext uri="{FF2B5EF4-FFF2-40B4-BE49-F238E27FC236}">
                  <a16:creationId xmlns:a16="http://schemas.microsoft.com/office/drawing/2014/main" id="{548F92B5-EF98-C6F8-BF2A-FE3029B89258}"/>
                </a:ext>
              </a:extLst>
            </p:cNvPr>
            <p:cNvSpPr txBox="1"/>
            <p:nvPr/>
          </p:nvSpPr>
          <p:spPr>
            <a:xfrm>
              <a:off x="3691158" y="2044804"/>
              <a:ext cx="185738" cy="3127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5718" tIns="35718" rIns="35718" bIns="35718" numCol="1" anchor="ctr">
              <a:spAutoFit/>
            </a:bodyPr>
            <a:lstStyle>
              <a:lvl1pPr marL="0" marR="0" algn="ctr" defTabSz="410765">
                <a:defRPr sz="1600">
                  <a:uFillTx/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563" name="2/3">
              <a:extLst>
                <a:ext uri="{FF2B5EF4-FFF2-40B4-BE49-F238E27FC236}">
                  <a16:creationId xmlns:a16="http://schemas.microsoft.com/office/drawing/2014/main" id="{211F4580-2F78-7223-04D4-389EE997B8D8}"/>
                </a:ext>
              </a:extLst>
            </p:cNvPr>
            <p:cNvSpPr txBox="1"/>
            <p:nvPr/>
          </p:nvSpPr>
          <p:spPr>
            <a:xfrm>
              <a:off x="2611707" y="2044804"/>
              <a:ext cx="344390" cy="3127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5718" tIns="35718" rIns="35718" bIns="35718" numCol="1" anchor="ctr">
              <a:spAutoFit/>
            </a:bodyPr>
            <a:lstStyle>
              <a:lvl1pPr marL="0" marR="0" algn="ctr" defTabSz="410765">
                <a:defRPr sz="1600">
                  <a:uFillTx/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t>2/3</a:t>
              </a:r>
            </a:p>
          </p:txBody>
        </p:sp>
        <p:sp>
          <p:nvSpPr>
            <p:cNvPr id="564" name="1/3">
              <a:extLst>
                <a:ext uri="{FF2B5EF4-FFF2-40B4-BE49-F238E27FC236}">
                  <a16:creationId xmlns:a16="http://schemas.microsoft.com/office/drawing/2014/main" id="{F467234F-B2C8-9496-3088-A21BC7739638}"/>
                </a:ext>
              </a:extLst>
            </p:cNvPr>
            <p:cNvSpPr txBox="1"/>
            <p:nvPr/>
          </p:nvSpPr>
          <p:spPr>
            <a:xfrm>
              <a:off x="1593723" y="2044804"/>
              <a:ext cx="344389" cy="3127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5718" tIns="35718" rIns="35718" bIns="35718" numCol="1" anchor="ctr">
              <a:spAutoFit/>
            </a:bodyPr>
            <a:lstStyle>
              <a:lvl1pPr marL="0" marR="0" algn="ctr" defTabSz="410765">
                <a:defRPr sz="1600">
                  <a:uFillTx/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t>1/3</a:t>
              </a:r>
            </a:p>
          </p:txBody>
        </p:sp>
        <p:sp>
          <p:nvSpPr>
            <p:cNvPr id="565" name="Line">
              <a:extLst>
                <a:ext uri="{FF2B5EF4-FFF2-40B4-BE49-F238E27FC236}">
                  <a16:creationId xmlns:a16="http://schemas.microsoft.com/office/drawing/2014/main" id="{E02441E1-6CE8-83CE-9D1D-8FCE61F7FAC6}"/>
                </a:ext>
              </a:extLst>
            </p:cNvPr>
            <p:cNvSpPr/>
            <p:nvPr/>
          </p:nvSpPr>
          <p:spPr>
            <a:xfrm>
              <a:off x="755109" y="0"/>
              <a:ext cx="13" cy="1902023"/>
            </a:xfrm>
            <a:prstGeom prst="line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66" name="Line">
              <a:extLst>
                <a:ext uri="{FF2B5EF4-FFF2-40B4-BE49-F238E27FC236}">
                  <a16:creationId xmlns:a16="http://schemas.microsoft.com/office/drawing/2014/main" id="{B1DC1887-685B-A48A-9C8C-4725E17DAA46}"/>
                </a:ext>
              </a:extLst>
            </p:cNvPr>
            <p:cNvSpPr/>
            <p:nvPr/>
          </p:nvSpPr>
          <p:spPr>
            <a:xfrm flipH="1">
              <a:off x="555287" y="1338523"/>
              <a:ext cx="199824" cy="2"/>
            </a:xfrm>
            <a:prstGeom prst="line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67" name="Line">
              <a:extLst>
                <a:ext uri="{FF2B5EF4-FFF2-40B4-BE49-F238E27FC236}">
                  <a16:creationId xmlns:a16="http://schemas.microsoft.com/office/drawing/2014/main" id="{EE4D8C5A-00A7-DFA2-F41E-2B1C4FAB2CB6}"/>
                </a:ext>
              </a:extLst>
            </p:cNvPr>
            <p:cNvSpPr/>
            <p:nvPr/>
          </p:nvSpPr>
          <p:spPr>
            <a:xfrm flipH="1">
              <a:off x="555287" y="764961"/>
              <a:ext cx="199824" cy="2"/>
            </a:xfrm>
            <a:prstGeom prst="line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68" name="Line">
              <a:extLst>
                <a:ext uri="{FF2B5EF4-FFF2-40B4-BE49-F238E27FC236}">
                  <a16:creationId xmlns:a16="http://schemas.microsoft.com/office/drawing/2014/main" id="{E818D451-52DB-44A7-CDFB-74EF9D9C4B18}"/>
                </a:ext>
              </a:extLst>
            </p:cNvPr>
            <p:cNvSpPr/>
            <p:nvPr/>
          </p:nvSpPr>
          <p:spPr>
            <a:xfrm flipH="1">
              <a:off x="555287" y="201461"/>
              <a:ext cx="199824" cy="3"/>
            </a:xfrm>
            <a:prstGeom prst="line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69" name="Line">
              <a:extLst>
                <a:ext uri="{FF2B5EF4-FFF2-40B4-BE49-F238E27FC236}">
                  <a16:creationId xmlns:a16="http://schemas.microsoft.com/office/drawing/2014/main" id="{E68AEFB7-3A6D-0417-EAA3-32689A9BDEEA}"/>
                </a:ext>
              </a:extLst>
            </p:cNvPr>
            <p:cNvSpPr/>
            <p:nvPr/>
          </p:nvSpPr>
          <p:spPr>
            <a:xfrm flipH="1">
              <a:off x="560847" y="1891749"/>
              <a:ext cx="199824" cy="2"/>
            </a:xfrm>
            <a:prstGeom prst="line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70" name="0">
              <a:extLst>
                <a:ext uri="{FF2B5EF4-FFF2-40B4-BE49-F238E27FC236}">
                  <a16:creationId xmlns:a16="http://schemas.microsoft.com/office/drawing/2014/main" id="{3C086D4E-4627-00B8-F848-7305BDB54A60}"/>
                </a:ext>
              </a:extLst>
            </p:cNvPr>
            <p:cNvSpPr txBox="1"/>
            <p:nvPr/>
          </p:nvSpPr>
          <p:spPr>
            <a:xfrm>
              <a:off x="143230" y="1715794"/>
              <a:ext cx="211139" cy="3635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5718" tIns="35718" rIns="35718" bIns="35718" numCol="1" anchor="ctr">
              <a:spAutoFit/>
            </a:bodyPr>
            <a:lstStyle>
              <a:lvl1pPr marL="0" marR="0" algn="ctr" defTabSz="410765">
                <a:defRPr sz="2000">
                  <a:uFillTx/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t>0</a:t>
              </a:r>
            </a:p>
          </p:txBody>
        </p:sp>
        <p:sp>
          <p:nvSpPr>
            <p:cNvPr id="571" name="1">
              <a:extLst>
                <a:ext uri="{FF2B5EF4-FFF2-40B4-BE49-F238E27FC236}">
                  <a16:creationId xmlns:a16="http://schemas.microsoft.com/office/drawing/2014/main" id="{979EF720-72CE-7328-E90B-81C1605139D4}"/>
                </a:ext>
              </a:extLst>
            </p:cNvPr>
            <p:cNvSpPr txBox="1"/>
            <p:nvPr/>
          </p:nvSpPr>
          <p:spPr>
            <a:xfrm>
              <a:off x="133372" y="28083"/>
              <a:ext cx="211138" cy="3635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5718" tIns="35718" rIns="35718" bIns="35718" numCol="1" anchor="ctr">
              <a:spAutoFit/>
            </a:bodyPr>
            <a:lstStyle>
              <a:lvl1pPr marL="0" marR="0" algn="ctr" defTabSz="410765">
                <a:defRPr sz="2000">
                  <a:uFillTx/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572" name="2/3">
              <a:extLst>
                <a:ext uri="{FF2B5EF4-FFF2-40B4-BE49-F238E27FC236}">
                  <a16:creationId xmlns:a16="http://schemas.microsoft.com/office/drawing/2014/main" id="{46DA2F3C-E2B4-D94A-A069-5AB0392750CD}"/>
                </a:ext>
              </a:extLst>
            </p:cNvPr>
            <p:cNvSpPr txBox="1"/>
            <p:nvPr/>
          </p:nvSpPr>
          <p:spPr>
            <a:xfrm>
              <a:off x="43145" y="581724"/>
              <a:ext cx="409452" cy="3635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5718" tIns="35718" rIns="35718" bIns="35718" numCol="1" anchor="ctr">
              <a:spAutoFit/>
            </a:bodyPr>
            <a:lstStyle>
              <a:lvl1pPr marL="0" marR="0" algn="ctr" defTabSz="410765">
                <a:defRPr sz="2000">
                  <a:uFillTx/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t>2/3</a:t>
              </a:r>
            </a:p>
          </p:txBody>
        </p:sp>
        <p:sp>
          <p:nvSpPr>
            <p:cNvPr id="573" name="1/3">
              <a:extLst>
                <a:ext uri="{FF2B5EF4-FFF2-40B4-BE49-F238E27FC236}">
                  <a16:creationId xmlns:a16="http://schemas.microsoft.com/office/drawing/2014/main" id="{884D5E20-EA2A-003D-D09D-040CD6E2BEEA}"/>
                </a:ext>
              </a:extLst>
            </p:cNvPr>
            <p:cNvSpPr txBox="1"/>
            <p:nvPr/>
          </p:nvSpPr>
          <p:spPr>
            <a:xfrm>
              <a:off x="43145" y="1171083"/>
              <a:ext cx="409452" cy="3635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5718" tIns="35718" rIns="35718" bIns="35718" numCol="1" anchor="ctr">
              <a:spAutoFit/>
            </a:bodyPr>
            <a:lstStyle>
              <a:lvl1pPr marL="0" marR="0" algn="ctr" defTabSz="410765">
                <a:defRPr sz="2000">
                  <a:uFillTx/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t>1/3</a:t>
              </a:r>
            </a:p>
          </p:txBody>
        </p:sp>
        <p:sp>
          <p:nvSpPr>
            <p:cNvPr id="574" name="Line">
              <a:extLst>
                <a:ext uri="{FF2B5EF4-FFF2-40B4-BE49-F238E27FC236}">
                  <a16:creationId xmlns:a16="http://schemas.microsoft.com/office/drawing/2014/main" id="{CBF3DF2B-F8F2-B625-91B1-9B255C99B254}"/>
                </a:ext>
              </a:extLst>
            </p:cNvPr>
            <p:cNvSpPr/>
            <p:nvPr/>
          </p:nvSpPr>
          <p:spPr>
            <a:xfrm flipV="1">
              <a:off x="751301" y="1893098"/>
              <a:ext cx="13" cy="1902023"/>
            </a:xfrm>
            <a:prstGeom prst="line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75" name="Line">
              <a:extLst>
                <a:ext uri="{FF2B5EF4-FFF2-40B4-BE49-F238E27FC236}">
                  <a16:creationId xmlns:a16="http://schemas.microsoft.com/office/drawing/2014/main" id="{4ACA39E9-F127-1D7D-5F11-0CE3167A0CDB}"/>
                </a:ext>
              </a:extLst>
            </p:cNvPr>
            <p:cNvSpPr/>
            <p:nvPr/>
          </p:nvSpPr>
          <p:spPr>
            <a:xfrm flipH="1" flipV="1">
              <a:off x="551480" y="2456597"/>
              <a:ext cx="199823" cy="2"/>
            </a:xfrm>
            <a:prstGeom prst="line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76" name="Line">
              <a:extLst>
                <a:ext uri="{FF2B5EF4-FFF2-40B4-BE49-F238E27FC236}">
                  <a16:creationId xmlns:a16="http://schemas.microsoft.com/office/drawing/2014/main" id="{4450D0FB-C18E-7655-CA49-9CA9CABE8BD8}"/>
                </a:ext>
              </a:extLst>
            </p:cNvPr>
            <p:cNvSpPr/>
            <p:nvPr/>
          </p:nvSpPr>
          <p:spPr>
            <a:xfrm flipH="1" flipV="1">
              <a:off x="551480" y="3030158"/>
              <a:ext cx="199823" cy="2"/>
            </a:xfrm>
            <a:prstGeom prst="line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77" name="Line">
              <a:extLst>
                <a:ext uri="{FF2B5EF4-FFF2-40B4-BE49-F238E27FC236}">
                  <a16:creationId xmlns:a16="http://schemas.microsoft.com/office/drawing/2014/main" id="{EE55B2C0-14F8-6C06-2CD0-DE993CD0ADA9}"/>
                </a:ext>
              </a:extLst>
            </p:cNvPr>
            <p:cNvSpPr/>
            <p:nvPr/>
          </p:nvSpPr>
          <p:spPr>
            <a:xfrm flipH="1" flipV="1">
              <a:off x="551480" y="3593657"/>
              <a:ext cx="199823" cy="3"/>
            </a:xfrm>
            <a:prstGeom prst="line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78" name="-1">
              <a:extLst>
                <a:ext uri="{FF2B5EF4-FFF2-40B4-BE49-F238E27FC236}">
                  <a16:creationId xmlns:a16="http://schemas.microsoft.com/office/drawing/2014/main" id="{B57AE74F-1C5C-68D0-2A9C-1B070533BBAF}"/>
                </a:ext>
              </a:extLst>
            </p:cNvPr>
            <p:cNvSpPr txBox="1"/>
            <p:nvPr/>
          </p:nvSpPr>
          <p:spPr>
            <a:xfrm>
              <a:off x="101250" y="3412435"/>
              <a:ext cx="293242" cy="3635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5718" tIns="35718" rIns="35718" bIns="35718" numCol="1" anchor="ctr">
              <a:spAutoFit/>
            </a:bodyPr>
            <a:lstStyle>
              <a:lvl1pPr marL="0" marR="0" algn="ctr" defTabSz="410765">
                <a:defRPr sz="2000">
                  <a:uFillTx/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t>-1</a:t>
              </a:r>
            </a:p>
          </p:txBody>
        </p:sp>
        <p:sp>
          <p:nvSpPr>
            <p:cNvPr id="579" name="-2/3">
              <a:extLst>
                <a:ext uri="{FF2B5EF4-FFF2-40B4-BE49-F238E27FC236}">
                  <a16:creationId xmlns:a16="http://schemas.microsoft.com/office/drawing/2014/main" id="{58E85054-3D8F-9833-660C-239836CEA758}"/>
                </a:ext>
              </a:extLst>
            </p:cNvPr>
            <p:cNvSpPr txBox="1"/>
            <p:nvPr/>
          </p:nvSpPr>
          <p:spPr>
            <a:xfrm>
              <a:off x="2093" y="2858794"/>
              <a:ext cx="491556" cy="3635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5718" tIns="35718" rIns="35718" bIns="35718" numCol="1" anchor="ctr">
              <a:spAutoFit/>
            </a:bodyPr>
            <a:lstStyle>
              <a:lvl1pPr marL="0" marR="0" algn="ctr" defTabSz="410765">
                <a:defRPr sz="2000">
                  <a:uFillTx/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t>-2/3</a:t>
              </a:r>
            </a:p>
          </p:txBody>
        </p:sp>
        <p:sp>
          <p:nvSpPr>
            <p:cNvPr id="580" name="-1/3">
              <a:extLst>
                <a:ext uri="{FF2B5EF4-FFF2-40B4-BE49-F238E27FC236}">
                  <a16:creationId xmlns:a16="http://schemas.microsoft.com/office/drawing/2014/main" id="{7C8A2F34-9E5D-946A-D0EA-388C5C674288}"/>
                </a:ext>
              </a:extLst>
            </p:cNvPr>
            <p:cNvSpPr txBox="1"/>
            <p:nvPr/>
          </p:nvSpPr>
          <p:spPr>
            <a:xfrm>
              <a:off x="2093" y="2287294"/>
              <a:ext cx="491556" cy="3635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5718" tIns="35718" rIns="35718" bIns="35718" numCol="1" anchor="ctr">
              <a:spAutoFit/>
            </a:bodyPr>
            <a:lstStyle>
              <a:lvl1pPr marL="0" marR="0" algn="ctr" defTabSz="410765">
                <a:defRPr sz="2000">
                  <a:uFillTx/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t>-1/3</a:t>
              </a:r>
            </a:p>
          </p:txBody>
        </p:sp>
        <p:grpSp>
          <p:nvGrpSpPr>
            <p:cNvPr id="599" name="Group">
              <a:extLst>
                <a:ext uri="{FF2B5EF4-FFF2-40B4-BE49-F238E27FC236}">
                  <a16:creationId xmlns:a16="http://schemas.microsoft.com/office/drawing/2014/main" id="{3206300D-315C-5564-C9C4-4B4AD512AF83}"/>
                </a:ext>
              </a:extLst>
            </p:cNvPr>
            <p:cNvGrpSpPr/>
            <p:nvPr/>
          </p:nvGrpSpPr>
          <p:grpSpPr>
            <a:xfrm>
              <a:off x="741156" y="223247"/>
              <a:ext cx="3040719" cy="3348633"/>
              <a:chOff x="0" y="0"/>
              <a:chExt cx="3040717" cy="3348632"/>
            </a:xfrm>
          </p:grpSpPr>
          <p:grpSp>
            <p:nvGrpSpPr>
              <p:cNvPr id="583" name="Group">
                <a:extLst>
                  <a:ext uri="{FF2B5EF4-FFF2-40B4-BE49-F238E27FC236}">
                    <a16:creationId xmlns:a16="http://schemas.microsoft.com/office/drawing/2014/main" id="{D1A441AD-56C2-A932-519D-B1EB6F2EECCC}"/>
                  </a:ext>
                </a:extLst>
              </p:cNvPr>
              <p:cNvGrpSpPr/>
              <p:nvPr/>
            </p:nvGrpSpPr>
            <p:grpSpPr>
              <a:xfrm>
                <a:off x="-1" y="1116210"/>
                <a:ext cx="997973" cy="1107283"/>
                <a:chOff x="0" y="0"/>
                <a:chExt cx="997971" cy="1107281"/>
              </a:xfrm>
            </p:grpSpPr>
            <p:sp>
              <p:nvSpPr>
                <p:cNvPr id="581" name="Line">
                  <a:extLst>
                    <a:ext uri="{FF2B5EF4-FFF2-40B4-BE49-F238E27FC236}">
                      <a16:creationId xmlns:a16="http://schemas.microsoft.com/office/drawing/2014/main" id="{30C1519B-5DD2-2E36-D6A2-E6E65A1DED3E}"/>
                    </a:ext>
                  </a:extLst>
                </p:cNvPr>
                <p:cNvSpPr/>
                <p:nvPr/>
              </p:nvSpPr>
              <p:spPr>
                <a:xfrm flipH="1" flipV="1">
                  <a:off x="6776" y="553641"/>
                  <a:ext cx="991196" cy="553641"/>
                </a:xfrm>
                <a:prstGeom prst="line">
                  <a:avLst/>
                </a:prstGeom>
                <a:noFill/>
                <a:ln w="12700" cap="flat">
                  <a:solidFill>
                    <a:srgbClr val="000000"/>
                  </a:solidFill>
                  <a:prstDash val="solid"/>
                  <a:miter lim="400000"/>
                  <a:headEnd type="stealth" w="med" len="med"/>
                </a:ln>
                <a:effectLst/>
              </p:spPr>
              <p:txBody>
                <a:bodyPr wrap="square" lIns="35718" tIns="35718" rIns="35718" bIns="35718" numCol="1" anchor="ctr">
                  <a:noAutofit/>
                </a:bodyPr>
                <a:lstStyle/>
                <a:p>
                  <a:pPr marL="0" marR="0" defTabSz="321468">
                    <a:defRPr sz="800">
                      <a:uFillTx/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582" name="Line">
                  <a:extLst>
                    <a:ext uri="{FF2B5EF4-FFF2-40B4-BE49-F238E27FC236}">
                      <a16:creationId xmlns:a16="http://schemas.microsoft.com/office/drawing/2014/main" id="{719D5411-E769-8FB5-F03C-C7C770D9B6D8}"/>
                    </a:ext>
                  </a:extLst>
                </p:cNvPr>
                <p:cNvSpPr/>
                <p:nvPr/>
              </p:nvSpPr>
              <p:spPr>
                <a:xfrm flipH="1">
                  <a:off x="0" y="0"/>
                  <a:ext cx="997972" cy="548349"/>
                </a:xfrm>
                <a:prstGeom prst="line">
                  <a:avLst/>
                </a:prstGeom>
                <a:noFill/>
                <a:ln w="12700" cap="flat">
                  <a:solidFill>
                    <a:srgbClr val="000000"/>
                  </a:solidFill>
                  <a:prstDash val="solid"/>
                  <a:miter lim="400000"/>
                  <a:headEnd type="stealth" w="med" len="med"/>
                </a:ln>
                <a:effectLst/>
              </p:spPr>
              <p:txBody>
                <a:bodyPr wrap="square" lIns="35718" tIns="35718" rIns="35718" bIns="35718" numCol="1" anchor="ctr">
                  <a:noAutofit/>
                </a:bodyPr>
                <a:lstStyle/>
                <a:p>
                  <a:pPr marL="0" marR="0" defTabSz="321468">
                    <a:defRPr sz="800">
                      <a:uFillTx/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</p:grpSp>
          <p:grpSp>
            <p:nvGrpSpPr>
              <p:cNvPr id="586" name="Group">
                <a:extLst>
                  <a:ext uri="{FF2B5EF4-FFF2-40B4-BE49-F238E27FC236}">
                    <a16:creationId xmlns:a16="http://schemas.microsoft.com/office/drawing/2014/main" id="{D0A00AA8-546A-D151-FD40-28179E80A0E8}"/>
                  </a:ext>
                </a:extLst>
              </p:cNvPr>
              <p:cNvGrpSpPr/>
              <p:nvPr/>
            </p:nvGrpSpPr>
            <p:grpSpPr>
              <a:xfrm>
                <a:off x="1015830" y="1669851"/>
                <a:ext cx="997973" cy="1107282"/>
                <a:chOff x="0" y="0"/>
                <a:chExt cx="997971" cy="1107281"/>
              </a:xfrm>
            </p:grpSpPr>
            <p:sp>
              <p:nvSpPr>
                <p:cNvPr id="584" name="Line">
                  <a:extLst>
                    <a:ext uri="{FF2B5EF4-FFF2-40B4-BE49-F238E27FC236}">
                      <a16:creationId xmlns:a16="http://schemas.microsoft.com/office/drawing/2014/main" id="{3120F06A-0531-990F-2C63-6135BD5AB661}"/>
                    </a:ext>
                  </a:extLst>
                </p:cNvPr>
                <p:cNvSpPr/>
                <p:nvPr/>
              </p:nvSpPr>
              <p:spPr>
                <a:xfrm flipH="1" flipV="1">
                  <a:off x="6776" y="553641"/>
                  <a:ext cx="991196" cy="553641"/>
                </a:xfrm>
                <a:prstGeom prst="line">
                  <a:avLst/>
                </a:prstGeom>
                <a:noFill/>
                <a:ln w="12700" cap="flat">
                  <a:solidFill>
                    <a:srgbClr val="000000"/>
                  </a:solidFill>
                  <a:prstDash val="solid"/>
                  <a:miter lim="400000"/>
                  <a:headEnd type="stealth" w="med" len="med"/>
                </a:ln>
                <a:effectLst/>
              </p:spPr>
              <p:txBody>
                <a:bodyPr wrap="square" lIns="35718" tIns="35718" rIns="35718" bIns="35718" numCol="1" anchor="ctr">
                  <a:noAutofit/>
                </a:bodyPr>
                <a:lstStyle/>
                <a:p>
                  <a:pPr marL="0" marR="0" defTabSz="321468">
                    <a:defRPr sz="800">
                      <a:uFillTx/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585" name="Line">
                  <a:extLst>
                    <a:ext uri="{FF2B5EF4-FFF2-40B4-BE49-F238E27FC236}">
                      <a16:creationId xmlns:a16="http://schemas.microsoft.com/office/drawing/2014/main" id="{F1749BAF-60C7-ABCB-5C11-092AA06A6CE7}"/>
                    </a:ext>
                  </a:extLst>
                </p:cNvPr>
                <p:cNvSpPr/>
                <p:nvPr/>
              </p:nvSpPr>
              <p:spPr>
                <a:xfrm flipH="1">
                  <a:off x="0" y="0"/>
                  <a:ext cx="997972" cy="548349"/>
                </a:xfrm>
                <a:prstGeom prst="line">
                  <a:avLst/>
                </a:prstGeom>
                <a:noFill/>
                <a:ln w="12700" cap="flat">
                  <a:solidFill>
                    <a:srgbClr val="000000"/>
                  </a:solidFill>
                  <a:prstDash val="solid"/>
                  <a:miter lim="400000"/>
                  <a:headEnd type="stealth" w="med" len="med"/>
                </a:ln>
                <a:effectLst/>
              </p:spPr>
              <p:txBody>
                <a:bodyPr wrap="square" lIns="35718" tIns="35718" rIns="35718" bIns="35718" numCol="1" anchor="ctr">
                  <a:noAutofit/>
                </a:bodyPr>
                <a:lstStyle/>
                <a:p>
                  <a:pPr marL="0" marR="0" defTabSz="321468">
                    <a:defRPr sz="800">
                      <a:uFillTx/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</p:grpSp>
          <p:grpSp>
            <p:nvGrpSpPr>
              <p:cNvPr id="589" name="Group">
                <a:extLst>
                  <a:ext uri="{FF2B5EF4-FFF2-40B4-BE49-F238E27FC236}">
                    <a16:creationId xmlns:a16="http://schemas.microsoft.com/office/drawing/2014/main" id="{F96FB26D-DDCA-C2E9-B2EA-F07F012E02C1}"/>
                  </a:ext>
                </a:extLst>
              </p:cNvPr>
              <p:cNvGrpSpPr/>
              <p:nvPr/>
            </p:nvGrpSpPr>
            <p:grpSpPr>
              <a:xfrm>
                <a:off x="1015830" y="544710"/>
                <a:ext cx="997973" cy="1107283"/>
                <a:chOff x="0" y="0"/>
                <a:chExt cx="997971" cy="1107281"/>
              </a:xfrm>
            </p:grpSpPr>
            <p:sp>
              <p:nvSpPr>
                <p:cNvPr id="587" name="Line">
                  <a:extLst>
                    <a:ext uri="{FF2B5EF4-FFF2-40B4-BE49-F238E27FC236}">
                      <a16:creationId xmlns:a16="http://schemas.microsoft.com/office/drawing/2014/main" id="{5115A738-FFDF-28DB-82F2-5600D3126820}"/>
                    </a:ext>
                  </a:extLst>
                </p:cNvPr>
                <p:cNvSpPr/>
                <p:nvPr/>
              </p:nvSpPr>
              <p:spPr>
                <a:xfrm flipH="1" flipV="1">
                  <a:off x="6776" y="553641"/>
                  <a:ext cx="991196" cy="553641"/>
                </a:xfrm>
                <a:prstGeom prst="line">
                  <a:avLst/>
                </a:prstGeom>
                <a:noFill/>
                <a:ln w="12700" cap="flat">
                  <a:solidFill>
                    <a:srgbClr val="000000"/>
                  </a:solidFill>
                  <a:prstDash val="solid"/>
                  <a:miter lim="400000"/>
                  <a:headEnd type="stealth" w="med" len="med"/>
                </a:ln>
                <a:effectLst/>
              </p:spPr>
              <p:txBody>
                <a:bodyPr wrap="square" lIns="35718" tIns="35718" rIns="35718" bIns="35718" numCol="1" anchor="ctr">
                  <a:noAutofit/>
                </a:bodyPr>
                <a:lstStyle/>
                <a:p>
                  <a:pPr marL="0" marR="0" defTabSz="321468">
                    <a:defRPr sz="800">
                      <a:uFillTx/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588" name="Line">
                  <a:extLst>
                    <a:ext uri="{FF2B5EF4-FFF2-40B4-BE49-F238E27FC236}">
                      <a16:creationId xmlns:a16="http://schemas.microsoft.com/office/drawing/2014/main" id="{044B557A-EF62-49E4-B72A-DA6D43AA3A4B}"/>
                    </a:ext>
                  </a:extLst>
                </p:cNvPr>
                <p:cNvSpPr/>
                <p:nvPr/>
              </p:nvSpPr>
              <p:spPr>
                <a:xfrm flipH="1">
                  <a:off x="0" y="0"/>
                  <a:ext cx="997972" cy="548349"/>
                </a:xfrm>
                <a:prstGeom prst="line">
                  <a:avLst/>
                </a:prstGeom>
                <a:noFill/>
                <a:ln w="12700" cap="flat">
                  <a:solidFill>
                    <a:srgbClr val="000000"/>
                  </a:solidFill>
                  <a:prstDash val="solid"/>
                  <a:miter lim="400000"/>
                  <a:headEnd type="stealth" w="med" len="med"/>
                </a:ln>
                <a:effectLst/>
              </p:spPr>
              <p:txBody>
                <a:bodyPr wrap="square" lIns="35718" tIns="35718" rIns="35718" bIns="35718" numCol="1" anchor="ctr">
                  <a:noAutofit/>
                </a:bodyPr>
                <a:lstStyle/>
                <a:p>
                  <a:pPr marL="0" marR="0" defTabSz="321468">
                    <a:defRPr sz="800">
                      <a:uFillTx/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</p:grpSp>
          <p:grpSp>
            <p:nvGrpSpPr>
              <p:cNvPr id="592" name="Group">
                <a:extLst>
                  <a:ext uri="{FF2B5EF4-FFF2-40B4-BE49-F238E27FC236}">
                    <a16:creationId xmlns:a16="http://schemas.microsoft.com/office/drawing/2014/main" id="{F183EE44-D71D-3830-8C5C-56A9B9545B51}"/>
                  </a:ext>
                </a:extLst>
              </p:cNvPr>
              <p:cNvGrpSpPr/>
              <p:nvPr/>
            </p:nvGrpSpPr>
            <p:grpSpPr>
              <a:xfrm>
                <a:off x="2042745" y="2241351"/>
                <a:ext cx="997972" cy="1107282"/>
                <a:chOff x="0" y="0"/>
                <a:chExt cx="997971" cy="1107281"/>
              </a:xfrm>
            </p:grpSpPr>
            <p:sp>
              <p:nvSpPr>
                <p:cNvPr id="590" name="Line">
                  <a:extLst>
                    <a:ext uri="{FF2B5EF4-FFF2-40B4-BE49-F238E27FC236}">
                      <a16:creationId xmlns:a16="http://schemas.microsoft.com/office/drawing/2014/main" id="{B3D7A951-870F-AFEE-04A0-39E49C62FFB2}"/>
                    </a:ext>
                  </a:extLst>
                </p:cNvPr>
                <p:cNvSpPr/>
                <p:nvPr/>
              </p:nvSpPr>
              <p:spPr>
                <a:xfrm flipH="1" flipV="1">
                  <a:off x="6776" y="553641"/>
                  <a:ext cx="991196" cy="553641"/>
                </a:xfrm>
                <a:prstGeom prst="line">
                  <a:avLst/>
                </a:prstGeom>
                <a:noFill/>
                <a:ln w="12700" cap="flat">
                  <a:solidFill>
                    <a:srgbClr val="000000"/>
                  </a:solidFill>
                  <a:prstDash val="solid"/>
                  <a:miter lim="400000"/>
                  <a:headEnd type="stealth" w="med" len="med"/>
                </a:ln>
                <a:effectLst/>
              </p:spPr>
              <p:txBody>
                <a:bodyPr wrap="square" lIns="35718" tIns="35718" rIns="35718" bIns="35718" numCol="1" anchor="ctr">
                  <a:noAutofit/>
                </a:bodyPr>
                <a:lstStyle/>
                <a:p>
                  <a:pPr marL="0" marR="0" defTabSz="321468">
                    <a:defRPr sz="800">
                      <a:uFillTx/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591" name="Line">
                  <a:extLst>
                    <a:ext uri="{FF2B5EF4-FFF2-40B4-BE49-F238E27FC236}">
                      <a16:creationId xmlns:a16="http://schemas.microsoft.com/office/drawing/2014/main" id="{8D1E2557-0092-E561-DB3E-9B7D72F18D6A}"/>
                    </a:ext>
                  </a:extLst>
                </p:cNvPr>
                <p:cNvSpPr/>
                <p:nvPr/>
              </p:nvSpPr>
              <p:spPr>
                <a:xfrm flipH="1">
                  <a:off x="0" y="0"/>
                  <a:ext cx="997972" cy="548349"/>
                </a:xfrm>
                <a:prstGeom prst="line">
                  <a:avLst/>
                </a:prstGeom>
                <a:noFill/>
                <a:ln w="12700" cap="flat">
                  <a:solidFill>
                    <a:srgbClr val="000000"/>
                  </a:solidFill>
                  <a:prstDash val="solid"/>
                  <a:miter lim="400000"/>
                  <a:headEnd type="stealth" w="med" len="med"/>
                </a:ln>
                <a:effectLst/>
              </p:spPr>
              <p:txBody>
                <a:bodyPr wrap="square" lIns="35718" tIns="35718" rIns="35718" bIns="35718" numCol="1" anchor="ctr">
                  <a:noAutofit/>
                </a:bodyPr>
                <a:lstStyle/>
                <a:p>
                  <a:pPr marL="0" marR="0" defTabSz="321468">
                    <a:defRPr sz="800">
                      <a:uFillTx/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</p:grpSp>
          <p:grpSp>
            <p:nvGrpSpPr>
              <p:cNvPr id="595" name="Group">
                <a:extLst>
                  <a:ext uri="{FF2B5EF4-FFF2-40B4-BE49-F238E27FC236}">
                    <a16:creationId xmlns:a16="http://schemas.microsoft.com/office/drawing/2014/main" id="{3F6709DB-BB60-4019-F605-780109748911}"/>
                  </a:ext>
                </a:extLst>
              </p:cNvPr>
              <p:cNvGrpSpPr/>
              <p:nvPr/>
            </p:nvGrpSpPr>
            <p:grpSpPr>
              <a:xfrm>
                <a:off x="2033815" y="1116210"/>
                <a:ext cx="997973" cy="1107283"/>
                <a:chOff x="0" y="0"/>
                <a:chExt cx="997971" cy="1107281"/>
              </a:xfrm>
            </p:grpSpPr>
            <p:sp>
              <p:nvSpPr>
                <p:cNvPr id="593" name="Line">
                  <a:extLst>
                    <a:ext uri="{FF2B5EF4-FFF2-40B4-BE49-F238E27FC236}">
                      <a16:creationId xmlns:a16="http://schemas.microsoft.com/office/drawing/2014/main" id="{F7B2764F-4FD6-F288-6EA8-5F5A89B6B581}"/>
                    </a:ext>
                  </a:extLst>
                </p:cNvPr>
                <p:cNvSpPr/>
                <p:nvPr/>
              </p:nvSpPr>
              <p:spPr>
                <a:xfrm flipH="1" flipV="1">
                  <a:off x="6776" y="553641"/>
                  <a:ext cx="991196" cy="553641"/>
                </a:xfrm>
                <a:prstGeom prst="line">
                  <a:avLst/>
                </a:prstGeom>
                <a:noFill/>
                <a:ln w="12700" cap="flat">
                  <a:solidFill>
                    <a:srgbClr val="000000"/>
                  </a:solidFill>
                  <a:prstDash val="solid"/>
                  <a:miter lim="400000"/>
                  <a:headEnd type="stealth" w="med" len="med"/>
                </a:ln>
                <a:effectLst/>
              </p:spPr>
              <p:txBody>
                <a:bodyPr wrap="square" lIns="35718" tIns="35718" rIns="35718" bIns="35718" numCol="1" anchor="ctr">
                  <a:noAutofit/>
                </a:bodyPr>
                <a:lstStyle/>
                <a:p>
                  <a:pPr marL="0" marR="0" defTabSz="321468">
                    <a:defRPr sz="800">
                      <a:uFillTx/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594" name="Line">
                  <a:extLst>
                    <a:ext uri="{FF2B5EF4-FFF2-40B4-BE49-F238E27FC236}">
                      <a16:creationId xmlns:a16="http://schemas.microsoft.com/office/drawing/2014/main" id="{F74D1460-0DE9-88FB-CD18-2643C5BD32F3}"/>
                    </a:ext>
                  </a:extLst>
                </p:cNvPr>
                <p:cNvSpPr/>
                <p:nvPr/>
              </p:nvSpPr>
              <p:spPr>
                <a:xfrm flipH="1">
                  <a:off x="0" y="0"/>
                  <a:ext cx="997972" cy="548349"/>
                </a:xfrm>
                <a:prstGeom prst="line">
                  <a:avLst/>
                </a:prstGeom>
                <a:noFill/>
                <a:ln w="12700" cap="flat">
                  <a:solidFill>
                    <a:srgbClr val="000000"/>
                  </a:solidFill>
                  <a:prstDash val="solid"/>
                  <a:miter lim="400000"/>
                  <a:headEnd type="stealth" w="med" len="med"/>
                </a:ln>
                <a:effectLst/>
              </p:spPr>
              <p:txBody>
                <a:bodyPr wrap="square" lIns="35718" tIns="35718" rIns="35718" bIns="35718" numCol="1" anchor="ctr">
                  <a:noAutofit/>
                </a:bodyPr>
                <a:lstStyle/>
                <a:p>
                  <a:pPr marL="0" marR="0" defTabSz="321468">
                    <a:defRPr sz="800">
                      <a:uFillTx/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</p:grpSp>
          <p:grpSp>
            <p:nvGrpSpPr>
              <p:cNvPr id="598" name="Group">
                <a:extLst>
                  <a:ext uri="{FF2B5EF4-FFF2-40B4-BE49-F238E27FC236}">
                    <a16:creationId xmlns:a16="http://schemas.microsoft.com/office/drawing/2014/main" id="{8E0C70CE-3A3B-EB51-356C-75A9429D2EA6}"/>
                  </a:ext>
                </a:extLst>
              </p:cNvPr>
              <p:cNvGrpSpPr/>
              <p:nvPr/>
            </p:nvGrpSpPr>
            <p:grpSpPr>
              <a:xfrm>
                <a:off x="2033815" y="-1"/>
                <a:ext cx="997973" cy="1107283"/>
                <a:chOff x="0" y="0"/>
                <a:chExt cx="997971" cy="1107281"/>
              </a:xfrm>
            </p:grpSpPr>
            <p:sp>
              <p:nvSpPr>
                <p:cNvPr id="596" name="Line">
                  <a:extLst>
                    <a:ext uri="{FF2B5EF4-FFF2-40B4-BE49-F238E27FC236}">
                      <a16:creationId xmlns:a16="http://schemas.microsoft.com/office/drawing/2014/main" id="{89482312-3209-BAD7-6A60-309CC18E03C6}"/>
                    </a:ext>
                  </a:extLst>
                </p:cNvPr>
                <p:cNvSpPr/>
                <p:nvPr/>
              </p:nvSpPr>
              <p:spPr>
                <a:xfrm flipH="1" flipV="1">
                  <a:off x="6776" y="553641"/>
                  <a:ext cx="991196" cy="553641"/>
                </a:xfrm>
                <a:prstGeom prst="line">
                  <a:avLst/>
                </a:prstGeom>
                <a:noFill/>
                <a:ln w="12700" cap="flat">
                  <a:solidFill>
                    <a:srgbClr val="000000"/>
                  </a:solidFill>
                  <a:prstDash val="solid"/>
                  <a:miter lim="400000"/>
                  <a:headEnd type="stealth" w="med" len="med"/>
                </a:ln>
                <a:effectLst/>
              </p:spPr>
              <p:txBody>
                <a:bodyPr wrap="square" lIns="35718" tIns="35718" rIns="35718" bIns="35718" numCol="1" anchor="ctr">
                  <a:noAutofit/>
                </a:bodyPr>
                <a:lstStyle/>
                <a:p>
                  <a:pPr marL="0" marR="0" defTabSz="321468">
                    <a:defRPr sz="800">
                      <a:uFillTx/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597" name="Line">
                  <a:extLst>
                    <a:ext uri="{FF2B5EF4-FFF2-40B4-BE49-F238E27FC236}">
                      <a16:creationId xmlns:a16="http://schemas.microsoft.com/office/drawing/2014/main" id="{B0DBF808-7F7A-5E64-0F99-3613AE0C0E6C}"/>
                    </a:ext>
                  </a:extLst>
                </p:cNvPr>
                <p:cNvSpPr/>
                <p:nvPr/>
              </p:nvSpPr>
              <p:spPr>
                <a:xfrm flipH="1">
                  <a:off x="0" y="0"/>
                  <a:ext cx="997972" cy="548349"/>
                </a:xfrm>
                <a:prstGeom prst="line">
                  <a:avLst/>
                </a:prstGeom>
                <a:noFill/>
                <a:ln w="12700" cap="flat">
                  <a:solidFill>
                    <a:srgbClr val="000000"/>
                  </a:solidFill>
                  <a:prstDash val="solid"/>
                  <a:miter lim="400000"/>
                  <a:headEnd type="stealth" w="med" len="med"/>
                </a:ln>
                <a:effectLst/>
              </p:spPr>
              <p:txBody>
                <a:bodyPr wrap="square" lIns="35718" tIns="35718" rIns="35718" bIns="35718" numCol="1" anchor="ctr">
                  <a:noAutofit/>
                </a:bodyPr>
                <a:lstStyle/>
                <a:p>
                  <a:pPr marL="0" marR="0" defTabSz="321468">
                    <a:defRPr sz="800">
                      <a:uFillTx/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</p:grpSp>
        </p:grpSp>
      </p:grpSp>
      <p:sp>
        <p:nvSpPr>
          <p:cNvPr id="601" name="Using step">
            <a:extLst>
              <a:ext uri="{FF2B5EF4-FFF2-40B4-BE49-F238E27FC236}">
                <a16:creationId xmlns:a16="http://schemas.microsoft.com/office/drawing/2014/main" id="{F5C6E9A9-703D-FDB6-CC11-DA236C8EF5D2}"/>
              </a:ext>
            </a:extLst>
          </p:cNvPr>
          <p:cNvSpPr txBox="1"/>
          <p:nvPr/>
        </p:nvSpPr>
        <p:spPr>
          <a:xfrm>
            <a:off x="892968" y="178593"/>
            <a:ext cx="7358064" cy="7947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8" tIns="35718" rIns="35718" bIns="35718" anchor="ctr"/>
          <a:lstStyle>
            <a:lvl1pPr marL="0" marR="0" algn="ctr" defTabSz="410765">
              <a:defRPr sz="4400">
                <a:uFillTx/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Using step </a:t>
            </a:r>
          </a:p>
        </p:txBody>
      </p:sp>
      <p:pic>
        <p:nvPicPr>
          <p:cNvPr id="602" name="temp.pdf" descr="temp.pdf">
            <a:extLst>
              <a:ext uri="{FF2B5EF4-FFF2-40B4-BE49-F238E27FC236}">
                <a16:creationId xmlns:a16="http://schemas.microsoft.com/office/drawing/2014/main" id="{2DC56FAC-4A82-610C-51F5-7AD4FDB224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7226" y="1464468"/>
            <a:ext cx="2946798" cy="830462"/>
          </a:xfrm>
          <a:prstGeom prst="rect">
            <a:avLst/>
          </a:prstGeom>
          <a:ln w="12700">
            <a:miter lim="400000"/>
          </a:ln>
        </p:spPr>
      </p:pic>
      <p:pic>
        <p:nvPicPr>
          <p:cNvPr id="603" name="temp.pdf" descr="temp.pdf">
            <a:extLst>
              <a:ext uri="{FF2B5EF4-FFF2-40B4-BE49-F238E27FC236}">
                <a16:creationId xmlns:a16="http://schemas.microsoft.com/office/drawing/2014/main" id="{C1A5357C-2E9F-5FCC-4777-3CA16B8281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6101" y="241101"/>
            <a:ext cx="1076749" cy="794743"/>
          </a:xfrm>
          <a:prstGeom prst="rect">
            <a:avLst/>
          </a:prstGeom>
          <a:ln w="12700">
            <a:miter lim="400000"/>
          </a:ln>
        </p:spPr>
      </p:pic>
      <p:pic>
        <p:nvPicPr>
          <p:cNvPr id="604" name="temp.pdf" descr="temp.pdf">
            <a:extLst>
              <a:ext uri="{FF2B5EF4-FFF2-40B4-BE49-F238E27FC236}">
                <a16:creationId xmlns:a16="http://schemas.microsoft.com/office/drawing/2014/main" id="{24BE417D-AE4C-3961-97BA-8B8C29A65E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5069" y="1598414"/>
            <a:ext cx="410767" cy="44810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449253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67C9ED-E4D5-2A46-17E2-D377004949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Using step">
            <a:extLst>
              <a:ext uri="{FF2B5EF4-FFF2-40B4-BE49-F238E27FC236}">
                <a16:creationId xmlns:a16="http://schemas.microsoft.com/office/drawing/2014/main" id="{BA7EA488-3B83-68A9-59A9-D17290DAA6B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Using step </a:t>
            </a:r>
          </a:p>
        </p:txBody>
      </p:sp>
      <p:grpSp>
        <p:nvGrpSpPr>
          <p:cNvPr id="773" name="Group">
            <a:extLst>
              <a:ext uri="{FF2B5EF4-FFF2-40B4-BE49-F238E27FC236}">
                <a16:creationId xmlns:a16="http://schemas.microsoft.com/office/drawing/2014/main" id="{D5FB4B86-27CA-8146-ABAF-CC2143B89426}"/>
              </a:ext>
            </a:extLst>
          </p:cNvPr>
          <p:cNvGrpSpPr/>
          <p:nvPr/>
        </p:nvGrpSpPr>
        <p:grpSpPr>
          <a:xfrm>
            <a:off x="1968785" y="2232417"/>
            <a:ext cx="4860292" cy="3795122"/>
            <a:chOff x="2093" y="0"/>
            <a:chExt cx="4860291" cy="3795120"/>
          </a:xfrm>
        </p:grpSpPr>
        <p:sp>
          <p:nvSpPr>
            <p:cNvPr id="607" name="Line">
              <a:extLst>
                <a:ext uri="{FF2B5EF4-FFF2-40B4-BE49-F238E27FC236}">
                  <a16:creationId xmlns:a16="http://schemas.microsoft.com/office/drawing/2014/main" id="{8388DB67-ECD4-9390-DDA1-FDE6DAF486FA}"/>
                </a:ext>
              </a:extLst>
            </p:cNvPr>
            <p:cNvSpPr/>
            <p:nvPr/>
          </p:nvSpPr>
          <p:spPr>
            <a:xfrm>
              <a:off x="1748058" y="1884168"/>
              <a:ext cx="1" cy="184092"/>
            </a:xfrm>
            <a:prstGeom prst="line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08" name="Line">
              <a:extLst>
                <a:ext uri="{FF2B5EF4-FFF2-40B4-BE49-F238E27FC236}">
                  <a16:creationId xmlns:a16="http://schemas.microsoft.com/office/drawing/2014/main" id="{2A00BE84-C81A-9D28-DC05-756E92B276E2}"/>
                </a:ext>
              </a:extLst>
            </p:cNvPr>
            <p:cNvSpPr/>
            <p:nvPr/>
          </p:nvSpPr>
          <p:spPr>
            <a:xfrm>
              <a:off x="2766042" y="1884168"/>
              <a:ext cx="1" cy="184092"/>
            </a:xfrm>
            <a:prstGeom prst="line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09" name="Line">
              <a:extLst>
                <a:ext uri="{FF2B5EF4-FFF2-40B4-BE49-F238E27FC236}">
                  <a16:creationId xmlns:a16="http://schemas.microsoft.com/office/drawing/2014/main" id="{5BCBF259-BEC3-1D03-FB00-8C550F7660D2}"/>
                </a:ext>
              </a:extLst>
            </p:cNvPr>
            <p:cNvSpPr/>
            <p:nvPr/>
          </p:nvSpPr>
          <p:spPr>
            <a:xfrm>
              <a:off x="3766167" y="1884168"/>
              <a:ext cx="1" cy="184092"/>
            </a:xfrm>
            <a:prstGeom prst="line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10" name="Line">
              <a:extLst>
                <a:ext uri="{FF2B5EF4-FFF2-40B4-BE49-F238E27FC236}">
                  <a16:creationId xmlns:a16="http://schemas.microsoft.com/office/drawing/2014/main" id="{EFBFDF67-2D36-88A3-95BE-EB224109BBA2}"/>
                </a:ext>
              </a:extLst>
            </p:cNvPr>
            <p:cNvSpPr/>
            <p:nvPr/>
          </p:nvSpPr>
          <p:spPr>
            <a:xfrm flipH="1" flipV="1">
              <a:off x="1759216" y="2074692"/>
              <a:ext cx="326016" cy="181595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11" name="Line">
              <a:extLst>
                <a:ext uri="{FF2B5EF4-FFF2-40B4-BE49-F238E27FC236}">
                  <a16:creationId xmlns:a16="http://schemas.microsoft.com/office/drawing/2014/main" id="{ECB3CE9F-64F2-2D0D-AB8E-6E6D4732D0E8}"/>
                </a:ext>
              </a:extLst>
            </p:cNvPr>
            <p:cNvSpPr/>
            <p:nvPr/>
          </p:nvSpPr>
          <p:spPr>
            <a:xfrm flipH="1">
              <a:off x="1756987" y="1893098"/>
              <a:ext cx="328245" cy="179859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grpSp>
          <p:nvGrpSpPr>
            <p:cNvPr id="630" name="Group">
              <a:extLst>
                <a:ext uri="{FF2B5EF4-FFF2-40B4-BE49-F238E27FC236}">
                  <a16:creationId xmlns:a16="http://schemas.microsoft.com/office/drawing/2014/main" id="{EB60D542-2273-2F6B-95F6-930E10476059}"/>
                </a:ext>
              </a:extLst>
            </p:cNvPr>
            <p:cNvGrpSpPr/>
            <p:nvPr/>
          </p:nvGrpSpPr>
          <p:grpSpPr>
            <a:xfrm>
              <a:off x="2748183" y="1339457"/>
              <a:ext cx="1000126" cy="1098353"/>
              <a:chOff x="0" y="0"/>
              <a:chExt cx="1000125" cy="1098351"/>
            </a:xfrm>
          </p:grpSpPr>
          <p:grpSp>
            <p:nvGrpSpPr>
              <p:cNvPr id="614" name="Group">
                <a:extLst>
                  <a:ext uri="{FF2B5EF4-FFF2-40B4-BE49-F238E27FC236}">
                    <a16:creationId xmlns:a16="http://schemas.microsoft.com/office/drawing/2014/main" id="{A0CCC0F9-0EAD-B26B-C113-0C6A08BE6295}"/>
                  </a:ext>
                </a:extLst>
              </p:cNvPr>
              <p:cNvGrpSpPr/>
              <p:nvPr/>
            </p:nvGrpSpPr>
            <p:grpSpPr>
              <a:xfrm>
                <a:off x="0" y="366117"/>
                <a:ext cx="328244" cy="363189"/>
                <a:chOff x="0" y="0"/>
                <a:chExt cx="328243" cy="363188"/>
              </a:xfrm>
            </p:grpSpPr>
            <p:sp>
              <p:nvSpPr>
                <p:cNvPr id="612" name="Line">
                  <a:extLst>
                    <a:ext uri="{FF2B5EF4-FFF2-40B4-BE49-F238E27FC236}">
                      <a16:creationId xmlns:a16="http://schemas.microsoft.com/office/drawing/2014/main" id="{E1F41FA2-7253-D546-58A5-7C4344A695BB}"/>
                    </a:ext>
                  </a:extLst>
                </p:cNvPr>
                <p:cNvSpPr/>
                <p:nvPr/>
              </p:nvSpPr>
              <p:spPr>
                <a:xfrm flipH="1" flipV="1">
                  <a:off x="2228" y="181594"/>
                  <a:ext cx="326016" cy="181595"/>
                </a:xfrm>
                <a:prstGeom prst="line">
                  <a:avLst/>
                </a:prstGeom>
                <a:noFill/>
                <a:ln w="12700" cap="flat">
                  <a:solidFill>
                    <a:srgbClr val="000000"/>
                  </a:solidFill>
                  <a:prstDash val="solid"/>
                  <a:miter lim="400000"/>
                  <a:headEnd type="stealth" w="med" len="med"/>
                </a:ln>
                <a:effectLst/>
              </p:spPr>
              <p:txBody>
                <a:bodyPr wrap="square" lIns="35718" tIns="35718" rIns="35718" bIns="35718" numCol="1" anchor="ctr">
                  <a:noAutofit/>
                </a:bodyPr>
                <a:lstStyle/>
                <a:p>
                  <a:pPr marL="0" marR="0" defTabSz="321468">
                    <a:defRPr sz="800">
                      <a:uFillTx/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613" name="Line">
                  <a:extLst>
                    <a:ext uri="{FF2B5EF4-FFF2-40B4-BE49-F238E27FC236}">
                      <a16:creationId xmlns:a16="http://schemas.microsoft.com/office/drawing/2014/main" id="{CEBDFE63-444F-A1BE-9086-D995F81527B9}"/>
                    </a:ext>
                  </a:extLst>
                </p:cNvPr>
                <p:cNvSpPr/>
                <p:nvPr/>
              </p:nvSpPr>
              <p:spPr>
                <a:xfrm flipH="1">
                  <a:off x="0" y="0"/>
                  <a:ext cx="328244" cy="179859"/>
                </a:xfrm>
                <a:prstGeom prst="line">
                  <a:avLst/>
                </a:prstGeom>
                <a:noFill/>
                <a:ln w="12700" cap="flat">
                  <a:solidFill>
                    <a:srgbClr val="000000"/>
                  </a:solidFill>
                  <a:prstDash val="solid"/>
                  <a:miter lim="400000"/>
                  <a:headEnd type="stealth" w="med" len="med"/>
                </a:ln>
                <a:effectLst/>
              </p:spPr>
              <p:txBody>
                <a:bodyPr wrap="square" lIns="35718" tIns="35718" rIns="35718" bIns="35718" numCol="1" anchor="ctr">
                  <a:noAutofit/>
                </a:bodyPr>
                <a:lstStyle/>
                <a:p>
                  <a:pPr marL="0" marR="0" defTabSz="321468">
                    <a:defRPr sz="800">
                      <a:uFillTx/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</p:grpSp>
          <p:grpSp>
            <p:nvGrpSpPr>
              <p:cNvPr id="617" name="Group">
                <a:extLst>
                  <a:ext uri="{FF2B5EF4-FFF2-40B4-BE49-F238E27FC236}">
                    <a16:creationId xmlns:a16="http://schemas.microsoft.com/office/drawing/2014/main" id="{5F2B2791-153A-8898-0052-B676E620668D}"/>
                  </a:ext>
                </a:extLst>
              </p:cNvPr>
              <p:cNvGrpSpPr/>
              <p:nvPr/>
            </p:nvGrpSpPr>
            <p:grpSpPr>
              <a:xfrm>
                <a:off x="334117" y="547711"/>
                <a:ext cx="328245" cy="363189"/>
                <a:chOff x="0" y="0"/>
                <a:chExt cx="328243" cy="363188"/>
              </a:xfrm>
            </p:grpSpPr>
            <p:sp>
              <p:nvSpPr>
                <p:cNvPr id="615" name="Line">
                  <a:extLst>
                    <a:ext uri="{FF2B5EF4-FFF2-40B4-BE49-F238E27FC236}">
                      <a16:creationId xmlns:a16="http://schemas.microsoft.com/office/drawing/2014/main" id="{847D43A9-D839-9B04-3E73-0D687D2510F2}"/>
                    </a:ext>
                  </a:extLst>
                </p:cNvPr>
                <p:cNvSpPr/>
                <p:nvPr/>
              </p:nvSpPr>
              <p:spPr>
                <a:xfrm flipH="1" flipV="1">
                  <a:off x="2228" y="181594"/>
                  <a:ext cx="326016" cy="181595"/>
                </a:xfrm>
                <a:prstGeom prst="line">
                  <a:avLst/>
                </a:prstGeom>
                <a:noFill/>
                <a:ln w="12700" cap="flat">
                  <a:solidFill>
                    <a:srgbClr val="000000"/>
                  </a:solidFill>
                  <a:prstDash val="solid"/>
                  <a:miter lim="400000"/>
                  <a:headEnd type="stealth" w="med" len="med"/>
                </a:ln>
                <a:effectLst/>
              </p:spPr>
              <p:txBody>
                <a:bodyPr wrap="square" lIns="35718" tIns="35718" rIns="35718" bIns="35718" numCol="1" anchor="ctr">
                  <a:noAutofit/>
                </a:bodyPr>
                <a:lstStyle/>
                <a:p>
                  <a:pPr marL="0" marR="0" defTabSz="321468">
                    <a:defRPr sz="800">
                      <a:uFillTx/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616" name="Line">
                  <a:extLst>
                    <a:ext uri="{FF2B5EF4-FFF2-40B4-BE49-F238E27FC236}">
                      <a16:creationId xmlns:a16="http://schemas.microsoft.com/office/drawing/2014/main" id="{AB118325-EAC0-7F4F-A2A4-6F486B14858A}"/>
                    </a:ext>
                  </a:extLst>
                </p:cNvPr>
                <p:cNvSpPr/>
                <p:nvPr/>
              </p:nvSpPr>
              <p:spPr>
                <a:xfrm flipH="1">
                  <a:off x="0" y="0"/>
                  <a:ext cx="328244" cy="179859"/>
                </a:xfrm>
                <a:prstGeom prst="line">
                  <a:avLst/>
                </a:prstGeom>
                <a:noFill/>
                <a:ln w="12700" cap="flat">
                  <a:solidFill>
                    <a:srgbClr val="000000"/>
                  </a:solidFill>
                  <a:prstDash val="solid"/>
                  <a:miter lim="400000"/>
                  <a:headEnd type="stealth" w="med" len="med"/>
                </a:ln>
                <a:effectLst/>
              </p:spPr>
              <p:txBody>
                <a:bodyPr wrap="square" lIns="35718" tIns="35718" rIns="35718" bIns="35718" numCol="1" anchor="ctr">
                  <a:noAutofit/>
                </a:bodyPr>
                <a:lstStyle/>
                <a:p>
                  <a:pPr marL="0" marR="0" defTabSz="321468">
                    <a:defRPr sz="800">
                      <a:uFillTx/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</p:grpSp>
          <p:grpSp>
            <p:nvGrpSpPr>
              <p:cNvPr id="620" name="Group">
                <a:extLst>
                  <a:ext uri="{FF2B5EF4-FFF2-40B4-BE49-F238E27FC236}">
                    <a16:creationId xmlns:a16="http://schemas.microsoft.com/office/drawing/2014/main" id="{FF2C516E-E9BD-15AF-EEAC-1DE94832ED93}"/>
                  </a:ext>
                </a:extLst>
              </p:cNvPr>
              <p:cNvGrpSpPr/>
              <p:nvPr/>
            </p:nvGrpSpPr>
            <p:grpSpPr>
              <a:xfrm>
                <a:off x="334117" y="178665"/>
                <a:ext cx="328245" cy="363189"/>
                <a:chOff x="0" y="0"/>
                <a:chExt cx="328243" cy="363188"/>
              </a:xfrm>
            </p:grpSpPr>
            <p:sp>
              <p:nvSpPr>
                <p:cNvPr id="618" name="Line">
                  <a:extLst>
                    <a:ext uri="{FF2B5EF4-FFF2-40B4-BE49-F238E27FC236}">
                      <a16:creationId xmlns:a16="http://schemas.microsoft.com/office/drawing/2014/main" id="{6A2F32ED-867E-A9A4-D1B8-CCE04BFA6D0A}"/>
                    </a:ext>
                  </a:extLst>
                </p:cNvPr>
                <p:cNvSpPr/>
                <p:nvPr/>
              </p:nvSpPr>
              <p:spPr>
                <a:xfrm flipH="1" flipV="1">
                  <a:off x="2228" y="181594"/>
                  <a:ext cx="326016" cy="181595"/>
                </a:xfrm>
                <a:prstGeom prst="line">
                  <a:avLst/>
                </a:prstGeom>
                <a:noFill/>
                <a:ln w="12700" cap="flat">
                  <a:solidFill>
                    <a:srgbClr val="000000"/>
                  </a:solidFill>
                  <a:prstDash val="solid"/>
                  <a:miter lim="400000"/>
                  <a:headEnd type="stealth" w="med" len="med"/>
                </a:ln>
                <a:effectLst/>
              </p:spPr>
              <p:txBody>
                <a:bodyPr wrap="square" lIns="35718" tIns="35718" rIns="35718" bIns="35718" numCol="1" anchor="ctr">
                  <a:noAutofit/>
                </a:bodyPr>
                <a:lstStyle/>
                <a:p>
                  <a:pPr marL="0" marR="0" defTabSz="321468">
                    <a:defRPr sz="800">
                      <a:uFillTx/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619" name="Line">
                  <a:extLst>
                    <a:ext uri="{FF2B5EF4-FFF2-40B4-BE49-F238E27FC236}">
                      <a16:creationId xmlns:a16="http://schemas.microsoft.com/office/drawing/2014/main" id="{D8BF4328-4EA6-35AF-DF91-02A0592C6501}"/>
                    </a:ext>
                  </a:extLst>
                </p:cNvPr>
                <p:cNvSpPr/>
                <p:nvPr/>
              </p:nvSpPr>
              <p:spPr>
                <a:xfrm flipH="1">
                  <a:off x="0" y="0"/>
                  <a:ext cx="328244" cy="179859"/>
                </a:xfrm>
                <a:prstGeom prst="line">
                  <a:avLst/>
                </a:prstGeom>
                <a:noFill/>
                <a:ln w="12700" cap="flat">
                  <a:solidFill>
                    <a:srgbClr val="000000"/>
                  </a:solidFill>
                  <a:prstDash val="solid"/>
                  <a:miter lim="400000"/>
                  <a:headEnd type="stealth" w="med" len="med"/>
                </a:ln>
                <a:effectLst/>
              </p:spPr>
              <p:txBody>
                <a:bodyPr wrap="square" lIns="35718" tIns="35718" rIns="35718" bIns="35718" numCol="1" anchor="ctr">
                  <a:noAutofit/>
                </a:bodyPr>
                <a:lstStyle/>
                <a:p>
                  <a:pPr marL="0" marR="0" defTabSz="321468">
                    <a:defRPr sz="800">
                      <a:uFillTx/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</p:grpSp>
          <p:grpSp>
            <p:nvGrpSpPr>
              <p:cNvPr id="623" name="Group">
                <a:extLst>
                  <a:ext uri="{FF2B5EF4-FFF2-40B4-BE49-F238E27FC236}">
                    <a16:creationId xmlns:a16="http://schemas.microsoft.com/office/drawing/2014/main" id="{3D30477C-E37B-897F-B778-AC250A4F8C56}"/>
                  </a:ext>
                </a:extLst>
              </p:cNvPr>
              <p:cNvGrpSpPr/>
              <p:nvPr/>
            </p:nvGrpSpPr>
            <p:grpSpPr>
              <a:xfrm>
                <a:off x="671881" y="735163"/>
                <a:ext cx="328245" cy="363189"/>
                <a:chOff x="0" y="0"/>
                <a:chExt cx="328243" cy="363188"/>
              </a:xfrm>
            </p:grpSpPr>
            <p:sp>
              <p:nvSpPr>
                <p:cNvPr id="621" name="Line">
                  <a:extLst>
                    <a:ext uri="{FF2B5EF4-FFF2-40B4-BE49-F238E27FC236}">
                      <a16:creationId xmlns:a16="http://schemas.microsoft.com/office/drawing/2014/main" id="{DDB94E0F-4CE0-FE92-E5DF-BA8D52951357}"/>
                    </a:ext>
                  </a:extLst>
                </p:cNvPr>
                <p:cNvSpPr/>
                <p:nvPr/>
              </p:nvSpPr>
              <p:spPr>
                <a:xfrm flipH="1" flipV="1">
                  <a:off x="2228" y="181594"/>
                  <a:ext cx="326016" cy="181595"/>
                </a:xfrm>
                <a:prstGeom prst="line">
                  <a:avLst/>
                </a:prstGeom>
                <a:noFill/>
                <a:ln w="12700" cap="flat">
                  <a:solidFill>
                    <a:srgbClr val="000000"/>
                  </a:solidFill>
                  <a:prstDash val="solid"/>
                  <a:miter lim="400000"/>
                  <a:headEnd type="stealth" w="med" len="med"/>
                </a:ln>
                <a:effectLst/>
              </p:spPr>
              <p:txBody>
                <a:bodyPr wrap="square" lIns="35718" tIns="35718" rIns="35718" bIns="35718" numCol="1" anchor="ctr">
                  <a:noAutofit/>
                </a:bodyPr>
                <a:lstStyle/>
                <a:p>
                  <a:pPr marL="0" marR="0" defTabSz="321468">
                    <a:defRPr sz="800">
                      <a:uFillTx/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622" name="Line">
                  <a:extLst>
                    <a:ext uri="{FF2B5EF4-FFF2-40B4-BE49-F238E27FC236}">
                      <a16:creationId xmlns:a16="http://schemas.microsoft.com/office/drawing/2014/main" id="{341BEAA1-2731-8DF7-AB91-830DEFE31496}"/>
                    </a:ext>
                  </a:extLst>
                </p:cNvPr>
                <p:cNvSpPr/>
                <p:nvPr/>
              </p:nvSpPr>
              <p:spPr>
                <a:xfrm flipH="1">
                  <a:off x="0" y="0"/>
                  <a:ext cx="328244" cy="179859"/>
                </a:xfrm>
                <a:prstGeom prst="line">
                  <a:avLst/>
                </a:prstGeom>
                <a:noFill/>
                <a:ln w="12700" cap="flat">
                  <a:solidFill>
                    <a:srgbClr val="000000"/>
                  </a:solidFill>
                  <a:prstDash val="solid"/>
                  <a:miter lim="400000"/>
                  <a:headEnd type="stealth" w="med" len="med"/>
                </a:ln>
                <a:effectLst/>
              </p:spPr>
              <p:txBody>
                <a:bodyPr wrap="square" lIns="35718" tIns="35718" rIns="35718" bIns="35718" numCol="1" anchor="ctr">
                  <a:noAutofit/>
                </a:bodyPr>
                <a:lstStyle/>
                <a:p>
                  <a:pPr marL="0" marR="0" defTabSz="321468">
                    <a:defRPr sz="800">
                      <a:uFillTx/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</p:grpSp>
          <p:grpSp>
            <p:nvGrpSpPr>
              <p:cNvPr id="626" name="Group">
                <a:extLst>
                  <a:ext uri="{FF2B5EF4-FFF2-40B4-BE49-F238E27FC236}">
                    <a16:creationId xmlns:a16="http://schemas.microsoft.com/office/drawing/2014/main" id="{D6112BE9-282C-8CF5-14E6-84E354EE79D7}"/>
                  </a:ext>
                </a:extLst>
              </p:cNvPr>
              <p:cNvGrpSpPr/>
              <p:nvPr/>
            </p:nvGrpSpPr>
            <p:grpSpPr>
              <a:xfrm>
                <a:off x="668943" y="366117"/>
                <a:ext cx="328245" cy="363189"/>
                <a:chOff x="0" y="0"/>
                <a:chExt cx="328243" cy="363188"/>
              </a:xfrm>
            </p:grpSpPr>
            <p:sp>
              <p:nvSpPr>
                <p:cNvPr id="624" name="Line">
                  <a:extLst>
                    <a:ext uri="{FF2B5EF4-FFF2-40B4-BE49-F238E27FC236}">
                      <a16:creationId xmlns:a16="http://schemas.microsoft.com/office/drawing/2014/main" id="{C6000FEF-E958-0213-839D-F88E11A679EF}"/>
                    </a:ext>
                  </a:extLst>
                </p:cNvPr>
                <p:cNvSpPr/>
                <p:nvPr/>
              </p:nvSpPr>
              <p:spPr>
                <a:xfrm flipH="1" flipV="1">
                  <a:off x="2228" y="181594"/>
                  <a:ext cx="326016" cy="181595"/>
                </a:xfrm>
                <a:prstGeom prst="line">
                  <a:avLst/>
                </a:prstGeom>
                <a:noFill/>
                <a:ln w="12700" cap="flat">
                  <a:solidFill>
                    <a:srgbClr val="000000"/>
                  </a:solidFill>
                  <a:prstDash val="solid"/>
                  <a:miter lim="400000"/>
                  <a:headEnd type="stealth" w="med" len="med"/>
                </a:ln>
                <a:effectLst/>
              </p:spPr>
              <p:txBody>
                <a:bodyPr wrap="square" lIns="35718" tIns="35718" rIns="35718" bIns="35718" numCol="1" anchor="ctr">
                  <a:noAutofit/>
                </a:bodyPr>
                <a:lstStyle/>
                <a:p>
                  <a:pPr marL="0" marR="0" defTabSz="321468">
                    <a:defRPr sz="800">
                      <a:uFillTx/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625" name="Line">
                  <a:extLst>
                    <a:ext uri="{FF2B5EF4-FFF2-40B4-BE49-F238E27FC236}">
                      <a16:creationId xmlns:a16="http://schemas.microsoft.com/office/drawing/2014/main" id="{06C544D3-EB53-7321-B7EE-2DB6C195DC26}"/>
                    </a:ext>
                  </a:extLst>
                </p:cNvPr>
                <p:cNvSpPr/>
                <p:nvPr/>
              </p:nvSpPr>
              <p:spPr>
                <a:xfrm flipH="1">
                  <a:off x="0" y="0"/>
                  <a:ext cx="328244" cy="179859"/>
                </a:xfrm>
                <a:prstGeom prst="line">
                  <a:avLst/>
                </a:prstGeom>
                <a:noFill/>
                <a:ln w="12700" cap="flat">
                  <a:solidFill>
                    <a:srgbClr val="000000"/>
                  </a:solidFill>
                  <a:prstDash val="solid"/>
                  <a:miter lim="400000"/>
                  <a:headEnd type="stealth" w="med" len="med"/>
                </a:ln>
                <a:effectLst/>
              </p:spPr>
              <p:txBody>
                <a:bodyPr wrap="square" lIns="35718" tIns="35718" rIns="35718" bIns="35718" numCol="1" anchor="ctr">
                  <a:noAutofit/>
                </a:bodyPr>
                <a:lstStyle/>
                <a:p>
                  <a:pPr marL="0" marR="0" defTabSz="321468">
                    <a:defRPr sz="800">
                      <a:uFillTx/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</p:grpSp>
          <p:grpSp>
            <p:nvGrpSpPr>
              <p:cNvPr id="629" name="Group">
                <a:extLst>
                  <a:ext uri="{FF2B5EF4-FFF2-40B4-BE49-F238E27FC236}">
                    <a16:creationId xmlns:a16="http://schemas.microsoft.com/office/drawing/2014/main" id="{AD7E28A4-0704-590A-40EF-6B324FE2FF3B}"/>
                  </a:ext>
                </a:extLst>
              </p:cNvPr>
              <p:cNvGrpSpPr/>
              <p:nvPr/>
            </p:nvGrpSpPr>
            <p:grpSpPr>
              <a:xfrm>
                <a:off x="668943" y="0"/>
                <a:ext cx="328245" cy="363189"/>
                <a:chOff x="0" y="0"/>
                <a:chExt cx="328243" cy="363188"/>
              </a:xfrm>
            </p:grpSpPr>
            <p:sp>
              <p:nvSpPr>
                <p:cNvPr id="627" name="Line">
                  <a:extLst>
                    <a:ext uri="{FF2B5EF4-FFF2-40B4-BE49-F238E27FC236}">
                      <a16:creationId xmlns:a16="http://schemas.microsoft.com/office/drawing/2014/main" id="{D9FF970D-9FEC-9082-4A67-E1F1C52C04DF}"/>
                    </a:ext>
                  </a:extLst>
                </p:cNvPr>
                <p:cNvSpPr/>
                <p:nvPr/>
              </p:nvSpPr>
              <p:spPr>
                <a:xfrm flipH="1" flipV="1">
                  <a:off x="2228" y="181594"/>
                  <a:ext cx="326016" cy="181595"/>
                </a:xfrm>
                <a:prstGeom prst="line">
                  <a:avLst/>
                </a:prstGeom>
                <a:noFill/>
                <a:ln w="12700" cap="flat">
                  <a:solidFill>
                    <a:srgbClr val="000000"/>
                  </a:solidFill>
                  <a:prstDash val="solid"/>
                  <a:miter lim="400000"/>
                  <a:headEnd type="stealth" w="med" len="med"/>
                </a:ln>
                <a:effectLst/>
              </p:spPr>
              <p:txBody>
                <a:bodyPr wrap="square" lIns="35718" tIns="35718" rIns="35718" bIns="35718" numCol="1" anchor="ctr">
                  <a:noAutofit/>
                </a:bodyPr>
                <a:lstStyle/>
                <a:p>
                  <a:pPr marL="0" marR="0" defTabSz="321468">
                    <a:defRPr sz="800">
                      <a:uFillTx/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628" name="Line">
                  <a:extLst>
                    <a:ext uri="{FF2B5EF4-FFF2-40B4-BE49-F238E27FC236}">
                      <a16:creationId xmlns:a16="http://schemas.microsoft.com/office/drawing/2014/main" id="{1B8019F4-742A-C9C1-3F03-E08DB8A860DD}"/>
                    </a:ext>
                  </a:extLst>
                </p:cNvPr>
                <p:cNvSpPr/>
                <p:nvPr/>
              </p:nvSpPr>
              <p:spPr>
                <a:xfrm flipH="1">
                  <a:off x="0" y="0"/>
                  <a:ext cx="328244" cy="179859"/>
                </a:xfrm>
                <a:prstGeom prst="line">
                  <a:avLst/>
                </a:prstGeom>
                <a:noFill/>
                <a:ln w="12700" cap="flat">
                  <a:solidFill>
                    <a:srgbClr val="000000"/>
                  </a:solidFill>
                  <a:prstDash val="solid"/>
                  <a:miter lim="400000"/>
                  <a:headEnd type="stealth" w="med" len="med"/>
                </a:ln>
                <a:effectLst/>
              </p:spPr>
              <p:txBody>
                <a:bodyPr wrap="square" lIns="35718" tIns="35718" rIns="35718" bIns="35718" numCol="1" anchor="ctr">
                  <a:noAutofit/>
                </a:bodyPr>
                <a:lstStyle/>
                <a:p>
                  <a:pPr marL="0" marR="0" defTabSz="321468">
                    <a:defRPr sz="800">
                      <a:uFillTx/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</p:grpSp>
        </p:grpSp>
        <p:grpSp>
          <p:nvGrpSpPr>
            <p:cNvPr id="633" name="Group">
              <a:extLst>
                <a:ext uri="{FF2B5EF4-FFF2-40B4-BE49-F238E27FC236}">
                  <a16:creationId xmlns:a16="http://schemas.microsoft.com/office/drawing/2014/main" id="{5AD8AB0A-F370-E345-3B1C-BE2696A81450}"/>
                </a:ext>
              </a:extLst>
            </p:cNvPr>
            <p:cNvGrpSpPr/>
            <p:nvPr/>
          </p:nvGrpSpPr>
          <p:grpSpPr>
            <a:xfrm>
              <a:off x="2757112" y="2080622"/>
              <a:ext cx="328245" cy="363189"/>
              <a:chOff x="0" y="0"/>
              <a:chExt cx="328243" cy="363188"/>
            </a:xfrm>
          </p:grpSpPr>
          <p:sp>
            <p:nvSpPr>
              <p:cNvPr id="631" name="Line">
                <a:extLst>
                  <a:ext uri="{FF2B5EF4-FFF2-40B4-BE49-F238E27FC236}">
                    <a16:creationId xmlns:a16="http://schemas.microsoft.com/office/drawing/2014/main" id="{23100276-62E1-57CB-EE6F-9BB50BAA2BA5}"/>
                  </a:ext>
                </a:extLst>
              </p:cNvPr>
              <p:cNvSpPr/>
              <p:nvPr/>
            </p:nvSpPr>
            <p:spPr>
              <a:xfrm flipH="1" flipV="1">
                <a:off x="2228" y="181594"/>
                <a:ext cx="326016" cy="181595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35718" tIns="35718" rIns="35718" bIns="35718" numCol="1" anchor="ctr">
                <a:noAutofit/>
              </a:bodyPr>
              <a:lstStyle/>
              <a:p>
                <a:pPr marL="0" marR="0" defTabSz="321468">
                  <a:defRPr sz="8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632" name="Line">
                <a:extLst>
                  <a:ext uri="{FF2B5EF4-FFF2-40B4-BE49-F238E27FC236}">
                    <a16:creationId xmlns:a16="http://schemas.microsoft.com/office/drawing/2014/main" id="{AA07637D-DC3F-2A8C-F45B-0327DEA052B0}"/>
                  </a:ext>
                </a:extLst>
              </p:cNvPr>
              <p:cNvSpPr/>
              <p:nvPr/>
            </p:nvSpPr>
            <p:spPr>
              <a:xfrm flipH="1">
                <a:off x="0" y="0"/>
                <a:ext cx="328244" cy="179859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35718" tIns="35718" rIns="35718" bIns="35718" numCol="1" anchor="ctr">
                <a:noAutofit/>
              </a:bodyPr>
              <a:lstStyle/>
              <a:p>
                <a:pPr marL="0" marR="0" defTabSz="321468">
                  <a:defRPr sz="8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</p:grpSp>
        <p:grpSp>
          <p:nvGrpSpPr>
            <p:cNvPr id="636" name="Group">
              <a:extLst>
                <a:ext uri="{FF2B5EF4-FFF2-40B4-BE49-F238E27FC236}">
                  <a16:creationId xmlns:a16="http://schemas.microsoft.com/office/drawing/2014/main" id="{2C51F155-C6AC-96FF-96E8-D657B9352D3F}"/>
                </a:ext>
              </a:extLst>
            </p:cNvPr>
            <p:cNvGrpSpPr/>
            <p:nvPr/>
          </p:nvGrpSpPr>
          <p:grpSpPr>
            <a:xfrm>
              <a:off x="3087511" y="2259215"/>
              <a:ext cx="328245" cy="363190"/>
              <a:chOff x="0" y="0"/>
              <a:chExt cx="328243" cy="363188"/>
            </a:xfrm>
          </p:grpSpPr>
          <p:sp>
            <p:nvSpPr>
              <p:cNvPr id="634" name="Line">
                <a:extLst>
                  <a:ext uri="{FF2B5EF4-FFF2-40B4-BE49-F238E27FC236}">
                    <a16:creationId xmlns:a16="http://schemas.microsoft.com/office/drawing/2014/main" id="{8375D439-5B13-A66C-856D-DEF5A4BF0ABD}"/>
                  </a:ext>
                </a:extLst>
              </p:cNvPr>
              <p:cNvSpPr/>
              <p:nvPr/>
            </p:nvSpPr>
            <p:spPr>
              <a:xfrm flipH="1" flipV="1">
                <a:off x="2228" y="181594"/>
                <a:ext cx="326016" cy="181595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35718" tIns="35718" rIns="35718" bIns="35718" numCol="1" anchor="ctr">
                <a:noAutofit/>
              </a:bodyPr>
              <a:lstStyle/>
              <a:p>
                <a:pPr marL="0" marR="0" defTabSz="321468">
                  <a:defRPr sz="8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635" name="Line">
                <a:extLst>
                  <a:ext uri="{FF2B5EF4-FFF2-40B4-BE49-F238E27FC236}">
                    <a16:creationId xmlns:a16="http://schemas.microsoft.com/office/drawing/2014/main" id="{46735B6A-3F6D-2BDC-F024-B3F3F8B6117D}"/>
                  </a:ext>
                </a:extLst>
              </p:cNvPr>
              <p:cNvSpPr/>
              <p:nvPr/>
            </p:nvSpPr>
            <p:spPr>
              <a:xfrm flipH="1">
                <a:off x="0" y="0"/>
                <a:ext cx="328244" cy="179859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35718" tIns="35718" rIns="35718" bIns="35718" numCol="1" anchor="ctr">
                <a:noAutofit/>
              </a:bodyPr>
              <a:lstStyle/>
              <a:p>
                <a:pPr marL="0" marR="0" defTabSz="321468">
                  <a:defRPr sz="8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</p:grpSp>
        <p:grpSp>
          <p:nvGrpSpPr>
            <p:cNvPr id="639" name="Group">
              <a:extLst>
                <a:ext uri="{FF2B5EF4-FFF2-40B4-BE49-F238E27FC236}">
                  <a16:creationId xmlns:a16="http://schemas.microsoft.com/office/drawing/2014/main" id="{DFB5E23D-9CCC-47E8-6FAE-C95DF12B53C5}"/>
                </a:ext>
              </a:extLst>
            </p:cNvPr>
            <p:cNvGrpSpPr/>
            <p:nvPr/>
          </p:nvGrpSpPr>
          <p:grpSpPr>
            <a:xfrm>
              <a:off x="2766042" y="2437809"/>
              <a:ext cx="328245" cy="363189"/>
              <a:chOff x="0" y="0"/>
              <a:chExt cx="328243" cy="363188"/>
            </a:xfrm>
          </p:grpSpPr>
          <p:sp>
            <p:nvSpPr>
              <p:cNvPr id="637" name="Line">
                <a:extLst>
                  <a:ext uri="{FF2B5EF4-FFF2-40B4-BE49-F238E27FC236}">
                    <a16:creationId xmlns:a16="http://schemas.microsoft.com/office/drawing/2014/main" id="{D0345297-B469-8655-B0C5-C6998923DEE6}"/>
                  </a:ext>
                </a:extLst>
              </p:cNvPr>
              <p:cNvSpPr/>
              <p:nvPr/>
            </p:nvSpPr>
            <p:spPr>
              <a:xfrm flipH="1" flipV="1">
                <a:off x="2228" y="181594"/>
                <a:ext cx="326016" cy="181595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35718" tIns="35718" rIns="35718" bIns="35718" numCol="1" anchor="ctr">
                <a:noAutofit/>
              </a:bodyPr>
              <a:lstStyle/>
              <a:p>
                <a:pPr marL="0" marR="0" defTabSz="321468">
                  <a:defRPr sz="8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638" name="Line">
                <a:extLst>
                  <a:ext uri="{FF2B5EF4-FFF2-40B4-BE49-F238E27FC236}">
                    <a16:creationId xmlns:a16="http://schemas.microsoft.com/office/drawing/2014/main" id="{038F9916-BB4A-1F4A-4327-BE95A25DAA2F}"/>
                  </a:ext>
                </a:extLst>
              </p:cNvPr>
              <p:cNvSpPr/>
              <p:nvPr/>
            </p:nvSpPr>
            <p:spPr>
              <a:xfrm flipH="1">
                <a:off x="0" y="0"/>
                <a:ext cx="328244" cy="179859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35718" tIns="35718" rIns="35718" bIns="35718" numCol="1" anchor="ctr">
                <a:noAutofit/>
              </a:bodyPr>
              <a:lstStyle/>
              <a:p>
                <a:pPr marL="0" marR="0" defTabSz="321468">
                  <a:defRPr sz="8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</p:grpSp>
        <p:sp>
          <p:nvSpPr>
            <p:cNvPr id="640" name="Line">
              <a:extLst>
                <a:ext uri="{FF2B5EF4-FFF2-40B4-BE49-F238E27FC236}">
                  <a16:creationId xmlns:a16="http://schemas.microsoft.com/office/drawing/2014/main" id="{299BE243-7A8F-CC50-8A8E-9F94749BED57}"/>
                </a:ext>
              </a:extLst>
            </p:cNvPr>
            <p:cNvSpPr/>
            <p:nvPr/>
          </p:nvSpPr>
          <p:spPr>
            <a:xfrm>
              <a:off x="747933" y="1884168"/>
              <a:ext cx="1" cy="184092"/>
            </a:xfrm>
            <a:prstGeom prst="line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41" name="Line">
              <a:extLst>
                <a:ext uri="{FF2B5EF4-FFF2-40B4-BE49-F238E27FC236}">
                  <a16:creationId xmlns:a16="http://schemas.microsoft.com/office/drawing/2014/main" id="{B5BF6ED7-F505-3DD7-918D-8F0DC38E322C}"/>
                </a:ext>
              </a:extLst>
            </p:cNvPr>
            <p:cNvSpPr/>
            <p:nvPr/>
          </p:nvSpPr>
          <p:spPr>
            <a:xfrm flipH="1">
              <a:off x="747933" y="1884168"/>
              <a:ext cx="3817158" cy="2"/>
            </a:xfrm>
            <a:prstGeom prst="line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42" name="t">
              <a:extLst>
                <a:ext uri="{FF2B5EF4-FFF2-40B4-BE49-F238E27FC236}">
                  <a16:creationId xmlns:a16="http://schemas.microsoft.com/office/drawing/2014/main" id="{3BCF4C46-B233-5353-E960-442689C65D7C}"/>
                </a:ext>
              </a:extLst>
            </p:cNvPr>
            <p:cNvSpPr txBox="1"/>
            <p:nvPr/>
          </p:nvSpPr>
          <p:spPr>
            <a:xfrm>
              <a:off x="4600620" y="1497116"/>
              <a:ext cx="261765" cy="6937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5718" tIns="35718" rIns="35718" bIns="35718" numCol="1" anchor="ctr">
              <a:spAutoFit/>
            </a:bodyPr>
            <a:lstStyle>
              <a:lvl1pPr marL="0" marR="0" algn="ctr" defTabSz="410765">
                <a:defRPr sz="4200">
                  <a:solidFill>
                    <a:srgbClr val="FF2600"/>
                  </a:solidFill>
                  <a:uFillTx/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t>t</a:t>
              </a:r>
            </a:p>
          </p:txBody>
        </p:sp>
        <p:sp>
          <p:nvSpPr>
            <p:cNvPr id="643" name="Line">
              <a:extLst>
                <a:ext uri="{FF2B5EF4-FFF2-40B4-BE49-F238E27FC236}">
                  <a16:creationId xmlns:a16="http://schemas.microsoft.com/office/drawing/2014/main" id="{511F94E1-0DD5-CBA1-F4A9-142A7FBD81F9}"/>
                </a:ext>
              </a:extLst>
            </p:cNvPr>
            <p:cNvSpPr/>
            <p:nvPr/>
          </p:nvSpPr>
          <p:spPr>
            <a:xfrm>
              <a:off x="755109" y="0"/>
              <a:ext cx="13" cy="1902023"/>
            </a:xfrm>
            <a:prstGeom prst="line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44" name="Line">
              <a:extLst>
                <a:ext uri="{FF2B5EF4-FFF2-40B4-BE49-F238E27FC236}">
                  <a16:creationId xmlns:a16="http://schemas.microsoft.com/office/drawing/2014/main" id="{30767A6F-01C7-B1A0-FC5B-F95318793C18}"/>
                </a:ext>
              </a:extLst>
            </p:cNvPr>
            <p:cNvSpPr/>
            <p:nvPr/>
          </p:nvSpPr>
          <p:spPr>
            <a:xfrm flipH="1">
              <a:off x="555287" y="1338523"/>
              <a:ext cx="199824" cy="2"/>
            </a:xfrm>
            <a:prstGeom prst="line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45" name="Line">
              <a:extLst>
                <a:ext uri="{FF2B5EF4-FFF2-40B4-BE49-F238E27FC236}">
                  <a16:creationId xmlns:a16="http://schemas.microsoft.com/office/drawing/2014/main" id="{44C0E33B-E2C5-52CC-A358-F81FF3A98472}"/>
                </a:ext>
              </a:extLst>
            </p:cNvPr>
            <p:cNvSpPr/>
            <p:nvPr/>
          </p:nvSpPr>
          <p:spPr>
            <a:xfrm flipH="1">
              <a:off x="555287" y="764961"/>
              <a:ext cx="199824" cy="2"/>
            </a:xfrm>
            <a:prstGeom prst="line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46" name="Line">
              <a:extLst>
                <a:ext uri="{FF2B5EF4-FFF2-40B4-BE49-F238E27FC236}">
                  <a16:creationId xmlns:a16="http://schemas.microsoft.com/office/drawing/2014/main" id="{E513C084-F3EA-3916-259C-54FF0ECB87D8}"/>
                </a:ext>
              </a:extLst>
            </p:cNvPr>
            <p:cNvSpPr/>
            <p:nvPr/>
          </p:nvSpPr>
          <p:spPr>
            <a:xfrm flipH="1">
              <a:off x="555287" y="201461"/>
              <a:ext cx="199824" cy="3"/>
            </a:xfrm>
            <a:prstGeom prst="line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47" name="Line">
              <a:extLst>
                <a:ext uri="{FF2B5EF4-FFF2-40B4-BE49-F238E27FC236}">
                  <a16:creationId xmlns:a16="http://schemas.microsoft.com/office/drawing/2014/main" id="{E7E18B3A-66D2-304F-3831-60942A59D5BC}"/>
                </a:ext>
              </a:extLst>
            </p:cNvPr>
            <p:cNvSpPr/>
            <p:nvPr/>
          </p:nvSpPr>
          <p:spPr>
            <a:xfrm flipH="1">
              <a:off x="560847" y="1891749"/>
              <a:ext cx="199824" cy="2"/>
            </a:xfrm>
            <a:prstGeom prst="line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48" name="0">
              <a:extLst>
                <a:ext uri="{FF2B5EF4-FFF2-40B4-BE49-F238E27FC236}">
                  <a16:creationId xmlns:a16="http://schemas.microsoft.com/office/drawing/2014/main" id="{B4C0215F-70A2-B1E8-3525-A5FC392C55D4}"/>
                </a:ext>
              </a:extLst>
            </p:cNvPr>
            <p:cNvSpPr txBox="1"/>
            <p:nvPr/>
          </p:nvSpPr>
          <p:spPr>
            <a:xfrm>
              <a:off x="143230" y="1715794"/>
              <a:ext cx="211139" cy="3635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5718" tIns="35718" rIns="35718" bIns="35718" numCol="1" anchor="ctr">
              <a:spAutoFit/>
            </a:bodyPr>
            <a:lstStyle>
              <a:lvl1pPr marL="0" marR="0" algn="ctr" defTabSz="410765">
                <a:defRPr sz="2000">
                  <a:uFillTx/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t>0</a:t>
              </a:r>
            </a:p>
          </p:txBody>
        </p:sp>
        <p:sp>
          <p:nvSpPr>
            <p:cNvPr id="649" name="1">
              <a:extLst>
                <a:ext uri="{FF2B5EF4-FFF2-40B4-BE49-F238E27FC236}">
                  <a16:creationId xmlns:a16="http://schemas.microsoft.com/office/drawing/2014/main" id="{6FD2117E-1CAE-AC34-21AF-FCC5620B8A9F}"/>
                </a:ext>
              </a:extLst>
            </p:cNvPr>
            <p:cNvSpPr txBox="1"/>
            <p:nvPr/>
          </p:nvSpPr>
          <p:spPr>
            <a:xfrm>
              <a:off x="133372" y="28083"/>
              <a:ext cx="211138" cy="3635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5718" tIns="35718" rIns="35718" bIns="35718" numCol="1" anchor="ctr">
              <a:spAutoFit/>
            </a:bodyPr>
            <a:lstStyle>
              <a:lvl1pPr marL="0" marR="0" algn="ctr" defTabSz="410765">
                <a:defRPr sz="2000">
                  <a:uFillTx/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650" name="2/3">
              <a:extLst>
                <a:ext uri="{FF2B5EF4-FFF2-40B4-BE49-F238E27FC236}">
                  <a16:creationId xmlns:a16="http://schemas.microsoft.com/office/drawing/2014/main" id="{DC814DB7-8246-8B70-0B21-BCCAD3373B94}"/>
                </a:ext>
              </a:extLst>
            </p:cNvPr>
            <p:cNvSpPr txBox="1"/>
            <p:nvPr/>
          </p:nvSpPr>
          <p:spPr>
            <a:xfrm>
              <a:off x="43145" y="581724"/>
              <a:ext cx="409452" cy="3635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5718" tIns="35718" rIns="35718" bIns="35718" numCol="1" anchor="ctr">
              <a:spAutoFit/>
            </a:bodyPr>
            <a:lstStyle>
              <a:lvl1pPr marL="0" marR="0" algn="ctr" defTabSz="410765">
                <a:defRPr sz="2000">
                  <a:uFillTx/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t>2/3</a:t>
              </a:r>
            </a:p>
          </p:txBody>
        </p:sp>
        <p:sp>
          <p:nvSpPr>
            <p:cNvPr id="651" name="1/3">
              <a:extLst>
                <a:ext uri="{FF2B5EF4-FFF2-40B4-BE49-F238E27FC236}">
                  <a16:creationId xmlns:a16="http://schemas.microsoft.com/office/drawing/2014/main" id="{F02B979A-AFC1-909E-DC8E-D75E0366CEA0}"/>
                </a:ext>
              </a:extLst>
            </p:cNvPr>
            <p:cNvSpPr txBox="1"/>
            <p:nvPr/>
          </p:nvSpPr>
          <p:spPr>
            <a:xfrm>
              <a:off x="43145" y="1171083"/>
              <a:ext cx="409452" cy="3635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5718" tIns="35718" rIns="35718" bIns="35718" numCol="1" anchor="ctr">
              <a:spAutoFit/>
            </a:bodyPr>
            <a:lstStyle>
              <a:lvl1pPr marL="0" marR="0" algn="ctr" defTabSz="410765">
                <a:defRPr sz="2000">
                  <a:uFillTx/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t>1/3</a:t>
              </a:r>
            </a:p>
          </p:txBody>
        </p:sp>
        <p:sp>
          <p:nvSpPr>
            <p:cNvPr id="652" name="Line">
              <a:extLst>
                <a:ext uri="{FF2B5EF4-FFF2-40B4-BE49-F238E27FC236}">
                  <a16:creationId xmlns:a16="http://schemas.microsoft.com/office/drawing/2014/main" id="{0D14FC3B-5BCD-95C5-718D-CD4D6E7AE314}"/>
                </a:ext>
              </a:extLst>
            </p:cNvPr>
            <p:cNvSpPr/>
            <p:nvPr/>
          </p:nvSpPr>
          <p:spPr>
            <a:xfrm flipV="1">
              <a:off x="751301" y="1893098"/>
              <a:ext cx="13" cy="1902023"/>
            </a:xfrm>
            <a:prstGeom prst="line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53" name="Line">
              <a:extLst>
                <a:ext uri="{FF2B5EF4-FFF2-40B4-BE49-F238E27FC236}">
                  <a16:creationId xmlns:a16="http://schemas.microsoft.com/office/drawing/2014/main" id="{EFD45755-6984-B030-DB1A-F26098D74864}"/>
                </a:ext>
              </a:extLst>
            </p:cNvPr>
            <p:cNvSpPr/>
            <p:nvPr/>
          </p:nvSpPr>
          <p:spPr>
            <a:xfrm flipH="1" flipV="1">
              <a:off x="551480" y="2456597"/>
              <a:ext cx="199823" cy="2"/>
            </a:xfrm>
            <a:prstGeom prst="line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54" name="Line">
              <a:extLst>
                <a:ext uri="{FF2B5EF4-FFF2-40B4-BE49-F238E27FC236}">
                  <a16:creationId xmlns:a16="http://schemas.microsoft.com/office/drawing/2014/main" id="{76C3127C-9D31-6481-2365-87300241453B}"/>
                </a:ext>
              </a:extLst>
            </p:cNvPr>
            <p:cNvSpPr/>
            <p:nvPr/>
          </p:nvSpPr>
          <p:spPr>
            <a:xfrm flipH="1" flipV="1">
              <a:off x="551480" y="3030158"/>
              <a:ext cx="199823" cy="2"/>
            </a:xfrm>
            <a:prstGeom prst="line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55" name="Line">
              <a:extLst>
                <a:ext uri="{FF2B5EF4-FFF2-40B4-BE49-F238E27FC236}">
                  <a16:creationId xmlns:a16="http://schemas.microsoft.com/office/drawing/2014/main" id="{846230D0-F350-0731-25F7-1551647BEC92}"/>
                </a:ext>
              </a:extLst>
            </p:cNvPr>
            <p:cNvSpPr/>
            <p:nvPr/>
          </p:nvSpPr>
          <p:spPr>
            <a:xfrm flipH="1" flipV="1">
              <a:off x="551480" y="3593657"/>
              <a:ext cx="199823" cy="3"/>
            </a:xfrm>
            <a:prstGeom prst="line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56" name="-1">
              <a:extLst>
                <a:ext uri="{FF2B5EF4-FFF2-40B4-BE49-F238E27FC236}">
                  <a16:creationId xmlns:a16="http://schemas.microsoft.com/office/drawing/2014/main" id="{BBF467F0-6668-959F-C5E1-A16B73C5F60D}"/>
                </a:ext>
              </a:extLst>
            </p:cNvPr>
            <p:cNvSpPr txBox="1"/>
            <p:nvPr/>
          </p:nvSpPr>
          <p:spPr>
            <a:xfrm>
              <a:off x="101250" y="3412435"/>
              <a:ext cx="293242" cy="3635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5718" tIns="35718" rIns="35718" bIns="35718" numCol="1" anchor="ctr">
              <a:spAutoFit/>
            </a:bodyPr>
            <a:lstStyle>
              <a:lvl1pPr marL="0" marR="0" algn="ctr" defTabSz="410765">
                <a:defRPr sz="2000">
                  <a:uFillTx/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t>-1</a:t>
              </a:r>
            </a:p>
          </p:txBody>
        </p:sp>
        <p:sp>
          <p:nvSpPr>
            <p:cNvPr id="657" name="-2/3">
              <a:extLst>
                <a:ext uri="{FF2B5EF4-FFF2-40B4-BE49-F238E27FC236}">
                  <a16:creationId xmlns:a16="http://schemas.microsoft.com/office/drawing/2014/main" id="{4624E9DE-384C-C3C7-CC0C-DF343288C5D0}"/>
                </a:ext>
              </a:extLst>
            </p:cNvPr>
            <p:cNvSpPr txBox="1"/>
            <p:nvPr/>
          </p:nvSpPr>
          <p:spPr>
            <a:xfrm>
              <a:off x="2093" y="2858794"/>
              <a:ext cx="491556" cy="3635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5718" tIns="35718" rIns="35718" bIns="35718" numCol="1" anchor="ctr">
              <a:spAutoFit/>
            </a:bodyPr>
            <a:lstStyle>
              <a:lvl1pPr marL="0" marR="0" algn="ctr" defTabSz="410765">
                <a:defRPr sz="2000">
                  <a:uFillTx/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t>-2/3</a:t>
              </a:r>
            </a:p>
          </p:txBody>
        </p:sp>
        <p:sp>
          <p:nvSpPr>
            <p:cNvPr id="658" name="-1/3">
              <a:extLst>
                <a:ext uri="{FF2B5EF4-FFF2-40B4-BE49-F238E27FC236}">
                  <a16:creationId xmlns:a16="http://schemas.microsoft.com/office/drawing/2014/main" id="{C70646DC-44C6-5885-11A0-60A0D3056637}"/>
                </a:ext>
              </a:extLst>
            </p:cNvPr>
            <p:cNvSpPr txBox="1"/>
            <p:nvPr/>
          </p:nvSpPr>
          <p:spPr>
            <a:xfrm>
              <a:off x="2093" y="2287294"/>
              <a:ext cx="491556" cy="3635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5718" tIns="35718" rIns="35718" bIns="35718" numCol="1" anchor="ctr">
              <a:spAutoFit/>
            </a:bodyPr>
            <a:lstStyle>
              <a:lvl1pPr marL="0" marR="0" algn="ctr" defTabSz="410765">
                <a:defRPr sz="2000">
                  <a:uFillTx/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t>-1/3</a:t>
              </a:r>
            </a:p>
          </p:txBody>
        </p:sp>
        <p:grpSp>
          <p:nvGrpSpPr>
            <p:cNvPr id="772" name="Group">
              <a:extLst>
                <a:ext uri="{FF2B5EF4-FFF2-40B4-BE49-F238E27FC236}">
                  <a16:creationId xmlns:a16="http://schemas.microsoft.com/office/drawing/2014/main" id="{5D8605C2-93FA-369E-6CEF-FE2DE99C8AC5}"/>
                </a:ext>
              </a:extLst>
            </p:cNvPr>
            <p:cNvGrpSpPr/>
            <p:nvPr/>
          </p:nvGrpSpPr>
          <p:grpSpPr>
            <a:xfrm>
              <a:off x="741156" y="250036"/>
              <a:ext cx="3135740" cy="3286126"/>
              <a:chOff x="0" y="0"/>
              <a:chExt cx="3135738" cy="3286125"/>
            </a:xfrm>
          </p:grpSpPr>
          <p:sp>
            <p:nvSpPr>
              <p:cNvPr id="659" name="1">
                <a:extLst>
                  <a:ext uri="{FF2B5EF4-FFF2-40B4-BE49-F238E27FC236}">
                    <a16:creationId xmlns:a16="http://schemas.microsoft.com/office/drawing/2014/main" id="{36015174-6AAC-EB0F-CCCB-EA9F4507BBE3}"/>
                  </a:ext>
                </a:extLst>
              </p:cNvPr>
              <p:cNvSpPr txBox="1"/>
              <p:nvPr/>
            </p:nvSpPr>
            <p:spPr>
              <a:xfrm>
                <a:off x="2950001" y="1794767"/>
                <a:ext cx="185738" cy="31273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35718" tIns="35718" rIns="35718" bIns="35718" numCol="1" anchor="ctr">
                <a:spAutoFit/>
              </a:bodyPr>
              <a:lstStyle>
                <a:lvl1pPr marL="0" marR="0" algn="ctr" defTabSz="410765">
                  <a:defRPr sz="1600">
                    <a:uFillTx/>
                    <a:latin typeface="Gill Sans"/>
                    <a:ea typeface="Gill Sans"/>
                    <a:cs typeface="Gill Sans"/>
                    <a:sym typeface="Gill Sans"/>
                  </a:defRPr>
                </a:lvl1pPr>
              </a:lstStyle>
              <a:p>
                <a:r>
                  <a:t>1</a:t>
                </a:r>
              </a:p>
            </p:txBody>
          </p:sp>
          <p:sp>
            <p:nvSpPr>
              <p:cNvPr id="660" name="2/3">
                <a:extLst>
                  <a:ext uri="{FF2B5EF4-FFF2-40B4-BE49-F238E27FC236}">
                    <a16:creationId xmlns:a16="http://schemas.microsoft.com/office/drawing/2014/main" id="{674D0BB2-99CD-927B-E32E-833530E34330}"/>
                  </a:ext>
                </a:extLst>
              </p:cNvPr>
              <p:cNvSpPr txBox="1"/>
              <p:nvPr/>
            </p:nvSpPr>
            <p:spPr>
              <a:xfrm>
                <a:off x="1870550" y="1794767"/>
                <a:ext cx="344390" cy="31273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35718" tIns="35718" rIns="35718" bIns="35718" numCol="1" anchor="ctr">
                <a:spAutoFit/>
              </a:bodyPr>
              <a:lstStyle>
                <a:lvl1pPr marL="0" marR="0" algn="ctr" defTabSz="410765">
                  <a:defRPr sz="1600">
                    <a:uFillTx/>
                    <a:latin typeface="Gill Sans"/>
                    <a:ea typeface="Gill Sans"/>
                    <a:cs typeface="Gill Sans"/>
                    <a:sym typeface="Gill Sans"/>
                  </a:defRPr>
                </a:lvl1pPr>
              </a:lstStyle>
              <a:p>
                <a:r>
                  <a:t>2/3</a:t>
                </a:r>
              </a:p>
            </p:txBody>
          </p:sp>
          <p:sp>
            <p:nvSpPr>
              <p:cNvPr id="661" name="1/3">
                <a:extLst>
                  <a:ext uri="{FF2B5EF4-FFF2-40B4-BE49-F238E27FC236}">
                    <a16:creationId xmlns:a16="http://schemas.microsoft.com/office/drawing/2014/main" id="{EAF8CF67-16CF-F1C1-6088-51F54369E1E8}"/>
                  </a:ext>
                </a:extLst>
              </p:cNvPr>
              <p:cNvSpPr txBox="1"/>
              <p:nvPr/>
            </p:nvSpPr>
            <p:spPr>
              <a:xfrm>
                <a:off x="852566" y="1794767"/>
                <a:ext cx="344389" cy="31273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35718" tIns="35718" rIns="35718" bIns="35718" numCol="1" anchor="ctr">
                <a:spAutoFit/>
              </a:bodyPr>
              <a:lstStyle>
                <a:lvl1pPr marL="0" marR="0" algn="ctr" defTabSz="410765">
                  <a:defRPr sz="1600">
                    <a:uFillTx/>
                    <a:latin typeface="Gill Sans"/>
                    <a:ea typeface="Gill Sans"/>
                    <a:cs typeface="Gill Sans"/>
                    <a:sym typeface="Gill Sans"/>
                  </a:defRPr>
                </a:lvl1pPr>
              </a:lstStyle>
              <a:p>
                <a:r>
                  <a:t>1/3</a:t>
                </a:r>
              </a:p>
            </p:txBody>
          </p:sp>
          <p:grpSp>
            <p:nvGrpSpPr>
              <p:cNvPr id="680" name="Group">
                <a:extLst>
                  <a:ext uri="{FF2B5EF4-FFF2-40B4-BE49-F238E27FC236}">
                    <a16:creationId xmlns:a16="http://schemas.microsoft.com/office/drawing/2014/main" id="{03E58D84-DAC7-3BB3-1525-004F36DD3193}"/>
                  </a:ext>
                </a:extLst>
              </p:cNvPr>
              <p:cNvGrpSpPr/>
              <p:nvPr/>
            </p:nvGrpSpPr>
            <p:grpSpPr>
              <a:xfrm>
                <a:off x="0" y="1098351"/>
                <a:ext cx="1000126" cy="1098353"/>
                <a:chOff x="0" y="0"/>
                <a:chExt cx="1000125" cy="1098351"/>
              </a:xfrm>
            </p:grpSpPr>
            <p:grpSp>
              <p:nvGrpSpPr>
                <p:cNvPr id="664" name="Group">
                  <a:extLst>
                    <a:ext uri="{FF2B5EF4-FFF2-40B4-BE49-F238E27FC236}">
                      <a16:creationId xmlns:a16="http://schemas.microsoft.com/office/drawing/2014/main" id="{7DDD5F27-5177-3CD0-53BE-82CE4D18D795}"/>
                    </a:ext>
                  </a:extLst>
                </p:cNvPr>
                <p:cNvGrpSpPr/>
                <p:nvPr/>
              </p:nvGrpSpPr>
              <p:grpSpPr>
                <a:xfrm>
                  <a:off x="0" y="366117"/>
                  <a:ext cx="328244" cy="363189"/>
                  <a:chOff x="0" y="0"/>
                  <a:chExt cx="328243" cy="363188"/>
                </a:xfrm>
              </p:grpSpPr>
              <p:sp>
                <p:nvSpPr>
                  <p:cNvPr id="662" name="Line">
                    <a:extLst>
                      <a:ext uri="{FF2B5EF4-FFF2-40B4-BE49-F238E27FC236}">
                        <a16:creationId xmlns:a16="http://schemas.microsoft.com/office/drawing/2014/main" id="{CAF203D9-3E2C-E70B-4D75-6EA29DE16E4C}"/>
                      </a:ext>
                    </a:extLst>
                  </p:cNvPr>
                  <p:cNvSpPr/>
                  <p:nvPr/>
                </p:nvSpPr>
                <p:spPr>
                  <a:xfrm flipH="1" flipV="1">
                    <a:off x="2228" y="181594"/>
                    <a:ext cx="326016" cy="181595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000000"/>
                    </a:solidFill>
                    <a:prstDash val="solid"/>
                    <a:miter lim="400000"/>
                    <a:headEnd type="stealth" w="med" len="med"/>
                  </a:ln>
                  <a:effectLst/>
                </p:spPr>
                <p:txBody>
                  <a:bodyPr wrap="square" lIns="35718" tIns="35718" rIns="35718" bIns="35718" numCol="1" anchor="ctr">
                    <a:noAutofit/>
                  </a:bodyPr>
                  <a:lstStyle/>
                  <a:p>
                    <a:pPr marL="0" marR="0" defTabSz="321468">
                      <a:defRPr sz="800">
                        <a:uFillTx/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663" name="Line">
                    <a:extLst>
                      <a:ext uri="{FF2B5EF4-FFF2-40B4-BE49-F238E27FC236}">
                        <a16:creationId xmlns:a16="http://schemas.microsoft.com/office/drawing/2014/main" id="{97FCDC3D-EC7F-84F1-9743-359C45555BC9}"/>
                      </a:ext>
                    </a:extLst>
                  </p:cNvPr>
                  <p:cNvSpPr/>
                  <p:nvPr/>
                </p:nvSpPr>
                <p:spPr>
                  <a:xfrm flipH="1">
                    <a:off x="0" y="0"/>
                    <a:ext cx="328244" cy="179859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000000"/>
                    </a:solidFill>
                    <a:prstDash val="solid"/>
                    <a:miter lim="400000"/>
                    <a:headEnd type="stealth" w="med" len="med"/>
                  </a:ln>
                  <a:effectLst/>
                </p:spPr>
                <p:txBody>
                  <a:bodyPr wrap="square" lIns="35718" tIns="35718" rIns="35718" bIns="35718" numCol="1" anchor="ctr">
                    <a:noAutofit/>
                  </a:bodyPr>
                  <a:lstStyle/>
                  <a:p>
                    <a:pPr marL="0" marR="0" defTabSz="321468">
                      <a:defRPr sz="800">
                        <a:uFillTx/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667" name="Group">
                  <a:extLst>
                    <a:ext uri="{FF2B5EF4-FFF2-40B4-BE49-F238E27FC236}">
                      <a16:creationId xmlns:a16="http://schemas.microsoft.com/office/drawing/2014/main" id="{72BA1B4C-B7C5-E017-A307-339C6DACAC0A}"/>
                    </a:ext>
                  </a:extLst>
                </p:cNvPr>
                <p:cNvGrpSpPr/>
                <p:nvPr/>
              </p:nvGrpSpPr>
              <p:grpSpPr>
                <a:xfrm>
                  <a:off x="334117" y="547711"/>
                  <a:ext cx="328245" cy="363189"/>
                  <a:chOff x="0" y="0"/>
                  <a:chExt cx="328243" cy="363188"/>
                </a:xfrm>
              </p:grpSpPr>
              <p:sp>
                <p:nvSpPr>
                  <p:cNvPr id="665" name="Line">
                    <a:extLst>
                      <a:ext uri="{FF2B5EF4-FFF2-40B4-BE49-F238E27FC236}">
                        <a16:creationId xmlns:a16="http://schemas.microsoft.com/office/drawing/2014/main" id="{40371CDF-5E0C-B600-4462-45BDC300186D}"/>
                      </a:ext>
                    </a:extLst>
                  </p:cNvPr>
                  <p:cNvSpPr/>
                  <p:nvPr/>
                </p:nvSpPr>
                <p:spPr>
                  <a:xfrm flipH="1" flipV="1">
                    <a:off x="2228" y="181594"/>
                    <a:ext cx="326016" cy="181595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000000"/>
                    </a:solidFill>
                    <a:prstDash val="solid"/>
                    <a:miter lim="400000"/>
                    <a:headEnd type="stealth" w="med" len="med"/>
                  </a:ln>
                  <a:effectLst/>
                </p:spPr>
                <p:txBody>
                  <a:bodyPr wrap="square" lIns="35718" tIns="35718" rIns="35718" bIns="35718" numCol="1" anchor="ctr">
                    <a:noAutofit/>
                  </a:bodyPr>
                  <a:lstStyle/>
                  <a:p>
                    <a:pPr marL="0" marR="0" defTabSz="321468">
                      <a:defRPr sz="800">
                        <a:uFillTx/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666" name="Line">
                    <a:extLst>
                      <a:ext uri="{FF2B5EF4-FFF2-40B4-BE49-F238E27FC236}">
                        <a16:creationId xmlns:a16="http://schemas.microsoft.com/office/drawing/2014/main" id="{A12AE1EB-DE29-96FA-2C1D-E12525DA4CEA}"/>
                      </a:ext>
                    </a:extLst>
                  </p:cNvPr>
                  <p:cNvSpPr/>
                  <p:nvPr/>
                </p:nvSpPr>
                <p:spPr>
                  <a:xfrm flipH="1">
                    <a:off x="0" y="0"/>
                    <a:ext cx="328244" cy="179859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000000"/>
                    </a:solidFill>
                    <a:prstDash val="solid"/>
                    <a:miter lim="400000"/>
                    <a:headEnd type="stealth" w="med" len="med"/>
                  </a:ln>
                  <a:effectLst/>
                </p:spPr>
                <p:txBody>
                  <a:bodyPr wrap="square" lIns="35718" tIns="35718" rIns="35718" bIns="35718" numCol="1" anchor="ctr">
                    <a:noAutofit/>
                  </a:bodyPr>
                  <a:lstStyle/>
                  <a:p>
                    <a:pPr marL="0" marR="0" defTabSz="321468">
                      <a:defRPr sz="800">
                        <a:uFillTx/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670" name="Group">
                  <a:extLst>
                    <a:ext uri="{FF2B5EF4-FFF2-40B4-BE49-F238E27FC236}">
                      <a16:creationId xmlns:a16="http://schemas.microsoft.com/office/drawing/2014/main" id="{43AC6918-6492-63BC-384F-61248BD45BDD}"/>
                    </a:ext>
                  </a:extLst>
                </p:cNvPr>
                <p:cNvGrpSpPr/>
                <p:nvPr/>
              </p:nvGrpSpPr>
              <p:grpSpPr>
                <a:xfrm>
                  <a:off x="334117" y="178665"/>
                  <a:ext cx="328245" cy="363189"/>
                  <a:chOff x="0" y="0"/>
                  <a:chExt cx="328243" cy="363188"/>
                </a:xfrm>
              </p:grpSpPr>
              <p:sp>
                <p:nvSpPr>
                  <p:cNvPr id="668" name="Line">
                    <a:extLst>
                      <a:ext uri="{FF2B5EF4-FFF2-40B4-BE49-F238E27FC236}">
                        <a16:creationId xmlns:a16="http://schemas.microsoft.com/office/drawing/2014/main" id="{01780D97-8096-BFB9-2709-88FB816B42AC}"/>
                      </a:ext>
                    </a:extLst>
                  </p:cNvPr>
                  <p:cNvSpPr/>
                  <p:nvPr/>
                </p:nvSpPr>
                <p:spPr>
                  <a:xfrm flipH="1" flipV="1">
                    <a:off x="2228" y="181594"/>
                    <a:ext cx="326016" cy="181595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000000"/>
                    </a:solidFill>
                    <a:prstDash val="solid"/>
                    <a:miter lim="400000"/>
                    <a:headEnd type="stealth" w="med" len="med"/>
                  </a:ln>
                  <a:effectLst/>
                </p:spPr>
                <p:txBody>
                  <a:bodyPr wrap="square" lIns="35718" tIns="35718" rIns="35718" bIns="35718" numCol="1" anchor="ctr">
                    <a:noAutofit/>
                  </a:bodyPr>
                  <a:lstStyle/>
                  <a:p>
                    <a:pPr marL="0" marR="0" defTabSz="321468">
                      <a:defRPr sz="800">
                        <a:uFillTx/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669" name="Line">
                    <a:extLst>
                      <a:ext uri="{FF2B5EF4-FFF2-40B4-BE49-F238E27FC236}">
                        <a16:creationId xmlns:a16="http://schemas.microsoft.com/office/drawing/2014/main" id="{88041277-7D8B-82EF-7ED5-C31446CFFE5A}"/>
                      </a:ext>
                    </a:extLst>
                  </p:cNvPr>
                  <p:cNvSpPr/>
                  <p:nvPr/>
                </p:nvSpPr>
                <p:spPr>
                  <a:xfrm flipH="1">
                    <a:off x="0" y="0"/>
                    <a:ext cx="328244" cy="179859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000000"/>
                    </a:solidFill>
                    <a:prstDash val="solid"/>
                    <a:miter lim="400000"/>
                    <a:headEnd type="stealth" w="med" len="med"/>
                  </a:ln>
                  <a:effectLst/>
                </p:spPr>
                <p:txBody>
                  <a:bodyPr wrap="square" lIns="35718" tIns="35718" rIns="35718" bIns="35718" numCol="1" anchor="ctr">
                    <a:noAutofit/>
                  </a:bodyPr>
                  <a:lstStyle/>
                  <a:p>
                    <a:pPr marL="0" marR="0" defTabSz="321468">
                      <a:defRPr sz="800">
                        <a:uFillTx/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673" name="Group">
                  <a:extLst>
                    <a:ext uri="{FF2B5EF4-FFF2-40B4-BE49-F238E27FC236}">
                      <a16:creationId xmlns:a16="http://schemas.microsoft.com/office/drawing/2014/main" id="{4EAB765B-3DB6-56C5-A696-0BE8625EB496}"/>
                    </a:ext>
                  </a:extLst>
                </p:cNvPr>
                <p:cNvGrpSpPr/>
                <p:nvPr/>
              </p:nvGrpSpPr>
              <p:grpSpPr>
                <a:xfrm>
                  <a:off x="671881" y="735163"/>
                  <a:ext cx="328245" cy="363189"/>
                  <a:chOff x="0" y="0"/>
                  <a:chExt cx="328243" cy="363188"/>
                </a:xfrm>
              </p:grpSpPr>
              <p:sp>
                <p:nvSpPr>
                  <p:cNvPr id="671" name="Line">
                    <a:extLst>
                      <a:ext uri="{FF2B5EF4-FFF2-40B4-BE49-F238E27FC236}">
                        <a16:creationId xmlns:a16="http://schemas.microsoft.com/office/drawing/2014/main" id="{267F1195-A996-32A8-766B-59BFF900469A}"/>
                      </a:ext>
                    </a:extLst>
                  </p:cNvPr>
                  <p:cNvSpPr/>
                  <p:nvPr/>
                </p:nvSpPr>
                <p:spPr>
                  <a:xfrm flipH="1" flipV="1">
                    <a:off x="2228" y="181594"/>
                    <a:ext cx="326016" cy="181595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000000"/>
                    </a:solidFill>
                    <a:prstDash val="solid"/>
                    <a:miter lim="400000"/>
                    <a:headEnd type="stealth" w="med" len="med"/>
                  </a:ln>
                  <a:effectLst/>
                </p:spPr>
                <p:txBody>
                  <a:bodyPr wrap="square" lIns="35718" tIns="35718" rIns="35718" bIns="35718" numCol="1" anchor="ctr">
                    <a:noAutofit/>
                  </a:bodyPr>
                  <a:lstStyle/>
                  <a:p>
                    <a:pPr marL="0" marR="0" defTabSz="321468">
                      <a:defRPr sz="800">
                        <a:uFillTx/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672" name="Line">
                    <a:extLst>
                      <a:ext uri="{FF2B5EF4-FFF2-40B4-BE49-F238E27FC236}">
                        <a16:creationId xmlns:a16="http://schemas.microsoft.com/office/drawing/2014/main" id="{35BF5253-0CA5-CDA3-D60D-2FB0556B915B}"/>
                      </a:ext>
                    </a:extLst>
                  </p:cNvPr>
                  <p:cNvSpPr/>
                  <p:nvPr/>
                </p:nvSpPr>
                <p:spPr>
                  <a:xfrm flipH="1">
                    <a:off x="0" y="0"/>
                    <a:ext cx="328244" cy="179859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000000"/>
                    </a:solidFill>
                    <a:prstDash val="solid"/>
                    <a:miter lim="400000"/>
                    <a:headEnd type="stealth" w="med" len="med"/>
                  </a:ln>
                  <a:effectLst/>
                </p:spPr>
                <p:txBody>
                  <a:bodyPr wrap="square" lIns="35718" tIns="35718" rIns="35718" bIns="35718" numCol="1" anchor="ctr">
                    <a:noAutofit/>
                  </a:bodyPr>
                  <a:lstStyle/>
                  <a:p>
                    <a:pPr marL="0" marR="0" defTabSz="321468">
                      <a:defRPr sz="800">
                        <a:uFillTx/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676" name="Group">
                  <a:extLst>
                    <a:ext uri="{FF2B5EF4-FFF2-40B4-BE49-F238E27FC236}">
                      <a16:creationId xmlns:a16="http://schemas.microsoft.com/office/drawing/2014/main" id="{52903F2F-E0D2-B112-0377-21724F9C211D}"/>
                    </a:ext>
                  </a:extLst>
                </p:cNvPr>
                <p:cNvGrpSpPr/>
                <p:nvPr/>
              </p:nvGrpSpPr>
              <p:grpSpPr>
                <a:xfrm>
                  <a:off x="668943" y="366117"/>
                  <a:ext cx="328245" cy="363189"/>
                  <a:chOff x="0" y="0"/>
                  <a:chExt cx="328243" cy="363188"/>
                </a:xfrm>
              </p:grpSpPr>
              <p:sp>
                <p:nvSpPr>
                  <p:cNvPr id="674" name="Line">
                    <a:extLst>
                      <a:ext uri="{FF2B5EF4-FFF2-40B4-BE49-F238E27FC236}">
                        <a16:creationId xmlns:a16="http://schemas.microsoft.com/office/drawing/2014/main" id="{4E69E3C4-FD2F-7867-8688-E90ACD5C0E6E}"/>
                      </a:ext>
                    </a:extLst>
                  </p:cNvPr>
                  <p:cNvSpPr/>
                  <p:nvPr/>
                </p:nvSpPr>
                <p:spPr>
                  <a:xfrm flipH="1" flipV="1">
                    <a:off x="2228" y="181594"/>
                    <a:ext cx="326016" cy="181595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000000"/>
                    </a:solidFill>
                    <a:prstDash val="solid"/>
                    <a:miter lim="400000"/>
                    <a:headEnd type="stealth" w="med" len="med"/>
                  </a:ln>
                  <a:effectLst/>
                </p:spPr>
                <p:txBody>
                  <a:bodyPr wrap="square" lIns="35718" tIns="35718" rIns="35718" bIns="35718" numCol="1" anchor="ctr">
                    <a:noAutofit/>
                  </a:bodyPr>
                  <a:lstStyle/>
                  <a:p>
                    <a:pPr marL="0" marR="0" defTabSz="321468">
                      <a:defRPr sz="800">
                        <a:uFillTx/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675" name="Line">
                    <a:extLst>
                      <a:ext uri="{FF2B5EF4-FFF2-40B4-BE49-F238E27FC236}">
                        <a16:creationId xmlns:a16="http://schemas.microsoft.com/office/drawing/2014/main" id="{6C1EBB7B-9B3C-7501-3002-447D058D7971}"/>
                      </a:ext>
                    </a:extLst>
                  </p:cNvPr>
                  <p:cNvSpPr/>
                  <p:nvPr/>
                </p:nvSpPr>
                <p:spPr>
                  <a:xfrm flipH="1">
                    <a:off x="0" y="0"/>
                    <a:ext cx="328244" cy="179859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000000"/>
                    </a:solidFill>
                    <a:prstDash val="solid"/>
                    <a:miter lim="400000"/>
                    <a:headEnd type="stealth" w="med" len="med"/>
                  </a:ln>
                  <a:effectLst/>
                </p:spPr>
                <p:txBody>
                  <a:bodyPr wrap="square" lIns="35718" tIns="35718" rIns="35718" bIns="35718" numCol="1" anchor="ctr">
                    <a:noAutofit/>
                  </a:bodyPr>
                  <a:lstStyle/>
                  <a:p>
                    <a:pPr marL="0" marR="0" defTabSz="321468">
                      <a:defRPr sz="800">
                        <a:uFillTx/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679" name="Group">
                  <a:extLst>
                    <a:ext uri="{FF2B5EF4-FFF2-40B4-BE49-F238E27FC236}">
                      <a16:creationId xmlns:a16="http://schemas.microsoft.com/office/drawing/2014/main" id="{1FE4F755-E4E0-3EA3-F9D8-37CAEBFCDC8F}"/>
                    </a:ext>
                  </a:extLst>
                </p:cNvPr>
                <p:cNvGrpSpPr/>
                <p:nvPr/>
              </p:nvGrpSpPr>
              <p:grpSpPr>
                <a:xfrm>
                  <a:off x="668943" y="0"/>
                  <a:ext cx="328245" cy="363189"/>
                  <a:chOff x="0" y="0"/>
                  <a:chExt cx="328243" cy="363188"/>
                </a:xfrm>
              </p:grpSpPr>
              <p:sp>
                <p:nvSpPr>
                  <p:cNvPr id="677" name="Line">
                    <a:extLst>
                      <a:ext uri="{FF2B5EF4-FFF2-40B4-BE49-F238E27FC236}">
                        <a16:creationId xmlns:a16="http://schemas.microsoft.com/office/drawing/2014/main" id="{4CE6FE0F-AEF4-FE08-9E2D-9799C07B063C}"/>
                      </a:ext>
                    </a:extLst>
                  </p:cNvPr>
                  <p:cNvSpPr/>
                  <p:nvPr/>
                </p:nvSpPr>
                <p:spPr>
                  <a:xfrm flipH="1" flipV="1">
                    <a:off x="2228" y="181594"/>
                    <a:ext cx="326016" cy="181595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000000"/>
                    </a:solidFill>
                    <a:prstDash val="solid"/>
                    <a:miter lim="400000"/>
                    <a:headEnd type="stealth" w="med" len="med"/>
                  </a:ln>
                  <a:effectLst/>
                </p:spPr>
                <p:txBody>
                  <a:bodyPr wrap="square" lIns="35718" tIns="35718" rIns="35718" bIns="35718" numCol="1" anchor="ctr">
                    <a:noAutofit/>
                  </a:bodyPr>
                  <a:lstStyle/>
                  <a:p>
                    <a:pPr marL="0" marR="0" defTabSz="321468">
                      <a:defRPr sz="800">
                        <a:uFillTx/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678" name="Line">
                    <a:extLst>
                      <a:ext uri="{FF2B5EF4-FFF2-40B4-BE49-F238E27FC236}">
                        <a16:creationId xmlns:a16="http://schemas.microsoft.com/office/drawing/2014/main" id="{55368F9E-AC13-131F-BD1E-4180176E8C8C}"/>
                      </a:ext>
                    </a:extLst>
                  </p:cNvPr>
                  <p:cNvSpPr/>
                  <p:nvPr/>
                </p:nvSpPr>
                <p:spPr>
                  <a:xfrm flipH="1">
                    <a:off x="0" y="0"/>
                    <a:ext cx="328244" cy="179859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000000"/>
                    </a:solidFill>
                    <a:prstDash val="solid"/>
                    <a:miter lim="400000"/>
                    <a:headEnd type="stealth" w="med" len="med"/>
                  </a:ln>
                  <a:effectLst/>
                </p:spPr>
                <p:txBody>
                  <a:bodyPr wrap="square" lIns="35718" tIns="35718" rIns="35718" bIns="35718" numCol="1" anchor="ctr">
                    <a:noAutofit/>
                  </a:bodyPr>
                  <a:lstStyle/>
                  <a:p>
                    <a:pPr marL="0" marR="0" defTabSz="321468">
                      <a:defRPr sz="800">
                        <a:uFillTx/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</p:grpSp>
          </p:grpSp>
          <p:grpSp>
            <p:nvGrpSpPr>
              <p:cNvPr id="683" name="Group">
                <a:extLst>
                  <a:ext uri="{FF2B5EF4-FFF2-40B4-BE49-F238E27FC236}">
                    <a16:creationId xmlns:a16="http://schemas.microsoft.com/office/drawing/2014/main" id="{800D6C0F-41AE-B78A-73CC-5BAFEB4FA6DE}"/>
                  </a:ext>
                </a:extLst>
              </p:cNvPr>
              <p:cNvGrpSpPr/>
              <p:nvPr/>
            </p:nvGrpSpPr>
            <p:grpSpPr>
              <a:xfrm>
                <a:off x="997971" y="2009179"/>
                <a:ext cx="328245" cy="363189"/>
                <a:chOff x="0" y="0"/>
                <a:chExt cx="328243" cy="363188"/>
              </a:xfrm>
            </p:grpSpPr>
            <p:sp>
              <p:nvSpPr>
                <p:cNvPr id="681" name="Line">
                  <a:extLst>
                    <a:ext uri="{FF2B5EF4-FFF2-40B4-BE49-F238E27FC236}">
                      <a16:creationId xmlns:a16="http://schemas.microsoft.com/office/drawing/2014/main" id="{17AEDB80-83BA-B6B9-6733-745740266F26}"/>
                    </a:ext>
                  </a:extLst>
                </p:cNvPr>
                <p:cNvSpPr/>
                <p:nvPr/>
              </p:nvSpPr>
              <p:spPr>
                <a:xfrm flipH="1" flipV="1">
                  <a:off x="2228" y="181594"/>
                  <a:ext cx="326016" cy="181595"/>
                </a:xfrm>
                <a:prstGeom prst="line">
                  <a:avLst/>
                </a:prstGeom>
                <a:noFill/>
                <a:ln w="12700" cap="flat">
                  <a:solidFill>
                    <a:srgbClr val="000000"/>
                  </a:solidFill>
                  <a:prstDash val="solid"/>
                  <a:miter lim="400000"/>
                  <a:headEnd type="stealth" w="med" len="med"/>
                </a:ln>
                <a:effectLst/>
              </p:spPr>
              <p:txBody>
                <a:bodyPr wrap="square" lIns="35718" tIns="35718" rIns="35718" bIns="35718" numCol="1" anchor="ctr">
                  <a:noAutofit/>
                </a:bodyPr>
                <a:lstStyle/>
                <a:p>
                  <a:pPr marL="0" marR="0" defTabSz="321468">
                    <a:defRPr sz="800">
                      <a:uFillTx/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682" name="Line">
                  <a:extLst>
                    <a:ext uri="{FF2B5EF4-FFF2-40B4-BE49-F238E27FC236}">
                      <a16:creationId xmlns:a16="http://schemas.microsoft.com/office/drawing/2014/main" id="{DFF26F32-294F-2DC4-1FFA-F9726E18C893}"/>
                    </a:ext>
                  </a:extLst>
                </p:cNvPr>
                <p:cNvSpPr/>
                <p:nvPr/>
              </p:nvSpPr>
              <p:spPr>
                <a:xfrm flipH="1">
                  <a:off x="0" y="0"/>
                  <a:ext cx="328244" cy="179859"/>
                </a:xfrm>
                <a:prstGeom prst="line">
                  <a:avLst/>
                </a:prstGeom>
                <a:noFill/>
                <a:ln w="12700" cap="flat">
                  <a:solidFill>
                    <a:srgbClr val="000000"/>
                  </a:solidFill>
                  <a:prstDash val="solid"/>
                  <a:miter lim="400000"/>
                  <a:headEnd type="stealth" w="med" len="med"/>
                </a:ln>
                <a:effectLst/>
              </p:spPr>
              <p:txBody>
                <a:bodyPr wrap="square" lIns="35718" tIns="35718" rIns="35718" bIns="35718" numCol="1" anchor="ctr">
                  <a:noAutofit/>
                </a:bodyPr>
                <a:lstStyle/>
                <a:p>
                  <a:pPr marL="0" marR="0" defTabSz="321468">
                    <a:defRPr sz="800">
                      <a:uFillTx/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</p:grpSp>
          <p:grpSp>
            <p:nvGrpSpPr>
              <p:cNvPr id="686" name="Group">
                <a:extLst>
                  <a:ext uri="{FF2B5EF4-FFF2-40B4-BE49-F238E27FC236}">
                    <a16:creationId xmlns:a16="http://schemas.microsoft.com/office/drawing/2014/main" id="{8B955C1D-4B6B-0B01-E7F0-A1DA1E149641}"/>
                  </a:ext>
                </a:extLst>
              </p:cNvPr>
              <p:cNvGrpSpPr/>
              <p:nvPr/>
            </p:nvGrpSpPr>
            <p:grpSpPr>
              <a:xfrm>
                <a:off x="1332089" y="2190773"/>
                <a:ext cx="328245" cy="363190"/>
                <a:chOff x="0" y="0"/>
                <a:chExt cx="328243" cy="363188"/>
              </a:xfrm>
            </p:grpSpPr>
            <p:sp>
              <p:nvSpPr>
                <p:cNvPr id="684" name="Line">
                  <a:extLst>
                    <a:ext uri="{FF2B5EF4-FFF2-40B4-BE49-F238E27FC236}">
                      <a16:creationId xmlns:a16="http://schemas.microsoft.com/office/drawing/2014/main" id="{783C7648-74A1-4D46-35B0-93C7FDCED31A}"/>
                    </a:ext>
                  </a:extLst>
                </p:cNvPr>
                <p:cNvSpPr/>
                <p:nvPr/>
              </p:nvSpPr>
              <p:spPr>
                <a:xfrm flipH="1" flipV="1">
                  <a:off x="2228" y="181594"/>
                  <a:ext cx="326016" cy="181595"/>
                </a:xfrm>
                <a:prstGeom prst="line">
                  <a:avLst/>
                </a:prstGeom>
                <a:noFill/>
                <a:ln w="12700" cap="flat">
                  <a:solidFill>
                    <a:srgbClr val="000000"/>
                  </a:solidFill>
                  <a:prstDash val="solid"/>
                  <a:miter lim="400000"/>
                  <a:headEnd type="stealth" w="med" len="med"/>
                </a:ln>
                <a:effectLst/>
              </p:spPr>
              <p:txBody>
                <a:bodyPr wrap="square" lIns="35718" tIns="35718" rIns="35718" bIns="35718" numCol="1" anchor="ctr">
                  <a:noAutofit/>
                </a:bodyPr>
                <a:lstStyle/>
                <a:p>
                  <a:pPr marL="0" marR="0" defTabSz="321468">
                    <a:defRPr sz="800">
                      <a:uFillTx/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685" name="Line">
                  <a:extLst>
                    <a:ext uri="{FF2B5EF4-FFF2-40B4-BE49-F238E27FC236}">
                      <a16:creationId xmlns:a16="http://schemas.microsoft.com/office/drawing/2014/main" id="{A3932F56-A8DC-627C-2BC0-01F00DC7BF85}"/>
                    </a:ext>
                  </a:extLst>
                </p:cNvPr>
                <p:cNvSpPr/>
                <p:nvPr/>
              </p:nvSpPr>
              <p:spPr>
                <a:xfrm flipH="1">
                  <a:off x="0" y="0"/>
                  <a:ext cx="328244" cy="179859"/>
                </a:xfrm>
                <a:prstGeom prst="line">
                  <a:avLst/>
                </a:prstGeom>
                <a:noFill/>
                <a:ln w="12700" cap="flat">
                  <a:solidFill>
                    <a:srgbClr val="000000"/>
                  </a:solidFill>
                  <a:prstDash val="solid"/>
                  <a:miter lim="400000"/>
                  <a:headEnd type="stealth" w="med" len="med"/>
                </a:ln>
                <a:effectLst/>
              </p:spPr>
              <p:txBody>
                <a:bodyPr wrap="square" lIns="35718" tIns="35718" rIns="35718" bIns="35718" numCol="1" anchor="ctr">
                  <a:noAutofit/>
                </a:bodyPr>
                <a:lstStyle/>
                <a:p>
                  <a:pPr marL="0" marR="0" defTabSz="321468">
                    <a:defRPr sz="800">
                      <a:uFillTx/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</p:grpSp>
          <p:grpSp>
            <p:nvGrpSpPr>
              <p:cNvPr id="689" name="Group">
                <a:extLst>
                  <a:ext uri="{FF2B5EF4-FFF2-40B4-BE49-F238E27FC236}">
                    <a16:creationId xmlns:a16="http://schemas.microsoft.com/office/drawing/2014/main" id="{50FA3AD2-C4B1-C6C3-C58B-E906ADDD66FE}"/>
                  </a:ext>
                </a:extLst>
              </p:cNvPr>
              <p:cNvGrpSpPr/>
              <p:nvPr/>
            </p:nvGrpSpPr>
            <p:grpSpPr>
              <a:xfrm>
                <a:off x="1332089" y="1821727"/>
                <a:ext cx="328245" cy="363189"/>
                <a:chOff x="0" y="0"/>
                <a:chExt cx="328243" cy="363188"/>
              </a:xfrm>
            </p:grpSpPr>
            <p:sp>
              <p:nvSpPr>
                <p:cNvPr id="687" name="Line">
                  <a:extLst>
                    <a:ext uri="{FF2B5EF4-FFF2-40B4-BE49-F238E27FC236}">
                      <a16:creationId xmlns:a16="http://schemas.microsoft.com/office/drawing/2014/main" id="{8B398761-AF38-4707-98AD-DF8AF1AEEF39}"/>
                    </a:ext>
                  </a:extLst>
                </p:cNvPr>
                <p:cNvSpPr/>
                <p:nvPr/>
              </p:nvSpPr>
              <p:spPr>
                <a:xfrm flipH="1" flipV="1">
                  <a:off x="2228" y="181594"/>
                  <a:ext cx="326016" cy="181595"/>
                </a:xfrm>
                <a:prstGeom prst="line">
                  <a:avLst/>
                </a:prstGeom>
                <a:noFill/>
                <a:ln w="12700" cap="flat">
                  <a:solidFill>
                    <a:srgbClr val="000000"/>
                  </a:solidFill>
                  <a:prstDash val="solid"/>
                  <a:miter lim="400000"/>
                  <a:headEnd type="stealth" w="med" len="med"/>
                </a:ln>
                <a:effectLst/>
              </p:spPr>
              <p:txBody>
                <a:bodyPr wrap="square" lIns="35718" tIns="35718" rIns="35718" bIns="35718" numCol="1" anchor="ctr">
                  <a:noAutofit/>
                </a:bodyPr>
                <a:lstStyle/>
                <a:p>
                  <a:pPr marL="0" marR="0" defTabSz="321468">
                    <a:defRPr sz="800">
                      <a:uFillTx/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688" name="Line">
                  <a:extLst>
                    <a:ext uri="{FF2B5EF4-FFF2-40B4-BE49-F238E27FC236}">
                      <a16:creationId xmlns:a16="http://schemas.microsoft.com/office/drawing/2014/main" id="{7CC8D3EA-3037-F699-A449-32B0A27674E3}"/>
                    </a:ext>
                  </a:extLst>
                </p:cNvPr>
                <p:cNvSpPr/>
                <p:nvPr/>
              </p:nvSpPr>
              <p:spPr>
                <a:xfrm flipH="1">
                  <a:off x="0" y="0"/>
                  <a:ext cx="328244" cy="179859"/>
                </a:xfrm>
                <a:prstGeom prst="line">
                  <a:avLst/>
                </a:prstGeom>
                <a:noFill/>
                <a:ln w="12700" cap="flat">
                  <a:solidFill>
                    <a:srgbClr val="000000"/>
                  </a:solidFill>
                  <a:prstDash val="solid"/>
                  <a:miter lim="400000"/>
                  <a:headEnd type="stealth" w="med" len="med"/>
                </a:ln>
                <a:effectLst/>
              </p:spPr>
              <p:txBody>
                <a:bodyPr wrap="square" lIns="35718" tIns="35718" rIns="35718" bIns="35718" numCol="1" anchor="ctr">
                  <a:noAutofit/>
                </a:bodyPr>
                <a:lstStyle/>
                <a:p>
                  <a:pPr marL="0" marR="0" defTabSz="321468">
                    <a:defRPr sz="800">
                      <a:uFillTx/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</p:grpSp>
          <p:grpSp>
            <p:nvGrpSpPr>
              <p:cNvPr id="692" name="Group">
                <a:extLst>
                  <a:ext uri="{FF2B5EF4-FFF2-40B4-BE49-F238E27FC236}">
                    <a16:creationId xmlns:a16="http://schemas.microsoft.com/office/drawing/2014/main" id="{55CC5A78-D451-05B1-8F39-C6D710B2922C}"/>
                  </a:ext>
                </a:extLst>
              </p:cNvPr>
              <p:cNvGrpSpPr/>
              <p:nvPr/>
            </p:nvGrpSpPr>
            <p:grpSpPr>
              <a:xfrm>
                <a:off x="1669852" y="2378225"/>
                <a:ext cx="328245" cy="363189"/>
                <a:chOff x="0" y="0"/>
                <a:chExt cx="328243" cy="363188"/>
              </a:xfrm>
            </p:grpSpPr>
            <p:sp>
              <p:nvSpPr>
                <p:cNvPr id="690" name="Line">
                  <a:extLst>
                    <a:ext uri="{FF2B5EF4-FFF2-40B4-BE49-F238E27FC236}">
                      <a16:creationId xmlns:a16="http://schemas.microsoft.com/office/drawing/2014/main" id="{EA2F02EC-474B-18F5-4B35-DE4DEA76BCEB}"/>
                    </a:ext>
                  </a:extLst>
                </p:cNvPr>
                <p:cNvSpPr/>
                <p:nvPr/>
              </p:nvSpPr>
              <p:spPr>
                <a:xfrm flipH="1" flipV="1">
                  <a:off x="2228" y="181594"/>
                  <a:ext cx="326016" cy="181595"/>
                </a:xfrm>
                <a:prstGeom prst="line">
                  <a:avLst/>
                </a:prstGeom>
                <a:noFill/>
                <a:ln w="12700" cap="flat">
                  <a:solidFill>
                    <a:srgbClr val="000000"/>
                  </a:solidFill>
                  <a:prstDash val="solid"/>
                  <a:miter lim="400000"/>
                  <a:headEnd type="stealth" w="med" len="med"/>
                </a:ln>
                <a:effectLst/>
              </p:spPr>
              <p:txBody>
                <a:bodyPr wrap="square" lIns="35718" tIns="35718" rIns="35718" bIns="35718" numCol="1" anchor="ctr">
                  <a:noAutofit/>
                </a:bodyPr>
                <a:lstStyle/>
                <a:p>
                  <a:pPr marL="0" marR="0" defTabSz="321468">
                    <a:defRPr sz="800">
                      <a:uFillTx/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691" name="Line">
                  <a:extLst>
                    <a:ext uri="{FF2B5EF4-FFF2-40B4-BE49-F238E27FC236}">
                      <a16:creationId xmlns:a16="http://schemas.microsoft.com/office/drawing/2014/main" id="{4763B637-28DF-BC7D-68F3-7CC1AC118456}"/>
                    </a:ext>
                  </a:extLst>
                </p:cNvPr>
                <p:cNvSpPr/>
                <p:nvPr/>
              </p:nvSpPr>
              <p:spPr>
                <a:xfrm flipH="1">
                  <a:off x="0" y="0"/>
                  <a:ext cx="328244" cy="179859"/>
                </a:xfrm>
                <a:prstGeom prst="line">
                  <a:avLst/>
                </a:prstGeom>
                <a:noFill/>
                <a:ln w="12700" cap="flat">
                  <a:solidFill>
                    <a:srgbClr val="000000"/>
                  </a:solidFill>
                  <a:prstDash val="solid"/>
                  <a:miter lim="400000"/>
                  <a:headEnd type="stealth" w="med" len="med"/>
                </a:ln>
                <a:effectLst/>
              </p:spPr>
              <p:txBody>
                <a:bodyPr wrap="square" lIns="35718" tIns="35718" rIns="35718" bIns="35718" numCol="1" anchor="ctr">
                  <a:noAutofit/>
                </a:bodyPr>
                <a:lstStyle/>
                <a:p>
                  <a:pPr marL="0" marR="0" defTabSz="321468">
                    <a:defRPr sz="800">
                      <a:uFillTx/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</p:grpSp>
          <p:grpSp>
            <p:nvGrpSpPr>
              <p:cNvPr id="695" name="Group">
                <a:extLst>
                  <a:ext uri="{FF2B5EF4-FFF2-40B4-BE49-F238E27FC236}">
                    <a16:creationId xmlns:a16="http://schemas.microsoft.com/office/drawing/2014/main" id="{7EFA3E5C-56C3-347B-5441-4035F052EFC0}"/>
                  </a:ext>
                </a:extLst>
              </p:cNvPr>
              <p:cNvGrpSpPr/>
              <p:nvPr/>
            </p:nvGrpSpPr>
            <p:grpSpPr>
              <a:xfrm>
                <a:off x="1666915" y="2009179"/>
                <a:ext cx="328245" cy="363189"/>
                <a:chOff x="0" y="0"/>
                <a:chExt cx="328243" cy="363188"/>
              </a:xfrm>
            </p:grpSpPr>
            <p:sp>
              <p:nvSpPr>
                <p:cNvPr id="693" name="Line">
                  <a:extLst>
                    <a:ext uri="{FF2B5EF4-FFF2-40B4-BE49-F238E27FC236}">
                      <a16:creationId xmlns:a16="http://schemas.microsoft.com/office/drawing/2014/main" id="{E7883B83-E4E0-82FB-77AA-DB712DE2F5E4}"/>
                    </a:ext>
                  </a:extLst>
                </p:cNvPr>
                <p:cNvSpPr/>
                <p:nvPr/>
              </p:nvSpPr>
              <p:spPr>
                <a:xfrm flipH="1" flipV="1">
                  <a:off x="2228" y="181594"/>
                  <a:ext cx="326016" cy="181595"/>
                </a:xfrm>
                <a:prstGeom prst="line">
                  <a:avLst/>
                </a:prstGeom>
                <a:noFill/>
                <a:ln w="12700" cap="flat">
                  <a:solidFill>
                    <a:srgbClr val="000000"/>
                  </a:solidFill>
                  <a:prstDash val="solid"/>
                  <a:miter lim="400000"/>
                  <a:headEnd type="stealth" w="med" len="med"/>
                </a:ln>
                <a:effectLst/>
              </p:spPr>
              <p:txBody>
                <a:bodyPr wrap="square" lIns="35718" tIns="35718" rIns="35718" bIns="35718" numCol="1" anchor="ctr">
                  <a:noAutofit/>
                </a:bodyPr>
                <a:lstStyle/>
                <a:p>
                  <a:pPr marL="0" marR="0" defTabSz="321468">
                    <a:defRPr sz="800">
                      <a:uFillTx/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694" name="Line">
                  <a:extLst>
                    <a:ext uri="{FF2B5EF4-FFF2-40B4-BE49-F238E27FC236}">
                      <a16:creationId xmlns:a16="http://schemas.microsoft.com/office/drawing/2014/main" id="{0A40B479-70EB-D6A7-5965-C5123E1D1B55}"/>
                    </a:ext>
                  </a:extLst>
                </p:cNvPr>
                <p:cNvSpPr/>
                <p:nvPr/>
              </p:nvSpPr>
              <p:spPr>
                <a:xfrm flipH="1">
                  <a:off x="0" y="0"/>
                  <a:ext cx="328244" cy="179859"/>
                </a:xfrm>
                <a:prstGeom prst="line">
                  <a:avLst/>
                </a:prstGeom>
                <a:noFill/>
                <a:ln w="12700" cap="flat">
                  <a:solidFill>
                    <a:srgbClr val="000000"/>
                  </a:solidFill>
                  <a:prstDash val="solid"/>
                  <a:miter lim="400000"/>
                  <a:headEnd type="stealth" w="med" len="med"/>
                </a:ln>
                <a:effectLst/>
              </p:spPr>
              <p:txBody>
                <a:bodyPr wrap="square" lIns="35718" tIns="35718" rIns="35718" bIns="35718" numCol="1" anchor="ctr">
                  <a:noAutofit/>
                </a:bodyPr>
                <a:lstStyle/>
                <a:p>
                  <a:pPr marL="0" marR="0" defTabSz="321468">
                    <a:defRPr sz="800">
                      <a:uFillTx/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</p:grpSp>
          <p:grpSp>
            <p:nvGrpSpPr>
              <p:cNvPr id="698" name="Group">
                <a:extLst>
                  <a:ext uri="{FF2B5EF4-FFF2-40B4-BE49-F238E27FC236}">
                    <a16:creationId xmlns:a16="http://schemas.microsoft.com/office/drawing/2014/main" id="{F24B8661-3975-8082-934A-032222FD8DBC}"/>
                  </a:ext>
                </a:extLst>
              </p:cNvPr>
              <p:cNvGrpSpPr/>
              <p:nvPr/>
            </p:nvGrpSpPr>
            <p:grpSpPr>
              <a:xfrm>
                <a:off x="1666915" y="1643062"/>
                <a:ext cx="328245" cy="363189"/>
                <a:chOff x="0" y="0"/>
                <a:chExt cx="328243" cy="363188"/>
              </a:xfrm>
            </p:grpSpPr>
            <p:sp>
              <p:nvSpPr>
                <p:cNvPr id="696" name="Line">
                  <a:extLst>
                    <a:ext uri="{FF2B5EF4-FFF2-40B4-BE49-F238E27FC236}">
                      <a16:creationId xmlns:a16="http://schemas.microsoft.com/office/drawing/2014/main" id="{2CA16970-E9DC-1F99-F8E0-267E2C262F55}"/>
                    </a:ext>
                  </a:extLst>
                </p:cNvPr>
                <p:cNvSpPr/>
                <p:nvPr/>
              </p:nvSpPr>
              <p:spPr>
                <a:xfrm flipH="1" flipV="1">
                  <a:off x="2228" y="181594"/>
                  <a:ext cx="326016" cy="181595"/>
                </a:xfrm>
                <a:prstGeom prst="line">
                  <a:avLst/>
                </a:prstGeom>
                <a:noFill/>
                <a:ln w="12700" cap="flat">
                  <a:solidFill>
                    <a:srgbClr val="000000"/>
                  </a:solidFill>
                  <a:prstDash val="solid"/>
                  <a:miter lim="400000"/>
                  <a:headEnd type="stealth" w="med" len="med"/>
                </a:ln>
                <a:effectLst/>
              </p:spPr>
              <p:txBody>
                <a:bodyPr wrap="square" lIns="35718" tIns="35718" rIns="35718" bIns="35718" numCol="1" anchor="ctr">
                  <a:noAutofit/>
                </a:bodyPr>
                <a:lstStyle/>
                <a:p>
                  <a:pPr marL="0" marR="0" defTabSz="321468">
                    <a:defRPr sz="800">
                      <a:uFillTx/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697" name="Line">
                  <a:extLst>
                    <a:ext uri="{FF2B5EF4-FFF2-40B4-BE49-F238E27FC236}">
                      <a16:creationId xmlns:a16="http://schemas.microsoft.com/office/drawing/2014/main" id="{B0B47DC6-0D40-2083-C341-B9CB952D8544}"/>
                    </a:ext>
                  </a:extLst>
                </p:cNvPr>
                <p:cNvSpPr/>
                <p:nvPr/>
              </p:nvSpPr>
              <p:spPr>
                <a:xfrm flipH="1">
                  <a:off x="0" y="0"/>
                  <a:ext cx="328244" cy="179859"/>
                </a:xfrm>
                <a:prstGeom prst="line">
                  <a:avLst/>
                </a:prstGeom>
                <a:noFill/>
                <a:ln w="12700" cap="flat">
                  <a:solidFill>
                    <a:srgbClr val="000000"/>
                  </a:solidFill>
                  <a:prstDash val="solid"/>
                  <a:miter lim="400000"/>
                  <a:headEnd type="stealth" w="med" len="med"/>
                </a:ln>
                <a:effectLst/>
              </p:spPr>
              <p:txBody>
                <a:bodyPr wrap="square" lIns="35718" tIns="35718" rIns="35718" bIns="35718" numCol="1" anchor="ctr">
                  <a:noAutofit/>
                </a:bodyPr>
                <a:lstStyle/>
                <a:p>
                  <a:pPr marL="0" marR="0" defTabSz="321468">
                    <a:defRPr sz="800">
                      <a:uFillTx/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</p:grpSp>
          <p:grpSp>
            <p:nvGrpSpPr>
              <p:cNvPr id="717" name="Group">
                <a:extLst>
                  <a:ext uri="{FF2B5EF4-FFF2-40B4-BE49-F238E27FC236}">
                    <a16:creationId xmlns:a16="http://schemas.microsoft.com/office/drawing/2014/main" id="{286F09A1-A57F-B2A1-5407-5B2AECD05ABF}"/>
                  </a:ext>
                </a:extLst>
              </p:cNvPr>
              <p:cNvGrpSpPr/>
              <p:nvPr/>
            </p:nvGrpSpPr>
            <p:grpSpPr>
              <a:xfrm>
                <a:off x="997971" y="544710"/>
                <a:ext cx="1000126" cy="1098353"/>
                <a:chOff x="0" y="0"/>
                <a:chExt cx="1000125" cy="1098351"/>
              </a:xfrm>
            </p:grpSpPr>
            <p:grpSp>
              <p:nvGrpSpPr>
                <p:cNvPr id="701" name="Group">
                  <a:extLst>
                    <a:ext uri="{FF2B5EF4-FFF2-40B4-BE49-F238E27FC236}">
                      <a16:creationId xmlns:a16="http://schemas.microsoft.com/office/drawing/2014/main" id="{A2F9AB39-3181-9F27-FF00-7352447B53F0}"/>
                    </a:ext>
                  </a:extLst>
                </p:cNvPr>
                <p:cNvGrpSpPr/>
                <p:nvPr/>
              </p:nvGrpSpPr>
              <p:grpSpPr>
                <a:xfrm>
                  <a:off x="0" y="366117"/>
                  <a:ext cx="328244" cy="363189"/>
                  <a:chOff x="0" y="0"/>
                  <a:chExt cx="328243" cy="363188"/>
                </a:xfrm>
              </p:grpSpPr>
              <p:sp>
                <p:nvSpPr>
                  <p:cNvPr id="699" name="Line">
                    <a:extLst>
                      <a:ext uri="{FF2B5EF4-FFF2-40B4-BE49-F238E27FC236}">
                        <a16:creationId xmlns:a16="http://schemas.microsoft.com/office/drawing/2014/main" id="{6DAF7E3C-BD1F-CC49-BD13-17B5F938C62F}"/>
                      </a:ext>
                    </a:extLst>
                  </p:cNvPr>
                  <p:cNvSpPr/>
                  <p:nvPr/>
                </p:nvSpPr>
                <p:spPr>
                  <a:xfrm flipH="1" flipV="1">
                    <a:off x="2228" y="181594"/>
                    <a:ext cx="326016" cy="181595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000000"/>
                    </a:solidFill>
                    <a:prstDash val="solid"/>
                    <a:miter lim="400000"/>
                    <a:headEnd type="stealth" w="med" len="med"/>
                  </a:ln>
                  <a:effectLst/>
                </p:spPr>
                <p:txBody>
                  <a:bodyPr wrap="square" lIns="35718" tIns="35718" rIns="35718" bIns="35718" numCol="1" anchor="ctr">
                    <a:noAutofit/>
                  </a:bodyPr>
                  <a:lstStyle/>
                  <a:p>
                    <a:pPr marL="0" marR="0" defTabSz="321468">
                      <a:defRPr sz="800">
                        <a:uFillTx/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700" name="Line">
                    <a:extLst>
                      <a:ext uri="{FF2B5EF4-FFF2-40B4-BE49-F238E27FC236}">
                        <a16:creationId xmlns:a16="http://schemas.microsoft.com/office/drawing/2014/main" id="{FC4948AE-E84B-6728-14D5-DFD95BFD7C5E}"/>
                      </a:ext>
                    </a:extLst>
                  </p:cNvPr>
                  <p:cNvSpPr/>
                  <p:nvPr/>
                </p:nvSpPr>
                <p:spPr>
                  <a:xfrm flipH="1">
                    <a:off x="0" y="0"/>
                    <a:ext cx="328244" cy="179859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000000"/>
                    </a:solidFill>
                    <a:prstDash val="solid"/>
                    <a:miter lim="400000"/>
                    <a:headEnd type="stealth" w="med" len="med"/>
                  </a:ln>
                  <a:effectLst/>
                </p:spPr>
                <p:txBody>
                  <a:bodyPr wrap="square" lIns="35718" tIns="35718" rIns="35718" bIns="35718" numCol="1" anchor="ctr">
                    <a:noAutofit/>
                  </a:bodyPr>
                  <a:lstStyle/>
                  <a:p>
                    <a:pPr marL="0" marR="0" defTabSz="321468">
                      <a:defRPr sz="800">
                        <a:uFillTx/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704" name="Group">
                  <a:extLst>
                    <a:ext uri="{FF2B5EF4-FFF2-40B4-BE49-F238E27FC236}">
                      <a16:creationId xmlns:a16="http://schemas.microsoft.com/office/drawing/2014/main" id="{5FE25CE1-D797-0BD5-F788-4625CA91696E}"/>
                    </a:ext>
                  </a:extLst>
                </p:cNvPr>
                <p:cNvGrpSpPr/>
                <p:nvPr/>
              </p:nvGrpSpPr>
              <p:grpSpPr>
                <a:xfrm>
                  <a:off x="334117" y="547711"/>
                  <a:ext cx="328245" cy="363189"/>
                  <a:chOff x="0" y="0"/>
                  <a:chExt cx="328243" cy="363188"/>
                </a:xfrm>
              </p:grpSpPr>
              <p:sp>
                <p:nvSpPr>
                  <p:cNvPr id="702" name="Line">
                    <a:extLst>
                      <a:ext uri="{FF2B5EF4-FFF2-40B4-BE49-F238E27FC236}">
                        <a16:creationId xmlns:a16="http://schemas.microsoft.com/office/drawing/2014/main" id="{6F41EA7E-D1F7-072E-A17D-294E98C9958A}"/>
                      </a:ext>
                    </a:extLst>
                  </p:cNvPr>
                  <p:cNvSpPr/>
                  <p:nvPr/>
                </p:nvSpPr>
                <p:spPr>
                  <a:xfrm flipH="1" flipV="1">
                    <a:off x="2228" y="181594"/>
                    <a:ext cx="326016" cy="181595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000000"/>
                    </a:solidFill>
                    <a:prstDash val="solid"/>
                    <a:miter lim="400000"/>
                    <a:headEnd type="stealth" w="med" len="med"/>
                  </a:ln>
                  <a:effectLst/>
                </p:spPr>
                <p:txBody>
                  <a:bodyPr wrap="square" lIns="35718" tIns="35718" rIns="35718" bIns="35718" numCol="1" anchor="ctr">
                    <a:noAutofit/>
                  </a:bodyPr>
                  <a:lstStyle/>
                  <a:p>
                    <a:pPr marL="0" marR="0" defTabSz="321468">
                      <a:defRPr sz="800">
                        <a:uFillTx/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703" name="Line">
                    <a:extLst>
                      <a:ext uri="{FF2B5EF4-FFF2-40B4-BE49-F238E27FC236}">
                        <a16:creationId xmlns:a16="http://schemas.microsoft.com/office/drawing/2014/main" id="{8886DC4C-4730-8739-D1CD-9B560E70D7F6}"/>
                      </a:ext>
                    </a:extLst>
                  </p:cNvPr>
                  <p:cNvSpPr/>
                  <p:nvPr/>
                </p:nvSpPr>
                <p:spPr>
                  <a:xfrm flipH="1">
                    <a:off x="0" y="0"/>
                    <a:ext cx="328244" cy="179859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000000"/>
                    </a:solidFill>
                    <a:prstDash val="solid"/>
                    <a:miter lim="400000"/>
                    <a:headEnd type="stealth" w="med" len="med"/>
                  </a:ln>
                  <a:effectLst/>
                </p:spPr>
                <p:txBody>
                  <a:bodyPr wrap="square" lIns="35718" tIns="35718" rIns="35718" bIns="35718" numCol="1" anchor="ctr">
                    <a:noAutofit/>
                  </a:bodyPr>
                  <a:lstStyle/>
                  <a:p>
                    <a:pPr marL="0" marR="0" defTabSz="321468">
                      <a:defRPr sz="800">
                        <a:uFillTx/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707" name="Group">
                  <a:extLst>
                    <a:ext uri="{FF2B5EF4-FFF2-40B4-BE49-F238E27FC236}">
                      <a16:creationId xmlns:a16="http://schemas.microsoft.com/office/drawing/2014/main" id="{902CDF01-9C7B-C255-2A7E-A2EF26BEBAB7}"/>
                    </a:ext>
                  </a:extLst>
                </p:cNvPr>
                <p:cNvGrpSpPr/>
                <p:nvPr/>
              </p:nvGrpSpPr>
              <p:grpSpPr>
                <a:xfrm>
                  <a:off x="334117" y="178665"/>
                  <a:ext cx="328245" cy="363189"/>
                  <a:chOff x="0" y="0"/>
                  <a:chExt cx="328243" cy="363188"/>
                </a:xfrm>
              </p:grpSpPr>
              <p:sp>
                <p:nvSpPr>
                  <p:cNvPr id="705" name="Line">
                    <a:extLst>
                      <a:ext uri="{FF2B5EF4-FFF2-40B4-BE49-F238E27FC236}">
                        <a16:creationId xmlns:a16="http://schemas.microsoft.com/office/drawing/2014/main" id="{1E79242D-3657-BB4D-496B-D8D3594067EA}"/>
                      </a:ext>
                    </a:extLst>
                  </p:cNvPr>
                  <p:cNvSpPr/>
                  <p:nvPr/>
                </p:nvSpPr>
                <p:spPr>
                  <a:xfrm flipH="1" flipV="1">
                    <a:off x="2228" y="181594"/>
                    <a:ext cx="326016" cy="181595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000000"/>
                    </a:solidFill>
                    <a:prstDash val="solid"/>
                    <a:miter lim="400000"/>
                    <a:headEnd type="stealth" w="med" len="med"/>
                  </a:ln>
                  <a:effectLst/>
                </p:spPr>
                <p:txBody>
                  <a:bodyPr wrap="square" lIns="35718" tIns="35718" rIns="35718" bIns="35718" numCol="1" anchor="ctr">
                    <a:noAutofit/>
                  </a:bodyPr>
                  <a:lstStyle/>
                  <a:p>
                    <a:pPr marL="0" marR="0" defTabSz="321468">
                      <a:defRPr sz="800">
                        <a:uFillTx/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706" name="Line">
                    <a:extLst>
                      <a:ext uri="{FF2B5EF4-FFF2-40B4-BE49-F238E27FC236}">
                        <a16:creationId xmlns:a16="http://schemas.microsoft.com/office/drawing/2014/main" id="{E56980CC-B13E-F5CA-2CF7-905E89982A13}"/>
                      </a:ext>
                    </a:extLst>
                  </p:cNvPr>
                  <p:cNvSpPr/>
                  <p:nvPr/>
                </p:nvSpPr>
                <p:spPr>
                  <a:xfrm flipH="1">
                    <a:off x="0" y="0"/>
                    <a:ext cx="328244" cy="179859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000000"/>
                    </a:solidFill>
                    <a:prstDash val="solid"/>
                    <a:miter lim="400000"/>
                    <a:headEnd type="stealth" w="med" len="med"/>
                  </a:ln>
                  <a:effectLst/>
                </p:spPr>
                <p:txBody>
                  <a:bodyPr wrap="square" lIns="35718" tIns="35718" rIns="35718" bIns="35718" numCol="1" anchor="ctr">
                    <a:noAutofit/>
                  </a:bodyPr>
                  <a:lstStyle/>
                  <a:p>
                    <a:pPr marL="0" marR="0" defTabSz="321468">
                      <a:defRPr sz="800">
                        <a:uFillTx/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710" name="Group">
                  <a:extLst>
                    <a:ext uri="{FF2B5EF4-FFF2-40B4-BE49-F238E27FC236}">
                      <a16:creationId xmlns:a16="http://schemas.microsoft.com/office/drawing/2014/main" id="{B91340DE-4A23-F9F2-1B69-E87E620C3479}"/>
                    </a:ext>
                  </a:extLst>
                </p:cNvPr>
                <p:cNvGrpSpPr/>
                <p:nvPr/>
              </p:nvGrpSpPr>
              <p:grpSpPr>
                <a:xfrm>
                  <a:off x="671881" y="735163"/>
                  <a:ext cx="328245" cy="363189"/>
                  <a:chOff x="0" y="0"/>
                  <a:chExt cx="328243" cy="363188"/>
                </a:xfrm>
              </p:grpSpPr>
              <p:sp>
                <p:nvSpPr>
                  <p:cNvPr id="708" name="Line">
                    <a:extLst>
                      <a:ext uri="{FF2B5EF4-FFF2-40B4-BE49-F238E27FC236}">
                        <a16:creationId xmlns:a16="http://schemas.microsoft.com/office/drawing/2014/main" id="{6E090F99-1F0E-1758-DE4C-FD7318D0A981}"/>
                      </a:ext>
                    </a:extLst>
                  </p:cNvPr>
                  <p:cNvSpPr/>
                  <p:nvPr/>
                </p:nvSpPr>
                <p:spPr>
                  <a:xfrm flipH="1" flipV="1">
                    <a:off x="2228" y="181594"/>
                    <a:ext cx="326016" cy="181595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000000"/>
                    </a:solidFill>
                    <a:prstDash val="solid"/>
                    <a:miter lim="400000"/>
                    <a:headEnd type="stealth" w="med" len="med"/>
                  </a:ln>
                  <a:effectLst/>
                </p:spPr>
                <p:txBody>
                  <a:bodyPr wrap="square" lIns="35718" tIns="35718" rIns="35718" bIns="35718" numCol="1" anchor="ctr">
                    <a:noAutofit/>
                  </a:bodyPr>
                  <a:lstStyle/>
                  <a:p>
                    <a:pPr marL="0" marR="0" defTabSz="321468">
                      <a:defRPr sz="800">
                        <a:uFillTx/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709" name="Line">
                    <a:extLst>
                      <a:ext uri="{FF2B5EF4-FFF2-40B4-BE49-F238E27FC236}">
                        <a16:creationId xmlns:a16="http://schemas.microsoft.com/office/drawing/2014/main" id="{8E48217F-6F3B-1BAF-8883-FF7E603653FC}"/>
                      </a:ext>
                    </a:extLst>
                  </p:cNvPr>
                  <p:cNvSpPr/>
                  <p:nvPr/>
                </p:nvSpPr>
                <p:spPr>
                  <a:xfrm flipH="1">
                    <a:off x="0" y="0"/>
                    <a:ext cx="328244" cy="179859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000000"/>
                    </a:solidFill>
                    <a:prstDash val="solid"/>
                    <a:miter lim="400000"/>
                    <a:headEnd type="stealth" w="med" len="med"/>
                  </a:ln>
                  <a:effectLst/>
                </p:spPr>
                <p:txBody>
                  <a:bodyPr wrap="square" lIns="35718" tIns="35718" rIns="35718" bIns="35718" numCol="1" anchor="ctr">
                    <a:noAutofit/>
                  </a:bodyPr>
                  <a:lstStyle/>
                  <a:p>
                    <a:pPr marL="0" marR="0" defTabSz="321468">
                      <a:defRPr sz="800">
                        <a:uFillTx/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713" name="Group">
                  <a:extLst>
                    <a:ext uri="{FF2B5EF4-FFF2-40B4-BE49-F238E27FC236}">
                      <a16:creationId xmlns:a16="http://schemas.microsoft.com/office/drawing/2014/main" id="{91791069-EA8B-6D96-8570-39C29C6323F4}"/>
                    </a:ext>
                  </a:extLst>
                </p:cNvPr>
                <p:cNvGrpSpPr/>
                <p:nvPr/>
              </p:nvGrpSpPr>
              <p:grpSpPr>
                <a:xfrm>
                  <a:off x="668943" y="366117"/>
                  <a:ext cx="328245" cy="363189"/>
                  <a:chOff x="0" y="0"/>
                  <a:chExt cx="328243" cy="363188"/>
                </a:xfrm>
              </p:grpSpPr>
              <p:sp>
                <p:nvSpPr>
                  <p:cNvPr id="711" name="Line">
                    <a:extLst>
                      <a:ext uri="{FF2B5EF4-FFF2-40B4-BE49-F238E27FC236}">
                        <a16:creationId xmlns:a16="http://schemas.microsoft.com/office/drawing/2014/main" id="{54DE9DD9-0937-1EA6-8975-EB9C2835A6DA}"/>
                      </a:ext>
                    </a:extLst>
                  </p:cNvPr>
                  <p:cNvSpPr/>
                  <p:nvPr/>
                </p:nvSpPr>
                <p:spPr>
                  <a:xfrm flipH="1" flipV="1">
                    <a:off x="2228" y="181594"/>
                    <a:ext cx="326016" cy="181595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000000"/>
                    </a:solidFill>
                    <a:prstDash val="solid"/>
                    <a:miter lim="400000"/>
                    <a:headEnd type="stealth" w="med" len="med"/>
                  </a:ln>
                  <a:effectLst/>
                </p:spPr>
                <p:txBody>
                  <a:bodyPr wrap="square" lIns="35718" tIns="35718" rIns="35718" bIns="35718" numCol="1" anchor="ctr">
                    <a:noAutofit/>
                  </a:bodyPr>
                  <a:lstStyle/>
                  <a:p>
                    <a:pPr marL="0" marR="0" defTabSz="321468">
                      <a:defRPr sz="800">
                        <a:uFillTx/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712" name="Line">
                    <a:extLst>
                      <a:ext uri="{FF2B5EF4-FFF2-40B4-BE49-F238E27FC236}">
                        <a16:creationId xmlns:a16="http://schemas.microsoft.com/office/drawing/2014/main" id="{B8980844-1597-0F82-1DFA-C3BAD2D2957B}"/>
                      </a:ext>
                    </a:extLst>
                  </p:cNvPr>
                  <p:cNvSpPr/>
                  <p:nvPr/>
                </p:nvSpPr>
                <p:spPr>
                  <a:xfrm flipH="1">
                    <a:off x="0" y="0"/>
                    <a:ext cx="328244" cy="179859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000000"/>
                    </a:solidFill>
                    <a:prstDash val="solid"/>
                    <a:miter lim="400000"/>
                    <a:headEnd type="stealth" w="med" len="med"/>
                  </a:ln>
                  <a:effectLst/>
                </p:spPr>
                <p:txBody>
                  <a:bodyPr wrap="square" lIns="35718" tIns="35718" rIns="35718" bIns="35718" numCol="1" anchor="ctr">
                    <a:noAutofit/>
                  </a:bodyPr>
                  <a:lstStyle/>
                  <a:p>
                    <a:pPr marL="0" marR="0" defTabSz="321468">
                      <a:defRPr sz="800">
                        <a:uFillTx/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716" name="Group">
                  <a:extLst>
                    <a:ext uri="{FF2B5EF4-FFF2-40B4-BE49-F238E27FC236}">
                      <a16:creationId xmlns:a16="http://schemas.microsoft.com/office/drawing/2014/main" id="{8DE09A35-CD69-D7A7-5204-2C0A9F15EAC8}"/>
                    </a:ext>
                  </a:extLst>
                </p:cNvPr>
                <p:cNvGrpSpPr/>
                <p:nvPr/>
              </p:nvGrpSpPr>
              <p:grpSpPr>
                <a:xfrm>
                  <a:off x="668943" y="0"/>
                  <a:ext cx="328245" cy="363189"/>
                  <a:chOff x="0" y="0"/>
                  <a:chExt cx="328243" cy="363188"/>
                </a:xfrm>
              </p:grpSpPr>
              <p:sp>
                <p:nvSpPr>
                  <p:cNvPr id="714" name="Line">
                    <a:extLst>
                      <a:ext uri="{FF2B5EF4-FFF2-40B4-BE49-F238E27FC236}">
                        <a16:creationId xmlns:a16="http://schemas.microsoft.com/office/drawing/2014/main" id="{C7F790F1-B9F9-A9AA-E9AB-055BB84130F7}"/>
                      </a:ext>
                    </a:extLst>
                  </p:cNvPr>
                  <p:cNvSpPr/>
                  <p:nvPr/>
                </p:nvSpPr>
                <p:spPr>
                  <a:xfrm flipH="1" flipV="1">
                    <a:off x="2228" y="181594"/>
                    <a:ext cx="326016" cy="181595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000000"/>
                    </a:solidFill>
                    <a:prstDash val="solid"/>
                    <a:miter lim="400000"/>
                    <a:headEnd type="stealth" w="med" len="med"/>
                  </a:ln>
                  <a:effectLst/>
                </p:spPr>
                <p:txBody>
                  <a:bodyPr wrap="square" lIns="35718" tIns="35718" rIns="35718" bIns="35718" numCol="1" anchor="ctr">
                    <a:noAutofit/>
                  </a:bodyPr>
                  <a:lstStyle/>
                  <a:p>
                    <a:pPr marL="0" marR="0" defTabSz="321468">
                      <a:defRPr sz="800">
                        <a:uFillTx/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715" name="Line">
                    <a:extLst>
                      <a:ext uri="{FF2B5EF4-FFF2-40B4-BE49-F238E27FC236}">
                        <a16:creationId xmlns:a16="http://schemas.microsoft.com/office/drawing/2014/main" id="{ED2A2E1D-62BB-3661-778D-1C6DB446BF43}"/>
                      </a:ext>
                    </a:extLst>
                  </p:cNvPr>
                  <p:cNvSpPr/>
                  <p:nvPr/>
                </p:nvSpPr>
                <p:spPr>
                  <a:xfrm flipH="1">
                    <a:off x="0" y="0"/>
                    <a:ext cx="328244" cy="179859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000000"/>
                    </a:solidFill>
                    <a:prstDash val="solid"/>
                    <a:miter lim="400000"/>
                    <a:headEnd type="stealth" w="med" len="med"/>
                  </a:ln>
                  <a:effectLst/>
                </p:spPr>
                <p:txBody>
                  <a:bodyPr wrap="square" lIns="35718" tIns="35718" rIns="35718" bIns="35718" numCol="1" anchor="ctr">
                    <a:noAutofit/>
                  </a:bodyPr>
                  <a:lstStyle/>
                  <a:p>
                    <a:pPr marL="0" marR="0" defTabSz="321468">
                      <a:defRPr sz="800">
                        <a:uFillTx/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</p:grpSp>
          </p:grpSp>
          <p:grpSp>
            <p:nvGrpSpPr>
              <p:cNvPr id="720" name="Group">
                <a:extLst>
                  <a:ext uri="{FF2B5EF4-FFF2-40B4-BE49-F238E27FC236}">
                    <a16:creationId xmlns:a16="http://schemas.microsoft.com/office/drawing/2014/main" id="{9CB6D382-88AF-11C6-59A9-0A8D37530612}"/>
                  </a:ext>
                </a:extLst>
              </p:cNvPr>
              <p:cNvGrpSpPr/>
              <p:nvPr/>
            </p:nvGrpSpPr>
            <p:grpSpPr>
              <a:xfrm>
                <a:off x="1006901" y="1285875"/>
                <a:ext cx="328245" cy="363189"/>
                <a:chOff x="0" y="0"/>
                <a:chExt cx="328243" cy="363188"/>
              </a:xfrm>
            </p:grpSpPr>
            <p:sp>
              <p:nvSpPr>
                <p:cNvPr id="718" name="Line">
                  <a:extLst>
                    <a:ext uri="{FF2B5EF4-FFF2-40B4-BE49-F238E27FC236}">
                      <a16:creationId xmlns:a16="http://schemas.microsoft.com/office/drawing/2014/main" id="{4704E559-5440-1E50-E41E-A7FF5EC805CB}"/>
                    </a:ext>
                  </a:extLst>
                </p:cNvPr>
                <p:cNvSpPr/>
                <p:nvPr/>
              </p:nvSpPr>
              <p:spPr>
                <a:xfrm flipH="1" flipV="1">
                  <a:off x="2228" y="181594"/>
                  <a:ext cx="326016" cy="181595"/>
                </a:xfrm>
                <a:prstGeom prst="line">
                  <a:avLst/>
                </a:prstGeom>
                <a:noFill/>
                <a:ln w="12700" cap="flat">
                  <a:solidFill>
                    <a:srgbClr val="000000"/>
                  </a:solidFill>
                  <a:prstDash val="solid"/>
                  <a:miter lim="400000"/>
                  <a:headEnd type="stealth" w="med" len="med"/>
                </a:ln>
                <a:effectLst/>
              </p:spPr>
              <p:txBody>
                <a:bodyPr wrap="square" lIns="35718" tIns="35718" rIns="35718" bIns="35718" numCol="1" anchor="ctr">
                  <a:noAutofit/>
                </a:bodyPr>
                <a:lstStyle/>
                <a:p>
                  <a:pPr marL="0" marR="0" defTabSz="321468">
                    <a:defRPr sz="800">
                      <a:uFillTx/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719" name="Line">
                  <a:extLst>
                    <a:ext uri="{FF2B5EF4-FFF2-40B4-BE49-F238E27FC236}">
                      <a16:creationId xmlns:a16="http://schemas.microsoft.com/office/drawing/2014/main" id="{E602E730-222E-0710-D095-14C1CBDE9CAA}"/>
                    </a:ext>
                  </a:extLst>
                </p:cNvPr>
                <p:cNvSpPr/>
                <p:nvPr/>
              </p:nvSpPr>
              <p:spPr>
                <a:xfrm flipH="1">
                  <a:off x="0" y="0"/>
                  <a:ext cx="328244" cy="179859"/>
                </a:xfrm>
                <a:prstGeom prst="line">
                  <a:avLst/>
                </a:prstGeom>
                <a:noFill/>
                <a:ln w="12700" cap="flat">
                  <a:solidFill>
                    <a:srgbClr val="000000"/>
                  </a:solidFill>
                  <a:prstDash val="solid"/>
                  <a:miter lim="400000"/>
                  <a:headEnd type="stealth" w="med" len="med"/>
                </a:ln>
                <a:effectLst/>
              </p:spPr>
              <p:txBody>
                <a:bodyPr wrap="square" lIns="35718" tIns="35718" rIns="35718" bIns="35718" numCol="1" anchor="ctr">
                  <a:noAutofit/>
                </a:bodyPr>
                <a:lstStyle/>
                <a:p>
                  <a:pPr marL="0" marR="0" defTabSz="321468">
                    <a:defRPr sz="800">
                      <a:uFillTx/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</p:grpSp>
          <p:grpSp>
            <p:nvGrpSpPr>
              <p:cNvPr id="723" name="Group">
                <a:extLst>
                  <a:ext uri="{FF2B5EF4-FFF2-40B4-BE49-F238E27FC236}">
                    <a16:creationId xmlns:a16="http://schemas.microsoft.com/office/drawing/2014/main" id="{1A1D4BEE-355D-2ECF-FBFD-8093205F7D9D}"/>
                  </a:ext>
                </a:extLst>
              </p:cNvPr>
              <p:cNvGrpSpPr/>
              <p:nvPr/>
            </p:nvGrpSpPr>
            <p:grpSpPr>
              <a:xfrm>
                <a:off x="1337299" y="1464468"/>
                <a:ext cx="328245" cy="363189"/>
                <a:chOff x="0" y="0"/>
                <a:chExt cx="328243" cy="363188"/>
              </a:xfrm>
            </p:grpSpPr>
            <p:sp>
              <p:nvSpPr>
                <p:cNvPr id="721" name="Line">
                  <a:extLst>
                    <a:ext uri="{FF2B5EF4-FFF2-40B4-BE49-F238E27FC236}">
                      <a16:creationId xmlns:a16="http://schemas.microsoft.com/office/drawing/2014/main" id="{E7211289-6519-AFFF-328B-234505024B52}"/>
                    </a:ext>
                  </a:extLst>
                </p:cNvPr>
                <p:cNvSpPr/>
                <p:nvPr/>
              </p:nvSpPr>
              <p:spPr>
                <a:xfrm flipH="1" flipV="1">
                  <a:off x="2228" y="181594"/>
                  <a:ext cx="326016" cy="181595"/>
                </a:xfrm>
                <a:prstGeom prst="line">
                  <a:avLst/>
                </a:prstGeom>
                <a:noFill/>
                <a:ln w="12700" cap="flat">
                  <a:solidFill>
                    <a:srgbClr val="000000"/>
                  </a:solidFill>
                  <a:prstDash val="solid"/>
                  <a:miter lim="400000"/>
                  <a:headEnd type="stealth" w="med" len="med"/>
                </a:ln>
                <a:effectLst/>
              </p:spPr>
              <p:txBody>
                <a:bodyPr wrap="square" lIns="35718" tIns="35718" rIns="35718" bIns="35718" numCol="1" anchor="ctr">
                  <a:noAutofit/>
                </a:bodyPr>
                <a:lstStyle/>
                <a:p>
                  <a:pPr marL="0" marR="0" defTabSz="321468">
                    <a:defRPr sz="800">
                      <a:uFillTx/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722" name="Line">
                  <a:extLst>
                    <a:ext uri="{FF2B5EF4-FFF2-40B4-BE49-F238E27FC236}">
                      <a16:creationId xmlns:a16="http://schemas.microsoft.com/office/drawing/2014/main" id="{B7C9887B-280B-1FD4-C4C7-01CA77925807}"/>
                    </a:ext>
                  </a:extLst>
                </p:cNvPr>
                <p:cNvSpPr/>
                <p:nvPr/>
              </p:nvSpPr>
              <p:spPr>
                <a:xfrm flipH="1">
                  <a:off x="0" y="0"/>
                  <a:ext cx="328244" cy="179859"/>
                </a:xfrm>
                <a:prstGeom prst="line">
                  <a:avLst/>
                </a:prstGeom>
                <a:noFill/>
                <a:ln w="12700" cap="flat">
                  <a:solidFill>
                    <a:srgbClr val="000000"/>
                  </a:solidFill>
                  <a:prstDash val="solid"/>
                  <a:miter lim="400000"/>
                  <a:headEnd type="stealth" w="med" len="med"/>
                </a:ln>
                <a:effectLst/>
              </p:spPr>
              <p:txBody>
                <a:bodyPr wrap="square" lIns="35718" tIns="35718" rIns="35718" bIns="35718" numCol="1" anchor="ctr">
                  <a:noAutofit/>
                </a:bodyPr>
                <a:lstStyle/>
                <a:p>
                  <a:pPr marL="0" marR="0" defTabSz="321468">
                    <a:defRPr sz="800">
                      <a:uFillTx/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</p:grpSp>
          <p:grpSp>
            <p:nvGrpSpPr>
              <p:cNvPr id="752" name="Group">
                <a:extLst>
                  <a:ext uri="{FF2B5EF4-FFF2-40B4-BE49-F238E27FC236}">
                    <a16:creationId xmlns:a16="http://schemas.microsoft.com/office/drawing/2014/main" id="{323668D5-2B9E-8B9E-F1EE-7E3C4D67374C}"/>
                  </a:ext>
                </a:extLst>
              </p:cNvPr>
              <p:cNvGrpSpPr/>
              <p:nvPr/>
            </p:nvGrpSpPr>
            <p:grpSpPr>
              <a:xfrm>
                <a:off x="1998096" y="0"/>
                <a:ext cx="1000126" cy="1461540"/>
                <a:chOff x="0" y="0"/>
                <a:chExt cx="1000125" cy="1461539"/>
              </a:xfrm>
            </p:grpSpPr>
            <p:grpSp>
              <p:nvGrpSpPr>
                <p:cNvPr id="742" name="Group">
                  <a:extLst>
                    <a:ext uri="{FF2B5EF4-FFF2-40B4-BE49-F238E27FC236}">
                      <a16:creationId xmlns:a16="http://schemas.microsoft.com/office/drawing/2014/main" id="{38462E40-494F-AE5B-0EA9-4BD4EF00BE45}"/>
                    </a:ext>
                  </a:extLst>
                </p:cNvPr>
                <p:cNvGrpSpPr/>
                <p:nvPr/>
              </p:nvGrpSpPr>
              <p:grpSpPr>
                <a:xfrm>
                  <a:off x="0" y="0"/>
                  <a:ext cx="1000126" cy="1098352"/>
                  <a:chOff x="0" y="0"/>
                  <a:chExt cx="1000125" cy="1098351"/>
                </a:xfrm>
              </p:grpSpPr>
              <p:grpSp>
                <p:nvGrpSpPr>
                  <p:cNvPr id="726" name="Group">
                    <a:extLst>
                      <a:ext uri="{FF2B5EF4-FFF2-40B4-BE49-F238E27FC236}">
                        <a16:creationId xmlns:a16="http://schemas.microsoft.com/office/drawing/2014/main" id="{00368196-852D-A452-5600-823FED9B7B73}"/>
                      </a:ext>
                    </a:extLst>
                  </p:cNvPr>
                  <p:cNvGrpSpPr/>
                  <p:nvPr/>
                </p:nvGrpSpPr>
                <p:grpSpPr>
                  <a:xfrm>
                    <a:off x="0" y="366117"/>
                    <a:ext cx="328244" cy="363189"/>
                    <a:chOff x="0" y="0"/>
                    <a:chExt cx="328243" cy="363188"/>
                  </a:xfrm>
                </p:grpSpPr>
                <p:sp>
                  <p:nvSpPr>
                    <p:cNvPr id="724" name="Line">
                      <a:extLst>
                        <a:ext uri="{FF2B5EF4-FFF2-40B4-BE49-F238E27FC236}">
                          <a16:creationId xmlns:a16="http://schemas.microsoft.com/office/drawing/2014/main" id="{5A606BFA-3584-80A1-7A97-7717A2B0B09A}"/>
                        </a:ext>
                      </a:extLst>
                    </p:cNvPr>
                    <p:cNvSpPr/>
                    <p:nvPr/>
                  </p:nvSpPr>
                  <p:spPr>
                    <a:xfrm flipH="1" flipV="1">
                      <a:off x="2228" y="181594"/>
                      <a:ext cx="326016" cy="181595"/>
                    </a:xfrm>
                    <a:prstGeom prst="line">
                      <a:avLst/>
                    </a:prstGeom>
                    <a:noFill/>
                    <a:ln w="12700" cap="flat">
                      <a:solidFill>
                        <a:srgbClr val="000000"/>
                      </a:solidFill>
                      <a:prstDash val="solid"/>
                      <a:miter lim="400000"/>
                      <a:headEnd type="stealth" w="med" len="med"/>
                    </a:ln>
                    <a:effectLst/>
                  </p:spPr>
                  <p:txBody>
                    <a:bodyPr wrap="square" lIns="35718" tIns="35718" rIns="35718" bIns="35718" numCol="1" anchor="ctr">
                      <a:noAutofit/>
                    </a:bodyPr>
                    <a:lstStyle/>
                    <a:p>
                      <a:pPr marL="0" marR="0" defTabSz="321468">
                        <a:defRPr sz="800">
                          <a:uFillTx/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p:txBody>
                </p:sp>
                <p:sp>
                  <p:nvSpPr>
                    <p:cNvPr id="725" name="Line">
                      <a:extLst>
                        <a:ext uri="{FF2B5EF4-FFF2-40B4-BE49-F238E27FC236}">
                          <a16:creationId xmlns:a16="http://schemas.microsoft.com/office/drawing/2014/main" id="{6DAA181B-0E7B-0867-0622-9143C1A6C32A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0" y="0"/>
                      <a:ext cx="328244" cy="179859"/>
                    </a:xfrm>
                    <a:prstGeom prst="line">
                      <a:avLst/>
                    </a:prstGeom>
                    <a:noFill/>
                    <a:ln w="12700" cap="flat">
                      <a:solidFill>
                        <a:srgbClr val="000000"/>
                      </a:solidFill>
                      <a:prstDash val="solid"/>
                      <a:miter lim="400000"/>
                      <a:headEnd type="stealth" w="med" len="med"/>
                    </a:ln>
                    <a:effectLst/>
                  </p:spPr>
                  <p:txBody>
                    <a:bodyPr wrap="square" lIns="35718" tIns="35718" rIns="35718" bIns="35718" numCol="1" anchor="ctr">
                      <a:noAutofit/>
                    </a:bodyPr>
                    <a:lstStyle/>
                    <a:p>
                      <a:pPr marL="0" marR="0" defTabSz="321468">
                        <a:defRPr sz="800">
                          <a:uFillTx/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p:txBody>
                </p:sp>
              </p:grpSp>
              <p:grpSp>
                <p:nvGrpSpPr>
                  <p:cNvPr id="729" name="Group">
                    <a:extLst>
                      <a:ext uri="{FF2B5EF4-FFF2-40B4-BE49-F238E27FC236}">
                        <a16:creationId xmlns:a16="http://schemas.microsoft.com/office/drawing/2014/main" id="{701A3ED0-D354-5685-079D-C2C195A80F12}"/>
                      </a:ext>
                    </a:extLst>
                  </p:cNvPr>
                  <p:cNvGrpSpPr/>
                  <p:nvPr/>
                </p:nvGrpSpPr>
                <p:grpSpPr>
                  <a:xfrm>
                    <a:off x="334117" y="547711"/>
                    <a:ext cx="328245" cy="363189"/>
                    <a:chOff x="0" y="0"/>
                    <a:chExt cx="328243" cy="363188"/>
                  </a:xfrm>
                </p:grpSpPr>
                <p:sp>
                  <p:nvSpPr>
                    <p:cNvPr id="727" name="Line">
                      <a:extLst>
                        <a:ext uri="{FF2B5EF4-FFF2-40B4-BE49-F238E27FC236}">
                          <a16:creationId xmlns:a16="http://schemas.microsoft.com/office/drawing/2014/main" id="{3F1C40E7-FB3C-8CF4-5E3E-D996D1F675A3}"/>
                        </a:ext>
                      </a:extLst>
                    </p:cNvPr>
                    <p:cNvSpPr/>
                    <p:nvPr/>
                  </p:nvSpPr>
                  <p:spPr>
                    <a:xfrm flipH="1" flipV="1">
                      <a:off x="2228" y="181594"/>
                      <a:ext cx="326016" cy="181595"/>
                    </a:xfrm>
                    <a:prstGeom prst="line">
                      <a:avLst/>
                    </a:prstGeom>
                    <a:noFill/>
                    <a:ln w="12700" cap="flat">
                      <a:solidFill>
                        <a:srgbClr val="000000"/>
                      </a:solidFill>
                      <a:prstDash val="solid"/>
                      <a:miter lim="400000"/>
                      <a:headEnd type="stealth" w="med" len="med"/>
                    </a:ln>
                    <a:effectLst/>
                  </p:spPr>
                  <p:txBody>
                    <a:bodyPr wrap="square" lIns="35718" tIns="35718" rIns="35718" bIns="35718" numCol="1" anchor="ctr">
                      <a:noAutofit/>
                    </a:bodyPr>
                    <a:lstStyle/>
                    <a:p>
                      <a:pPr marL="0" marR="0" defTabSz="321468">
                        <a:defRPr sz="800">
                          <a:uFillTx/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p:txBody>
                </p:sp>
                <p:sp>
                  <p:nvSpPr>
                    <p:cNvPr id="728" name="Line">
                      <a:extLst>
                        <a:ext uri="{FF2B5EF4-FFF2-40B4-BE49-F238E27FC236}">
                          <a16:creationId xmlns:a16="http://schemas.microsoft.com/office/drawing/2014/main" id="{53CB385A-4890-01DD-392C-0432A840B635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0" y="0"/>
                      <a:ext cx="328244" cy="179859"/>
                    </a:xfrm>
                    <a:prstGeom prst="line">
                      <a:avLst/>
                    </a:prstGeom>
                    <a:noFill/>
                    <a:ln w="12700" cap="flat">
                      <a:solidFill>
                        <a:srgbClr val="000000"/>
                      </a:solidFill>
                      <a:prstDash val="solid"/>
                      <a:miter lim="400000"/>
                      <a:headEnd type="stealth" w="med" len="med"/>
                    </a:ln>
                    <a:effectLst/>
                  </p:spPr>
                  <p:txBody>
                    <a:bodyPr wrap="square" lIns="35718" tIns="35718" rIns="35718" bIns="35718" numCol="1" anchor="ctr">
                      <a:noAutofit/>
                    </a:bodyPr>
                    <a:lstStyle/>
                    <a:p>
                      <a:pPr marL="0" marR="0" defTabSz="321468">
                        <a:defRPr sz="800">
                          <a:uFillTx/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p:txBody>
                </p:sp>
              </p:grpSp>
              <p:grpSp>
                <p:nvGrpSpPr>
                  <p:cNvPr id="732" name="Group">
                    <a:extLst>
                      <a:ext uri="{FF2B5EF4-FFF2-40B4-BE49-F238E27FC236}">
                        <a16:creationId xmlns:a16="http://schemas.microsoft.com/office/drawing/2014/main" id="{271EA10F-83EB-76A0-CDF9-7F991DFE25A6}"/>
                      </a:ext>
                    </a:extLst>
                  </p:cNvPr>
                  <p:cNvGrpSpPr/>
                  <p:nvPr/>
                </p:nvGrpSpPr>
                <p:grpSpPr>
                  <a:xfrm>
                    <a:off x="334117" y="178665"/>
                    <a:ext cx="328245" cy="363189"/>
                    <a:chOff x="0" y="0"/>
                    <a:chExt cx="328243" cy="363188"/>
                  </a:xfrm>
                </p:grpSpPr>
                <p:sp>
                  <p:nvSpPr>
                    <p:cNvPr id="730" name="Line">
                      <a:extLst>
                        <a:ext uri="{FF2B5EF4-FFF2-40B4-BE49-F238E27FC236}">
                          <a16:creationId xmlns:a16="http://schemas.microsoft.com/office/drawing/2014/main" id="{E46935DA-AB26-BF07-3F56-71519D4742A3}"/>
                        </a:ext>
                      </a:extLst>
                    </p:cNvPr>
                    <p:cNvSpPr/>
                    <p:nvPr/>
                  </p:nvSpPr>
                  <p:spPr>
                    <a:xfrm flipH="1" flipV="1">
                      <a:off x="2228" y="181594"/>
                      <a:ext cx="326016" cy="181595"/>
                    </a:xfrm>
                    <a:prstGeom prst="line">
                      <a:avLst/>
                    </a:prstGeom>
                    <a:noFill/>
                    <a:ln w="12700" cap="flat">
                      <a:solidFill>
                        <a:srgbClr val="000000"/>
                      </a:solidFill>
                      <a:prstDash val="solid"/>
                      <a:miter lim="400000"/>
                      <a:headEnd type="stealth" w="med" len="med"/>
                    </a:ln>
                    <a:effectLst/>
                  </p:spPr>
                  <p:txBody>
                    <a:bodyPr wrap="square" lIns="35718" tIns="35718" rIns="35718" bIns="35718" numCol="1" anchor="ctr">
                      <a:noAutofit/>
                    </a:bodyPr>
                    <a:lstStyle/>
                    <a:p>
                      <a:pPr marL="0" marR="0" defTabSz="321468">
                        <a:defRPr sz="800">
                          <a:uFillTx/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p:txBody>
                </p:sp>
                <p:sp>
                  <p:nvSpPr>
                    <p:cNvPr id="731" name="Line">
                      <a:extLst>
                        <a:ext uri="{FF2B5EF4-FFF2-40B4-BE49-F238E27FC236}">
                          <a16:creationId xmlns:a16="http://schemas.microsoft.com/office/drawing/2014/main" id="{2D8C72BB-E20D-C57B-FBFB-E5DD6235F813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0" y="0"/>
                      <a:ext cx="328244" cy="179859"/>
                    </a:xfrm>
                    <a:prstGeom prst="line">
                      <a:avLst/>
                    </a:prstGeom>
                    <a:noFill/>
                    <a:ln w="12700" cap="flat">
                      <a:solidFill>
                        <a:srgbClr val="000000"/>
                      </a:solidFill>
                      <a:prstDash val="solid"/>
                      <a:miter lim="400000"/>
                      <a:headEnd type="stealth" w="med" len="med"/>
                    </a:ln>
                    <a:effectLst/>
                  </p:spPr>
                  <p:txBody>
                    <a:bodyPr wrap="square" lIns="35718" tIns="35718" rIns="35718" bIns="35718" numCol="1" anchor="ctr">
                      <a:noAutofit/>
                    </a:bodyPr>
                    <a:lstStyle/>
                    <a:p>
                      <a:pPr marL="0" marR="0" defTabSz="321468">
                        <a:defRPr sz="800">
                          <a:uFillTx/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p:txBody>
                </p:sp>
              </p:grpSp>
              <p:grpSp>
                <p:nvGrpSpPr>
                  <p:cNvPr id="735" name="Group">
                    <a:extLst>
                      <a:ext uri="{FF2B5EF4-FFF2-40B4-BE49-F238E27FC236}">
                        <a16:creationId xmlns:a16="http://schemas.microsoft.com/office/drawing/2014/main" id="{CEBED203-CEC0-5E68-2102-B34166452E43}"/>
                      </a:ext>
                    </a:extLst>
                  </p:cNvPr>
                  <p:cNvGrpSpPr/>
                  <p:nvPr/>
                </p:nvGrpSpPr>
                <p:grpSpPr>
                  <a:xfrm>
                    <a:off x="671881" y="735163"/>
                    <a:ext cx="328245" cy="363189"/>
                    <a:chOff x="0" y="0"/>
                    <a:chExt cx="328243" cy="363188"/>
                  </a:xfrm>
                </p:grpSpPr>
                <p:sp>
                  <p:nvSpPr>
                    <p:cNvPr id="733" name="Line">
                      <a:extLst>
                        <a:ext uri="{FF2B5EF4-FFF2-40B4-BE49-F238E27FC236}">
                          <a16:creationId xmlns:a16="http://schemas.microsoft.com/office/drawing/2014/main" id="{96D8A7DF-3317-AD12-211C-F2996B2AB7B1}"/>
                        </a:ext>
                      </a:extLst>
                    </p:cNvPr>
                    <p:cNvSpPr/>
                    <p:nvPr/>
                  </p:nvSpPr>
                  <p:spPr>
                    <a:xfrm flipH="1" flipV="1">
                      <a:off x="2228" y="181594"/>
                      <a:ext cx="326016" cy="181595"/>
                    </a:xfrm>
                    <a:prstGeom prst="line">
                      <a:avLst/>
                    </a:prstGeom>
                    <a:noFill/>
                    <a:ln w="12700" cap="flat">
                      <a:solidFill>
                        <a:srgbClr val="000000"/>
                      </a:solidFill>
                      <a:prstDash val="solid"/>
                      <a:miter lim="400000"/>
                      <a:headEnd type="stealth" w="med" len="med"/>
                    </a:ln>
                    <a:effectLst/>
                  </p:spPr>
                  <p:txBody>
                    <a:bodyPr wrap="square" lIns="35718" tIns="35718" rIns="35718" bIns="35718" numCol="1" anchor="ctr">
                      <a:noAutofit/>
                    </a:bodyPr>
                    <a:lstStyle/>
                    <a:p>
                      <a:pPr marL="0" marR="0" defTabSz="321468">
                        <a:defRPr sz="800">
                          <a:uFillTx/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p:txBody>
                </p:sp>
                <p:sp>
                  <p:nvSpPr>
                    <p:cNvPr id="734" name="Line">
                      <a:extLst>
                        <a:ext uri="{FF2B5EF4-FFF2-40B4-BE49-F238E27FC236}">
                          <a16:creationId xmlns:a16="http://schemas.microsoft.com/office/drawing/2014/main" id="{7A500E6B-510B-2119-7897-70891C0C9A5E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0" y="0"/>
                      <a:ext cx="328244" cy="179859"/>
                    </a:xfrm>
                    <a:prstGeom prst="line">
                      <a:avLst/>
                    </a:prstGeom>
                    <a:noFill/>
                    <a:ln w="12700" cap="flat">
                      <a:solidFill>
                        <a:srgbClr val="000000"/>
                      </a:solidFill>
                      <a:prstDash val="solid"/>
                      <a:miter lim="400000"/>
                      <a:headEnd type="stealth" w="med" len="med"/>
                    </a:ln>
                    <a:effectLst/>
                  </p:spPr>
                  <p:txBody>
                    <a:bodyPr wrap="square" lIns="35718" tIns="35718" rIns="35718" bIns="35718" numCol="1" anchor="ctr">
                      <a:noAutofit/>
                    </a:bodyPr>
                    <a:lstStyle/>
                    <a:p>
                      <a:pPr marL="0" marR="0" defTabSz="321468">
                        <a:defRPr sz="800">
                          <a:uFillTx/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p:txBody>
                </p:sp>
              </p:grpSp>
              <p:grpSp>
                <p:nvGrpSpPr>
                  <p:cNvPr id="738" name="Group">
                    <a:extLst>
                      <a:ext uri="{FF2B5EF4-FFF2-40B4-BE49-F238E27FC236}">
                        <a16:creationId xmlns:a16="http://schemas.microsoft.com/office/drawing/2014/main" id="{B45C2D49-7ADF-AF5C-1804-8C93AE34F5E1}"/>
                      </a:ext>
                    </a:extLst>
                  </p:cNvPr>
                  <p:cNvGrpSpPr/>
                  <p:nvPr/>
                </p:nvGrpSpPr>
                <p:grpSpPr>
                  <a:xfrm>
                    <a:off x="668943" y="366117"/>
                    <a:ext cx="328245" cy="363189"/>
                    <a:chOff x="0" y="0"/>
                    <a:chExt cx="328243" cy="363188"/>
                  </a:xfrm>
                </p:grpSpPr>
                <p:sp>
                  <p:nvSpPr>
                    <p:cNvPr id="736" name="Line">
                      <a:extLst>
                        <a:ext uri="{FF2B5EF4-FFF2-40B4-BE49-F238E27FC236}">
                          <a16:creationId xmlns:a16="http://schemas.microsoft.com/office/drawing/2014/main" id="{57C5052F-DA7B-C425-0061-CDC895B05E97}"/>
                        </a:ext>
                      </a:extLst>
                    </p:cNvPr>
                    <p:cNvSpPr/>
                    <p:nvPr/>
                  </p:nvSpPr>
                  <p:spPr>
                    <a:xfrm flipH="1" flipV="1">
                      <a:off x="2228" y="181594"/>
                      <a:ext cx="326016" cy="181595"/>
                    </a:xfrm>
                    <a:prstGeom prst="line">
                      <a:avLst/>
                    </a:prstGeom>
                    <a:noFill/>
                    <a:ln w="12700" cap="flat">
                      <a:solidFill>
                        <a:srgbClr val="000000"/>
                      </a:solidFill>
                      <a:prstDash val="solid"/>
                      <a:miter lim="400000"/>
                      <a:headEnd type="stealth" w="med" len="med"/>
                    </a:ln>
                    <a:effectLst/>
                  </p:spPr>
                  <p:txBody>
                    <a:bodyPr wrap="square" lIns="35718" tIns="35718" rIns="35718" bIns="35718" numCol="1" anchor="ctr">
                      <a:noAutofit/>
                    </a:bodyPr>
                    <a:lstStyle/>
                    <a:p>
                      <a:pPr marL="0" marR="0" defTabSz="321468">
                        <a:defRPr sz="800">
                          <a:uFillTx/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p:txBody>
                </p:sp>
                <p:sp>
                  <p:nvSpPr>
                    <p:cNvPr id="737" name="Line">
                      <a:extLst>
                        <a:ext uri="{FF2B5EF4-FFF2-40B4-BE49-F238E27FC236}">
                          <a16:creationId xmlns:a16="http://schemas.microsoft.com/office/drawing/2014/main" id="{625CCD74-E025-4CE4-0952-E3D062416C5D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0" y="0"/>
                      <a:ext cx="328244" cy="179859"/>
                    </a:xfrm>
                    <a:prstGeom prst="line">
                      <a:avLst/>
                    </a:prstGeom>
                    <a:noFill/>
                    <a:ln w="12700" cap="flat">
                      <a:solidFill>
                        <a:srgbClr val="000000"/>
                      </a:solidFill>
                      <a:prstDash val="solid"/>
                      <a:miter lim="400000"/>
                      <a:headEnd type="stealth" w="med" len="med"/>
                    </a:ln>
                    <a:effectLst/>
                  </p:spPr>
                  <p:txBody>
                    <a:bodyPr wrap="square" lIns="35718" tIns="35718" rIns="35718" bIns="35718" numCol="1" anchor="ctr">
                      <a:noAutofit/>
                    </a:bodyPr>
                    <a:lstStyle/>
                    <a:p>
                      <a:pPr marL="0" marR="0" defTabSz="321468">
                        <a:defRPr sz="800">
                          <a:uFillTx/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p:txBody>
                </p:sp>
              </p:grpSp>
              <p:grpSp>
                <p:nvGrpSpPr>
                  <p:cNvPr id="741" name="Group">
                    <a:extLst>
                      <a:ext uri="{FF2B5EF4-FFF2-40B4-BE49-F238E27FC236}">
                        <a16:creationId xmlns:a16="http://schemas.microsoft.com/office/drawing/2014/main" id="{447C1A37-BA42-6BE4-7AC9-FDA5FF0AB6C1}"/>
                      </a:ext>
                    </a:extLst>
                  </p:cNvPr>
                  <p:cNvGrpSpPr/>
                  <p:nvPr/>
                </p:nvGrpSpPr>
                <p:grpSpPr>
                  <a:xfrm>
                    <a:off x="668943" y="0"/>
                    <a:ext cx="328245" cy="363189"/>
                    <a:chOff x="0" y="0"/>
                    <a:chExt cx="328243" cy="363188"/>
                  </a:xfrm>
                </p:grpSpPr>
                <p:sp>
                  <p:nvSpPr>
                    <p:cNvPr id="739" name="Line">
                      <a:extLst>
                        <a:ext uri="{FF2B5EF4-FFF2-40B4-BE49-F238E27FC236}">
                          <a16:creationId xmlns:a16="http://schemas.microsoft.com/office/drawing/2014/main" id="{02DB057E-DC2B-FF09-7B2F-6DBF3EC36470}"/>
                        </a:ext>
                      </a:extLst>
                    </p:cNvPr>
                    <p:cNvSpPr/>
                    <p:nvPr/>
                  </p:nvSpPr>
                  <p:spPr>
                    <a:xfrm flipH="1" flipV="1">
                      <a:off x="2228" y="181594"/>
                      <a:ext cx="326016" cy="181595"/>
                    </a:xfrm>
                    <a:prstGeom prst="line">
                      <a:avLst/>
                    </a:prstGeom>
                    <a:noFill/>
                    <a:ln w="12700" cap="flat">
                      <a:solidFill>
                        <a:srgbClr val="000000"/>
                      </a:solidFill>
                      <a:prstDash val="solid"/>
                      <a:miter lim="400000"/>
                      <a:headEnd type="stealth" w="med" len="med"/>
                    </a:ln>
                    <a:effectLst/>
                  </p:spPr>
                  <p:txBody>
                    <a:bodyPr wrap="square" lIns="35718" tIns="35718" rIns="35718" bIns="35718" numCol="1" anchor="ctr">
                      <a:noAutofit/>
                    </a:bodyPr>
                    <a:lstStyle/>
                    <a:p>
                      <a:pPr marL="0" marR="0" defTabSz="321468">
                        <a:defRPr sz="800">
                          <a:uFillTx/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p:txBody>
                </p:sp>
                <p:sp>
                  <p:nvSpPr>
                    <p:cNvPr id="740" name="Line">
                      <a:extLst>
                        <a:ext uri="{FF2B5EF4-FFF2-40B4-BE49-F238E27FC236}">
                          <a16:creationId xmlns:a16="http://schemas.microsoft.com/office/drawing/2014/main" id="{C2377E08-3E1B-17D4-A6D4-3A45AB9C5781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0" y="0"/>
                      <a:ext cx="328244" cy="179859"/>
                    </a:xfrm>
                    <a:prstGeom prst="line">
                      <a:avLst/>
                    </a:prstGeom>
                    <a:noFill/>
                    <a:ln w="12700" cap="flat">
                      <a:solidFill>
                        <a:srgbClr val="000000"/>
                      </a:solidFill>
                      <a:prstDash val="solid"/>
                      <a:miter lim="400000"/>
                      <a:headEnd type="stealth" w="med" len="med"/>
                    </a:ln>
                    <a:effectLst/>
                  </p:spPr>
                  <p:txBody>
                    <a:bodyPr wrap="square" lIns="35718" tIns="35718" rIns="35718" bIns="35718" numCol="1" anchor="ctr">
                      <a:noAutofit/>
                    </a:bodyPr>
                    <a:lstStyle/>
                    <a:p>
                      <a:pPr marL="0" marR="0" defTabSz="321468">
                        <a:defRPr sz="800">
                          <a:uFillTx/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p:txBody>
                </p:sp>
              </p:grpSp>
            </p:grpSp>
            <p:grpSp>
              <p:nvGrpSpPr>
                <p:cNvPr id="745" name="Group">
                  <a:extLst>
                    <a:ext uri="{FF2B5EF4-FFF2-40B4-BE49-F238E27FC236}">
                      <a16:creationId xmlns:a16="http://schemas.microsoft.com/office/drawing/2014/main" id="{7FA5769E-1925-2FA7-77AB-AC4CA3C6266D}"/>
                    </a:ext>
                  </a:extLst>
                </p:cNvPr>
                <p:cNvGrpSpPr/>
                <p:nvPr/>
              </p:nvGrpSpPr>
              <p:grpSpPr>
                <a:xfrm>
                  <a:off x="8929" y="741164"/>
                  <a:ext cx="328245" cy="363189"/>
                  <a:chOff x="0" y="0"/>
                  <a:chExt cx="328243" cy="363188"/>
                </a:xfrm>
              </p:grpSpPr>
              <p:sp>
                <p:nvSpPr>
                  <p:cNvPr id="743" name="Line">
                    <a:extLst>
                      <a:ext uri="{FF2B5EF4-FFF2-40B4-BE49-F238E27FC236}">
                        <a16:creationId xmlns:a16="http://schemas.microsoft.com/office/drawing/2014/main" id="{8D6FA384-A146-04F4-3768-FC3D607A1EC9}"/>
                      </a:ext>
                    </a:extLst>
                  </p:cNvPr>
                  <p:cNvSpPr/>
                  <p:nvPr/>
                </p:nvSpPr>
                <p:spPr>
                  <a:xfrm flipH="1" flipV="1">
                    <a:off x="2228" y="181594"/>
                    <a:ext cx="326016" cy="181595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000000"/>
                    </a:solidFill>
                    <a:prstDash val="solid"/>
                    <a:miter lim="400000"/>
                    <a:headEnd type="stealth" w="med" len="med"/>
                  </a:ln>
                  <a:effectLst/>
                </p:spPr>
                <p:txBody>
                  <a:bodyPr wrap="square" lIns="35718" tIns="35718" rIns="35718" bIns="35718" numCol="1" anchor="ctr">
                    <a:noAutofit/>
                  </a:bodyPr>
                  <a:lstStyle/>
                  <a:p>
                    <a:pPr marL="0" marR="0" defTabSz="321468">
                      <a:defRPr sz="800">
                        <a:uFillTx/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744" name="Line">
                    <a:extLst>
                      <a:ext uri="{FF2B5EF4-FFF2-40B4-BE49-F238E27FC236}">
                        <a16:creationId xmlns:a16="http://schemas.microsoft.com/office/drawing/2014/main" id="{61854DE0-D9D6-EBCF-8C05-2A5F83C3D2B9}"/>
                      </a:ext>
                    </a:extLst>
                  </p:cNvPr>
                  <p:cNvSpPr/>
                  <p:nvPr/>
                </p:nvSpPr>
                <p:spPr>
                  <a:xfrm flipH="1">
                    <a:off x="0" y="0"/>
                    <a:ext cx="328244" cy="179859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000000"/>
                    </a:solidFill>
                    <a:prstDash val="solid"/>
                    <a:miter lim="400000"/>
                    <a:headEnd type="stealth" w="med" len="med"/>
                  </a:ln>
                  <a:effectLst/>
                </p:spPr>
                <p:txBody>
                  <a:bodyPr wrap="square" lIns="35718" tIns="35718" rIns="35718" bIns="35718" numCol="1" anchor="ctr">
                    <a:noAutofit/>
                  </a:bodyPr>
                  <a:lstStyle/>
                  <a:p>
                    <a:pPr marL="0" marR="0" defTabSz="321468">
                      <a:defRPr sz="800">
                        <a:uFillTx/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748" name="Group">
                  <a:extLst>
                    <a:ext uri="{FF2B5EF4-FFF2-40B4-BE49-F238E27FC236}">
                      <a16:creationId xmlns:a16="http://schemas.microsoft.com/office/drawing/2014/main" id="{10729039-9AC4-5C1A-A40B-DFC16C224EDB}"/>
                    </a:ext>
                  </a:extLst>
                </p:cNvPr>
                <p:cNvGrpSpPr/>
                <p:nvPr/>
              </p:nvGrpSpPr>
              <p:grpSpPr>
                <a:xfrm>
                  <a:off x="339328" y="919757"/>
                  <a:ext cx="328245" cy="363190"/>
                  <a:chOff x="0" y="0"/>
                  <a:chExt cx="328243" cy="363188"/>
                </a:xfrm>
              </p:grpSpPr>
              <p:sp>
                <p:nvSpPr>
                  <p:cNvPr id="746" name="Line">
                    <a:extLst>
                      <a:ext uri="{FF2B5EF4-FFF2-40B4-BE49-F238E27FC236}">
                        <a16:creationId xmlns:a16="http://schemas.microsoft.com/office/drawing/2014/main" id="{B695A684-F389-EB73-8377-A8D29FA7CBD1}"/>
                      </a:ext>
                    </a:extLst>
                  </p:cNvPr>
                  <p:cNvSpPr/>
                  <p:nvPr/>
                </p:nvSpPr>
                <p:spPr>
                  <a:xfrm flipH="1" flipV="1">
                    <a:off x="2228" y="181594"/>
                    <a:ext cx="326016" cy="181595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000000"/>
                    </a:solidFill>
                    <a:prstDash val="solid"/>
                    <a:miter lim="400000"/>
                    <a:headEnd type="stealth" w="med" len="med"/>
                  </a:ln>
                  <a:effectLst/>
                </p:spPr>
                <p:txBody>
                  <a:bodyPr wrap="square" lIns="35718" tIns="35718" rIns="35718" bIns="35718" numCol="1" anchor="ctr">
                    <a:noAutofit/>
                  </a:bodyPr>
                  <a:lstStyle/>
                  <a:p>
                    <a:pPr marL="0" marR="0" defTabSz="321468">
                      <a:defRPr sz="800">
                        <a:uFillTx/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747" name="Line">
                    <a:extLst>
                      <a:ext uri="{FF2B5EF4-FFF2-40B4-BE49-F238E27FC236}">
                        <a16:creationId xmlns:a16="http://schemas.microsoft.com/office/drawing/2014/main" id="{5BC69F22-EA50-52E9-44D2-D8F4892783B0}"/>
                      </a:ext>
                    </a:extLst>
                  </p:cNvPr>
                  <p:cNvSpPr/>
                  <p:nvPr/>
                </p:nvSpPr>
                <p:spPr>
                  <a:xfrm flipH="1">
                    <a:off x="0" y="0"/>
                    <a:ext cx="328244" cy="179859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000000"/>
                    </a:solidFill>
                    <a:prstDash val="solid"/>
                    <a:miter lim="400000"/>
                    <a:headEnd type="stealth" w="med" len="med"/>
                  </a:ln>
                  <a:effectLst/>
                </p:spPr>
                <p:txBody>
                  <a:bodyPr wrap="square" lIns="35718" tIns="35718" rIns="35718" bIns="35718" numCol="1" anchor="ctr">
                    <a:noAutofit/>
                  </a:bodyPr>
                  <a:lstStyle/>
                  <a:p>
                    <a:pPr marL="0" marR="0" defTabSz="321468">
                      <a:defRPr sz="800">
                        <a:uFillTx/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751" name="Group">
                  <a:extLst>
                    <a:ext uri="{FF2B5EF4-FFF2-40B4-BE49-F238E27FC236}">
                      <a16:creationId xmlns:a16="http://schemas.microsoft.com/office/drawing/2014/main" id="{B202D9B7-FDEF-139E-605A-29BD1197580F}"/>
                    </a:ext>
                  </a:extLst>
                </p:cNvPr>
                <p:cNvGrpSpPr/>
                <p:nvPr/>
              </p:nvGrpSpPr>
              <p:grpSpPr>
                <a:xfrm>
                  <a:off x="17859" y="1098351"/>
                  <a:ext cx="328245" cy="363189"/>
                  <a:chOff x="0" y="0"/>
                  <a:chExt cx="328243" cy="363188"/>
                </a:xfrm>
              </p:grpSpPr>
              <p:sp>
                <p:nvSpPr>
                  <p:cNvPr id="749" name="Line">
                    <a:extLst>
                      <a:ext uri="{FF2B5EF4-FFF2-40B4-BE49-F238E27FC236}">
                        <a16:creationId xmlns:a16="http://schemas.microsoft.com/office/drawing/2014/main" id="{4B12FBAB-F24F-3807-7AAB-D4739FB59CE6}"/>
                      </a:ext>
                    </a:extLst>
                  </p:cNvPr>
                  <p:cNvSpPr/>
                  <p:nvPr/>
                </p:nvSpPr>
                <p:spPr>
                  <a:xfrm flipH="1" flipV="1">
                    <a:off x="2228" y="181594"/>
                    <a:ext cx="326016" cy="181595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000000"/>
                    </a:solidFill>
                    <a:prstDash val="solid"/>
                    <a:miter lim="400000"/>
                    <a:headEnd type="stealth" w="med" len="med"/>
                  </a:ln>
                  <a:effectLst/>
                </p:spPr>
                <p:txBody>
                  <a:bodyPr wrap="square" lIns="35718" tIns="35718" rIns="35718" bIns="35718" numCol="1" anchor="ctr">
                    <a:noAutofit/>
                  </a:bodyPr>
                  <a:lstStyle/>
                  <a:p>
                    <a:pPr marL="0" marR="0" defTabSz="321468">
                      <a:defRPr sz="800">
                        <a:uFillTx/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750" name="Line">
                    <a:extLst>
                      <a:ext uri="{FF2B5EF4-FFF2-40B4-BE49-F238E27FC236}">
                        <a16:creationId xmlns:a16="http://schemas.microsoft.com/office/drawing/2014/main" id="{0EFFB087-D953-D1B5-9089-7A87466662B3}"/>
                      </a:ext>
                    </a:extLst>
                  </p:cNvPr>
                  <p:cNvSpPr/>
                  <p:nvPr/>
                </p:nvSpPr>
                <p:spPr>
                  <a:xfrm flipH="1">
                    <a:off x="0" y="0"/>
                    <a:ext cx="328244" cy="179859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000000"/>
                    </a:solidFill>
                    <a:prstDash val="solid"/>
                    <a:miter lim="400000"/>
                    <a:headEnd type="stealth" w="med" len="med"/>
                  </a:ln>
                  <a:effectLst/>
                </p:spPr>
                <p:txBody>
                  <a:bodyPr wrap="square" lIns="35718" tIns="35718" rIns="35718" bIns="35718" numCol="1" anchor="ctr">
                    <a:noAutofit/>
                  </a:bodyPr>
                  <a:lstStyle/>
                  <a:p>
                    <a:pPr marL="0" marR="0" defTabSz="321468">
                      <a:defRPr sz="800">
                        <a:uFillTx/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</p:grpSp>
          </p:grpSp>
          <p:grpSp>
            <p:nvGrpSpPr>
              <p:cNvPr id="771" name="Group">
                <a:extLst>
                  <a:ext uri="{FF2B5EF4-FFF2-40B4-BE49-F238E27FC236}">
                    <a16:creationId xmlns:a16="http://schemas.microsoft.com/office/drawing/2014/main" id="{325DCCBD-D7DA-AFD1-36C8-1888E5C36EC3}"/>
                  </a:ext>
                </a:extLst>
              </p:cNvPr>
              <p:cNvGrpSpPr/>
              <p:nvPr/>
            </p:nvGrpSpPr>
            <p:grpSpPr>
              <a:xfrm>
                <a:off x="2007026" y="2187773"/>
                <a:ext cx="1000126" cy="1098353"/>
                <a:chOff x="0" y="0"/>
                <a:chExt cx="1000125" cy="1098351"/>
              </a:xfrm>
            </p:grpSpPr>
            <p:grpSp>
              <p:nvGrpSpPr>
                <p:cNvPr id="755" name="Group">
                  <a:extLst>
                    <a:ext uri="{FF2B5EF4-FFF2-40B4-BE49-F238E27FC236}">
                      <a16:creationId xmlns:a16="http://schemas.microsoft.com/office/drawing/2014/main" id="{A285D318-C0CC-37BE-CB5F-23F7C83D411E}"/>
                    </a:ext>
                  </a:extLst>
                </p:cNvPr>
                <p:cNvGrpSpPr/>
                <p:nvPr/>
              </p:nvGrpSpPr>
              <p:grpSpPr>
                <a:xfrm>
                  <a:off x="0" y="366117"/>
                  <a:ext cx="328244" cy="363189"/>
                  <a:chOff x="0" y="0"/>
                  <a:chExt cx="328243" cy="363188"/>
                </a:xfrm>
              </p:grpSpPr>
              <p:sp>
                <p:nvSpPr>
                  <p:cNvPr id="753" name="Line">
                    <a:extLst>
                      <a:ext uri="{FF2B5EF4-FFF2-40B4-BE49-F238E27FC236}">
                        <a16:creationId xmlns:a16="http://schemas.microsoft.com/office/drawing/2014/main" id="{E979D588-68AF-B800-DB8A-E8DAA579FFE5}"/>
                      </a:ext>
                    </a:extLst>
                  </p:cNvPr>
                  <p:cNvSpPr/>
                  <p:nvPr/>
                </p:nvSpPr>
                <p:spPr>
                  <a:xfrm flipH="1" flipV="1">
                    <a:off x="2228" y="181594"/>
                    <a:ext cx="326016" cy="181595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000000"/>
                    </a:solidFill>
                    <a:prstDash val="solid"/>
                    <a:miter lim="400000"/>
                    <a:headEnd type="stealth" w="med" len="med"/>
                  </a:ln>
                  <a:effectLst/>
                </p:spPr>
                <p:txBody>
                  <a:bodyPr wrap="square" lIns="35718" tIns="35718" rIns="35718" bIns="35718" numCol="1" anchor="ctr">
                    <a:noAutofit/>
                  </a:bodyPr>
                  <a:lstStyle/>
                  <a:p>
                    <a:pPr marL="0" marR="0" defTabSz="321468">
                      <a:defRPr sz="800">
                        <a:uFillTx/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754" name="Line">
                    <a:extLst>
                      <a:ext uri="{FF2B5EF4-FFF2-40B4-BE49-F238E27FC236}">
                        <a16:creationId xmlns:a16="http://schemas.microsoft.com/office/drawing/2014/main" id="{EE2AABC8-C480-3A83-D9AE-D310BECC7B00}"/>
                      </a:ext>
                    </a:extLst>
                  </p:cNvPr>
                  <p:cNvSpPr/>
                  <p:nvPr/>
                </p:nvSpPr>
                <p:spPr>
                  <a:xfrm flipH="1">
                    <a:off x="0" y="0"/>
                    <a:ext cx="328244" cy="179859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000000"/>
                    </a:solidFill>
                    <a:prstDash val="solid"/>
                    <a:miter lim="400000"/>
                    <a:headEnd type="stealth" w="med" len="med"/>
                  </a:ln>
                  <a:effectLst/>
                </p:spPr>
                <p:txBody>
                  <a:bodyPr wrap="square" lIns="35718" tIns="35718" rIns="35718" bIns="35718" numCol="1" anchor="ctr">
                    <a:noAutofit/>
                  </a:bodyPr>
                  <a:lstStyle/>
                  <a:p>
                    <a:pPr marL="0" marR="0" defTabSz="321468">
                      <a:defRPr sz="800">
                        <a:uFillTx/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758" name="Group">
                  <a:extLst>
                    <a:ext uri="{FF2B5EF4-FFF2-40B4-BE49-F238E27FC236}">
                      <a16:creationId xmlns:a16="http://schemas.microsoft.com/office/drawing/2014/main" id="{3823C979-DBB3-C124-9693-4F453828B2A8}"/>
                    </a:ext>
                  </a:extLst>
                </p:cNvPr>
                <p:cNvGrpSpPr/>
                <p:nvPr/>
              </p:nvGrpSpPr>
              <p:grpSpPr>
                <a:xfrm>
                  <a:off x="334117" y="547711"/>
                  <a:ext cx="328245" cy="363189"/>
                  <a:chOff x="0" y="0"/>
                  <a:chExt cx="328243" cy="363188"/>
                </a:xfrm>
              </p:grpSpPr>
              <p:sp>
                <p:nvSpPr>
                  <p:cNvPr id="756" name="Line">
                    <a:extLst>
                      <a:ext uri="{FF2B5EF4-FFF2-40B4-BE49-F238E27FC236}">
                        <a16:creationId xmlns:a16="http://schemas.microsoft.com/office/drawing/2014/main" id="{3BD0AF2F-E5CB-35D5-03D4-DFACF64E02DC}"/>
                      </a:ext>
                    </a:extLst>
                  </p:cNvPr>
                  <p:cNvSpPr/>
                  <p:nvPr/>
                </p:nvSpPr>
                <p:spPr>
                  <a:xfrm flipH="1" flipV="1">
                    <a:off x="2228" y="181594"/>
                    <a:ext cx="326016" cy="181595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000000"/>
                    </a:solidFill>
                    <a:prstDash val="solid"/>
                    <a:miter lim="400000"/>
                    <a:headEnd type="stealth" w="med" len="med"/>
                  </a:ln>
                  <a:effectLst/>
                </p:spPr>
                <p:txBody>
                  <a:bodyPr wrap="square" lIns="35718" tIns="35718" rIns="35718" bIns="35718" numCol="1" anchor="ctr">
                    <a:noAutofit/>
                  </a:bodyPr>
                  <a:lstStyle/>
                  <a:p>
                    <a:pPr marL="0" marR="0" defTabSz="321468">
                      <a:defRPr sz="800">
                        <a:uFillTx/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757" name="Line">
                    <a:extLst>
                      <a:ext uri="{FF2B5EF4-FFF2-40B4-BE49-F238E27FC236}">
                        <a16:creationId xmlns:a16="http://schemas.microsoft.com/office/drawing/2014/main" id="{88EA85E7-EA6D-8827-1488-F8167B4E189A}"/>
                      </a:ext>
                    </a:extLst>
                  </p:cNvPr>
                  <p:cNvSpPr/>
                  <p:nvPr/>
                </p:nvSpPr>
                <p:spPr>
                  <a:xfrm flipH="1">
                    <a:off x="0" y="0"/>
                    <a:ext cx="328244" cy="179859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000000"/>
                    </a:solidFill>
                    <a:prstDash val="solid"/>
                    <a:miter lim="400000"/>
                    <a:headEnd type="stealth" w="med" len="med"/>
                  </a:ln>
                  <a:effectLst/>
                </p:spPr>
                <p:txBody>
                  <a:bodyPr wrap="square" lIns="35718" tIns="35718" rIns="35718" bIns="35718" numCol="1" anchor="ctr">
                    <a:noAutofit/>
                  </a:bodyPr>
                  <a:lstStyle/>
                  <a:p>
                    <a:pPr marL="0" marR="0" defTabSz="321468">
                      <a:defRPr sz="800">
                        <a:uFillTx/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761" name="Group">
                  <a:extLst>
                    <a:ext uri="{FF2B5EF4-FFF2-40B4-BE49-F238E27FC236}">
                      <a16:creationId xmlns:a16="http://schemas.microsoft.com/office/drawing/2014/main" id="{80832A35-A4D8-98F5-F506-0C1147AD0FE6}"/>
                    </a:ext>
                  </a:extLst>
                </p:cNvPr>
                <p:cNvGrpSpPr/>
                <p:nvPr/>
              </p:nvGrpSpPr>
              <p:grpSpPr>
                <a:xfrm>
                  <a:off x="334117" y="178665"/>
                  <a:ext cx="328245" cy="363189"/>
                  <a:chOff x="0" y="0"/>
                  <a:chExt cx="328243" cy="363188"/>
                </a:xfrm>
              </p:grpSpPr>
              <p:sp>
                <p:nvSpPr>
                  <p:cNvPr id="759" name="Line">
                    <a:extLst>
                      <a:ext uri="{FF2B5EF4-FFF2-40B4-BE49-F238E27FC236}">
                        <a16:creationId xmlns:a16="http://schemas.microsoft.com/office/drawing/2014/main" id="{4F987334-E579-5BCE-744B-2824FD5980E3}"/>
                      </a:ext>
                    </a:extLst>
                  </p:cNvPr>
                  <p:cNvSpPr/>
                  <p:nvPr/>
                </p:nvSpPr>
                <p:spPr>
                  <a:xfrm flipH="1" flipV="1">
                    <a:off x="2228" y="181594"/>
                    <a:ext cx="326016" cy="181595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000000"/>
                    </a:solidFill>
                    <a:prstDash val="solid"/>
                    <a:miter lim="400000"/>
                    <a:headEnd type="stealth" w="med" len="med"/>
                  </a:ln>
                  <a:effectLst/>
                </p:spPr>
                <p:txBody>
                  <a:bodyPr wrap="square" lIns="35718" tIns="35718" rIns="35718" bIns="35718" numCol="1" anchor="ctr">
                    <a:noAutofit/>
                  </a:bodyPr>
                  <a:lstStyle/>
                  <a:p>
                    <a:pPr marL="0" marR="0" defTabSz="321468">
                      <a:defRPr sz="800">
                        <a:uFillTx/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760" name="Line">
                    <a:extLst>
                      <a:ext uri="{FF2B5EF4-FFF2-40B4-BE49-F238E27FC236}">
                        <a16:creationId xmlns:a16="http://schemas.microsoft.com/office/drawing/2014/main" id="{1A53B24E-1A2A-0EFB-0D26-2FED11F86019}"/>
                      </a:ext>
                    </a:extLst>
                  </p:cNvPr>
                  <p:cNvSpPr/>
                  <p:nvPr/>
                </p:nvSpPr>
                <p:spPr>
                  <a:xfrm flipH="1">
                    <a:off x="0" y="0"/>
                    <a:ext cx="328244" cy="179859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000000"/>
                    </a:solidFill>
                    <a:prstDash val="solid"/>
                    <a:miter lim="400000"/>
                    <a:headEnd type="stealth" w="med" len="med"/>
                  </a:ln>
                  <a:effectLst/>
                </p:spPr>
                <p:txBody>
                  <a:bodyPr wrap="square" lIns="35718" tIns="35718" rIns="35718" bIns="35718" numCol="1" anchor="ctr">
                    <a:noAutofit/>
                  </a:bodyPr>
                  <a:lstStyle/>
                  <a:p>
                    <a:pPr marL="0" marR="0" defTabSz="321468">
                      <a:defRPr sz="800">
                        <a:uFillTx/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764" name="Group">
                  <a:extLst>
                    <a:ext uri="{FF2B5EF4-FFF2-40B4-BE49-F238E27FC236}">
                      <a16:creationId xmlns:a16="http://schemas.microsoft.com/office/drawing/2014/main" id="{EAF44058-1A5F-D84D-AD28-7E03984C79FE}"/>
                    </a:ext>
                  </a:extLst>
                </p:cNvPr>
                <p:cNvGrpSpPr/>
                <p:nvPr/>
              </p:nvGrpSpPr>
              <p:grpSpPr>
                <a:xfrm>
                  <a:off x="671881" y="735163"/>
                  <a:ext cx="328245" cy="363189"/>
                  <a:chOff x="0" y="0"/>
                  <a:chExt cx="328243" cy="363188"/>
                </a:xfrm>
              </p:grpSpPr>
              <p:sp>
                <p:nvSpPr>
                  <p:cNvPr id="762" name="Line">
                    <a:extLst>
                      <a:ext uri="{FF2B5EF4-FFF2-40B4-BE49-F238E27FC236}">
                        <a16:creationId xmlns:a16="http://schemas.microsoft.com/office/drawing/2014/main" id="{BEFE759D-2469-9AFE-79AC-8CAA99112738}"/>
                      </a:ext>
                    </a:extLst>
                  </p:cNvPr>
                  <p:cNvSpPr/>
                  <p:nvPr/>
                </p:nvSpPr>
                <p:spPr>
                  <a:xfrm flipH="1" flipV="1">
                    <a:off x="2228" y="181594"/>
                    <a:ext cx="326016" cy="181595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000000"/>
                    </a:solidFill>
                    <a:prstDash val="solid"/>
                    <a:miter lim="400000"/>
                    <a:headEnd type="stealth" w="med" len="med"/>
                  </a:ln>
                  <a:effectLst/>
                </p:spPr>
                <p:txBody>
                  <a:bodyPr wrap="square" lIns="35718" tIns="35718" rIns="35718" bIns="35718" numCol="1" anchor="ctr">
                    <a:noAutofit/>
                  </a:bodyPr>
                  <a:lstStyle/>
                  <a:p>
                    <a:pPr marL="0" marR="0" defTabSz="321468">
                      <a:defRPr sz="800">
                        <a:uFillTx/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763" name="Line">
                    <a:extLst>
                      <a:ext uri="{FF2B5EF4-FFF2-40B4-BE49-F238E27FC236}">
                        <a16:creationId xmlns:a16="http://schemas.microsoft.com/office/drawing/2014/main" id="{B575C5C4-2D6C-3C9D-942B-9EE9E342544A}"/>
                      </a:ext>
                    </a:extLst>
                  </p:cNvPr>
                  <p:cNvSpPr/>
                  <p:nvPr/>
                </p:nvSpPr>
                <p:spPr>
                  <a:xfrm flipH="1">
                    <a:off x="0" y="0"/>
                    <a:ext cx="328244" cy="179859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000000"/>
                    </a:solidFill>
                    <a:prstDash val="solid"/>
                    <a:miter lim="400000"/>
                    <a:headEnd type="stealth" w="med" len="med"/>
                  </a:ln>
                  <a:effectLst/>
                </p:spPr>
                <p:txBody>
                  <a:bodyPr wrap="square" lIns="35718" tIns="35718" rIns="35718" bIns="35718" numCol="1" anchor="ctr">
                    <a:noAutofit/>
                  </a:bodyPr>
                  <a:lstStyle/>
                  <a:p>
                    <a:pPr marL="0" marR="0" defTabSz="321468">
                      <a:defRPr sz="800">
                        <a:uFillTx/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767" name="Group">
                  <a:extLst>
                    <a:ext uri="{FF2B5EF4-FFF2-40B4-BE49-F238E27FC236}">
                      <a16:creationId xmlns:a16="http://schemas.microsoft.com/office/drawing/2014/main" id="{1A33A059-CFE4-B873-F950-95A8C97AF1C2}"/>
                    </a:ext>
                  </a:extLst>
                </p:cNvPr>
                <p:cNvGrpSpPr/>
                <p:nvPr/>
              </p:nvGrpSpPr>
              <p:grpSpPr>
                <a:xfrm>
                  <a:off x="668943" y="366117"/>
                  <a:ext cx="328245" cy="363189"/>
                  <a:chOff x="0" y="0"/>
                  <a:chExt cx="328243" cy="363188"/>
                </a:xfrm>
              </p:grpSpPr>
              <p:sp>
                <p:nvSpPr>
                  <p:cNvPr id="765" name="Line">
                    <a:extLst>
                      <a:ext uri="{FF2B5EF4-FFF2-40B4-BE49-F238E27FC236}">
                        <a16:creationId xmlns:a16="http://schemas.microsoft.com/office/drawing/2014/main" id="{9A82E2ED-2FE0-259D-4AE4-B800E22B510D}"/>
                      </a:ext>
                    </a:extLst>
                  </p:cNvPr>
                  <p:cNvSpPr/>
                  <p:nvPr/>
                </p:nvSpPr>
                <p:spPr>
                  <a:xfrm flipH="1" flipV="1">
                    <a:off x="2228" y="181594"/>
                    <a:ext cx="326016" cy="181595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000000"/>
                    </a:solidFill>
                    <a:prstDash val="solid"/>
                    <a:miter lim="400000"/>
                    <a:headEnd type="stealth" w="med" len="med"/>
                  </a:ln>
                  <a:effectLst/>
                </p:spPr>
                <p:txBody>
                  <a:bodyPr wrap="square" lIns="35718" tIns="35718" rIns="35718" bIns="35718" numCol="1" anchor="ctr">
                    <a:noAutofit/>
                  </a:bodyPr>
                  <a:lstStyle/>
                  <a:p>
                    <a:pPr marL="0" marR="0" defTabSz="321468">
                      <a:defRPr sz="800">
                        <a:uFillTx/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766" name="Line">
                    <a:extLst>
                      <a:ext uri="{FF2B5EF4-FFF2-40B4-BE49-F238E27FC236}">
                        <a16:creationId xmlns:a16="http://schemas.microsoft.com/office/drawing/2014/main" id="{3C15AF41-82AA-379D-1EC7-12270ADBBCE6}"/>
                      </a:ext>
                    </a:extLst>
                  </p:cNvPr>
                  <p:cNvSpPr/>
                  <p:nvPr/>
                </p:nvSpPr>
                <p:spPr>
                  <a:xfrm flipH="1">
                    <a:off x="0" y="0"/>
                    <a:ext cx="328244" cy="179859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000000"/>
                    </a:solidFill>
                    <a:prstDash val="solid"/>
                    <a:miter lim="400000"/>
                    <a:headEnd type="stealth" w="med" len="med"/>
                  </a:ln>
                  <a:effectLst/>
                </p:spPr>
                <p:txBody>
                  <a:bodyPr wrap="square" lIns="35718" tIns="35718" rIns="35718" bIns="35718" numCol="1" anchor="ctr">
                    <a:noAutofit/>
                  </a:bodyPr>
                  <a:lstStyle/>
                  <a:p>
                    <a:pPr marL="0" marR="0" defTabSz="321468">
                      <a:defRPr sz="800">
                        <a:uFillTx/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770" name="Group">
                  <a:extLst>
                    <a:ext uri="{FF2B5EF4-FFF2-40B4-BE49-F238E27FC236}">
                      <a16:creationId xmlns:a16="http://schemas.microsoft.com/office/drawing/2014/main" id="{6171A67B-879C-80B3-8E22-03561E23A190}"/>
                    </a:ext>
                  </a:extLst>
                </p:cNvPr>
                <p:cNvGrpSpPr/>
                <p:nvPr/>
              </p:nvGrpSpPr>
              <p:grpSpPr>
                <a:xfrm>
                  <a:off x="668943" y="0"/>
                  <a:ext cx="328245" cy="363189"/>
                  <a:chOff x="0" y="0"/>
                  <a:chExt cx="328243" cy="363188"/>
                </a:xfrm>
              </p:grpSpPr>
              <p:sp>
                <p:nvSpPr>
                  <p:cNvPr id="768" name="Line">
                    <a:extLst>
                      <a:ext uri="{FF2B5EF4-FFF2-40B4-BE49-F238E27FC236}">
                        <a16:creationId xmlns:a16="http://schemas.microsoft.com/office/drawing/2014/main" id="{0E65337A-E444-1207-DDC7-7597AA884C10}"/>
                      </a:ext>
                    </a:extLst>
                  </p:cNvPr>
                  <p:cNvSpPr/>
                  <p:nvPr/>
                </p:nvSpPr>
                <p:spPr>
                  <a:xfrm flipH="1" flipV="1">
                    <a:off x="2228" y="181594"/>
                    <a:ext cx="326016" cy="181595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000000"/>
                    </a:solidFill>
                    <a:prstDash val="solid"/>
                    <a:miter lim="400000"/>
                    <a:headEnd type="stealth" w="med" len="med"/>
                  </a:ln>
                  <a:effectLst/>
                </p:spPr>
                <p:txBody>
                  <a:bodyPr wrap="square" lIns="35718" tIns="35718" rIns="35718" bIns="35718" numCol="1" anchor="ctr">
                    <a:noAutofit/>
                  </a:bodyPr>
                  <a:lstStyle/>
                  <a:p>
                    <a:pPr marL="0" marR="0" defTabSz="321468">
                      <a:defRPr sz="800">
                        <a:uFillTx/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769" name="Line">
                    <a:extLst>
                      <a:ext uri="{FF2B5EF4-FFF2-40B4-BE49-F238E27FC236}">
                        <a16:creationId xmlns:a16="http://schemas.microsoft.com/office/drawing/2014/main" id="{88BF2BA2-100B-297E-743B-D1BF4E439BF6}"/>
                      </a:ext>
                    </a:extLst>
                  </p:cNvPr>
                  <p:cNvSpPr/>
                  <p:nvPr/>
                </p:nvSpPr>
                <p:spPr>
                  <a:xfrm flipH="1">
                    <a:off x="0" y="0"/>
                    <a:ext cx="328244" cy="179859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000000"/>
                    </a:solidFill>
                    <a:prstDash val="solid"/>
                    <a:miter lim="400000"/>
                    <a:headEnd type="stealth" w="med" len="med"/>
                  </a:ln>
                  <a:effectLst/>
                </p:spPr>
                <p:txBody>
                  <a:bodyPr wrap="square" lIns="35718" tIns="35718" rIns="35718" bIns="35718" numCol="1" anchor="ctr">
                    <a:noAutofit/>
                  </a:bodyPr>
                  <a:lstStyle/>
                  <a:p>
                    <a:pPr marL="0" marR="0" defTabSz="321468">
                      <a:defRPr sz="800">
                        <a:uFillTx/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</p:grpSp>
          </p:grpSp>
        </p:grpSp>
      </p:grpSp>
      <p:pic>
        <p:nvPicPr>
          <p:cNvPr id="774" name="temp.pdf" descr="temp.pdf">
            <a:extLst>
              <a:ext uri="{FF2B5EF4-FFF2-40B4-BE49-F238E27FC236}">
                <a16:creationId xmlns:a16="http://schemas.microsoft.com/office/drawing/2014/main" id="{D1778336-CF12-5258-D7F4-4ECDEF2340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7226" y="1464468"/>
            <a:ext cx="2973587" cy="830462"/>
          </a:xfrm>
          <a:prstGeom prst="rect">
            <a:avLst/>
          </a:prstGeom>
          <a:ln w="12700">
            <a:miter lim="400000"/>
          </a:ln>
        </p:spPr>
      </p:pic>
      <p:pic>
        <p:nvPicPr>
          <p:cNvPr id="775" name="temp.pdf" descr="temp.pdf">
            <a:extLst>
              <a:ext uri="{FF2B5EF4-FFF2-40B4-BE49-F238E27FC236}">
                <a16:creationId xmlns:a16="http://schemas.microsoft.com/office/drawing/2014/main" id="{D4DC3911-ED8E-F5BB-0C25-E5F4C1D2EB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6101" y="241101"/>
            <a:ext cx="1076749" cy="79474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778" name="Group">
            <a:extLst>
              <a:ext uri="{FF2B5EF4-FFF2-40B4-BE49-F238E27FC236}">
                <a16:creationId xmlns:a16="http://schemas.microsoft.com/office/drawing/2014/main" id="{0FA10690-2454-E871-DCDE-20769F9F7992}"/>
              </a:ext>
            </a:extLst>
          </p:cNvPr>
          <p:cNvGrpSpPr/>
          <p:nvPr/>
        </p:nvGrpSpPr>
        <p:grpSpPr>
          <a:xfrm>
            <a:off x="3550340" y="5893593"/>
            <a:ext cx="3931463" cy="1756669"/>
            <a:chOff x="1077788" y="0"/>
            <a:chExt cx="3931462" cy="1756667"/>
          </a:xfrm>
        </p:grpSpPr>
        <p:pic>
          <p:nvPicPr>
            <p:cNvPr id="776" name="temp.pdf" descr="temp.pdf">
              <a:extLst>
                <a:ext uri="{FF2B5EF4-FFF2-40B4-BE49-F238E27FC236}">
                  <a16:creationId xmlns:a16="http://schemas.microsoft.com/office/drawing/2014/main" id="{2182710F-69FF-D51C-8FC9-8186193AEC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67339" y="0"/>
              <a:ext cx="2641912" cy="97333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777" name="Looks fine but">
              <a:extLst>
                <a:ext uri="{FF2B5EF4-FFF2-40B4-BE49-F238E27FC236}">
                  <a16:creationId xmlns:a16="http://schemas.microsoft.com/office/drawing/2014/main" id="{0E37E98A-4EF2-8768-E751-F876470D34AB}"/>
                </a:ext>
              </a:extLst>
            </p:cNvPr>
            <p:cNvSpPr/>
            <p:nvPr/>
          </p:nvSpPr>
          <p:spPr>
            <a:xfrm>
              <a:off x="1077788" y="486667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5718" tIns="35718" rIns="35718" bIns="35718" numCol="1" anchor="ctr">
              <a:spAutoFit/>
            </a:bodyPr>
            <a:lstStyle>
              <a:lvl1pPr marL="0" marR="0" algn="ctr" defTabSz="410765">
                <a:defRPr sz="2800">
                  <a:uFillTx/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t>Looks fine but</a:t>
              </a:r>
            </a:p>
          </p:txBody>
        </p:sp>
      </p:grpSp>
      <p:pic>
        <p:nvPicPr>
          <p:cNvPr id="779" name="temp.pdf" descr="temp.pdf">
            <a:extLst>
              <a:ext uri="{FF2B5EF4-FFF2-40B4-BE49-F238E27FC236}">
                <a16:creationId xmlns:a16="http://schemas.microsoft.com/office/drawing/2014/main" id="{648ED38A-D26A-7AA3-91A9-683E173BE6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75069" y="1598414"/>
            <a:ext cx="410767" cy="44810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182270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7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8" grpId="0" animBg="1" advAuto="0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8D1FBE-0A35-BE41-1CBD-6F2F39647C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7" name="Group">
            <a:extLst>
              <a:ext uri="{FF2B5EF4-FFF2-40B4-BE49-F238E27FC236}">
                <a16:creationId xmlns:a16="http://schemas.microsoft.com/office/drawing/2014/main" id="{665F45A5-CA2E-8149-886B-946993DB4084}"/>
              </a:ext>
            </a:extLst>
          </p:cNvPr>
          <p:cNvGrpSpPr/>
          <p:nvPr/>
        </p:nvGrpSpPr>
        <p:grpSpPr>
          <a:xfrm>
            <a:off x="2067941" y="2232417"/>
            <a:ext cx="4761136" cy="3795122"/>
            <a:chOff x="156" y="0"/>
            <a:chExt cx="4761134" cy="3795120"/>
          </a:xfrm>
        </p:grpSpPr>
        <p:sp>
          <p:nvSpPr>
            <p:cNvPr id="781" name="Line">
              <a:extLst>
                <a:ext uri="{FF2B5EF4-FFF2-40B4-BE49-F238E27FC236}">
                  <a16:creationId xmlns:a16="http://schemas.microsoft.com/office/drawing/2014/main" id="{AB4161E7-AD11-D04F-E8FD-EC426F9B2E6E}"/>
                </a:ext>
              </a:extLst>
            </p:cNvPr>
            <p:cNvSpPr/>
            <p:nvPr/>
          </p:nvSpPr>
          <p:spPr>
            <a:xfrm>
              <a:off x="3665074" y="1884168"/>
              <a:ext cx="1" cy="184092"/>
            </a:xfrm>
            <a:prstGeom prst="line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82" name="1">
              <a:extLst>
                <a:ext uri="{FF2B5EF4-FFF2-40B4-BE49-F238E27FC236}">
                  <a16:creationId xmlns:a16="http://schemas.microsoft.com/office/drawing/2014/main" id="{E1F92662-6E70-F6A2-C1C1-88FF8728DC51}"/>
                </a:ext>
              </a:extLst>
            </p:cNvPr>
            <p:cNvSpPr txBox="1"/>
            <p:nvPr/>
          </p:nvSpPr>
          <p:spPr>
            <a:xfrm>
              <a:off x="3590064" y="2044804"/>
              <a:ext cx="185739" cy="3127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5718" tIns="35718" rIns="35718" bIns="35718" numCol="1" anchor="ctr">
              <a:spAutoFit/>
            </a:bodyPr>
            <a:lstStyle>
              <a:lvl1pPr marL="0" marR="0" algn="ctr" defTabSz="410765">
                <a:defRPr sz="1600">
                  <a:uFillTx/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783" name="Line">
              <a:extLst>
                <a:ext uri="{FF2B5EF4-FFF2-40B4-BE49-F238E27FC236}">
                  <a16:creationId xmlns:a16="http://schemas.microsoft.com/office/drawing/2014/main" id="{6690512F-D978-B99B-0FC6-581872CFA7B6}"/>
                </a:ext>
              </a:extLst>
            </p:cNvPr>
            <p:cNvSpPr/>
            <p:nvPr/>
          </p:nvSpPr>
          <p:spPr>
            <a:xfrm>
              <a:off x="646839" y="1884168"/>
              <a:ext cx="1" cy="184092"/>
            </a:xfrm>
            <a:prstGeom prst="line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84" name="Line">
              <a:extLst>
                <a:ext uri="{FF2B5EF4-FFF2-40B4-BE49-F238E27FC236}">
                  <a16:creationId xmlns:a16="http://schemas.microsoft.com/office/drawing/2014/main" id="{48643BFF-B4E5-97AF-1CC4-36A520506082}"/>
                </a:ext>
              </a:extLst>
            </p:cNvPr>
            <p:cNvSpPr/>
            <p:nvPr/>
          </p:nvSpPr>
          <p:spPr>
            <a:xfrm flipH="1">
              <a:off x="646839" y="1884168"/>
              <a:ext cx="3817158" cy="2"/>
            </a:xfrm>
            <a:prstGeom prst="line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85" name="t">
              <a:extLst>
                <a:ext uri="{FF2B5EF4-FFF2-40B4-BE49-F238E27FC236}">
                  <a16:creationId xmlns:a16="http://schemas.microsoft.com/office/drawing/2014/main" id="{550E4CAB-F54F-18F7-CA9F-63568718A1F1}"/>
                </a:ext>
              </a:extLst>
            </p:cNvPr>
            <p:cNvSpPr txBox="1"/>
            <p:nvPr/>
          </p:nvSpPr>
          <p:spPr>
            <a:xfrm>
              <a:off x="4499527" y="1497116"/>
              <a:ext cx="261765" cy="6937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5718" tIns="35718" rIns="35718" bIns="35718" numCol="1" anchor="ctr">
              <a:spAutoFit/>
            </a:bodyPr>
            <a:lstStyle>
              <a:lvl1pPr marL="0" marR="0" algn="ctr" defTabSz="410765">
                <a:defRPr sz="4200">
                  <a:solidFill>
                    <a:srgbClr val="FF2600"/>
                  </a:solidFill>
                  <a:uFillTx/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t>t</a:t>
              </a:r>
            </a:p>
          </p:txBody>
        </p:sp>
        <p:sp>
          <p:nvSpPr>
            <p:cNvPr id="786" name="Line">
              <a:extLst>
                <a:ext uri="{FF2B5EF4-FFF2-40B4-BE49-F238E27FC236}">
                  <a16:creationId xmlns:a16="http://schemas.microsoft.com/office/drawing/2014/main" id="{4BD16194-17AA-E2A8-5DA8-2152EE902E36}"/>
                </a:ext>
              </a:extLst>
            </p:cNvPr>
            <p:cNvSpPr/>
            <p:nvPr/>
          </p:nvSpPr>
          <p:spPr>
            <a:xfrm>
              <a:off x="654016" y="0"/>
              <a:ext cx="13" cy="1902023"/>
            </a:xfrm>
            <a:prstGeom prst="line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87" name="Line">
              <a:extLst>
                <a:ext uri="{FF2B5EF4-FFF2-40B4-BE49-F238E27FC236}">
                  <a16:creationId xmlns:a16="http://schemas.microsoft.com/office/drawing/2014/main" id="{FF16350A-F400-A3E5-566D-B92E5FD056E4}"/>
                </a:ext>
              </a:extLst>
            </p:cNvPr>
            <p:cNvSpPr/>
            <p:nvPr/>
          </p:nvSpPr>
          <p:spPr>
            <a:xfrm flipH="1">
              <a:off x="454194" y="201461"/>
              <a:ext cx="199823" cy="3"/>
            </a:xfrm>
            <a:prstGeom prst="line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88" name="Line">
              <a:extLst>
                <a:ext uri="{FF2B5EF4-FFF2-40B4-BE49-F238E27FC236}">
                  <a16:creationId xmlns:a16="http://schemas.microsoft.com/office/drawing/2014/main" id="{3823E4F0-3641-092A-5719-26B0A61F4ECF}"/>
                </a:ext>
              </a:extLst>
            </p:cNvPr>
            <p:cNvSpPr/>
            <p:nvPr/>
          </p:nvSpPr>
          <p:spPr>
            <a:xfrm flipH="1">
              <a:off x="459754" y="1891749"/>
              <a:ext cx="199823" cy="2"/>
            </a:xfrm>
            <a:prstGeom prst="line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89" name="0">
              <a:extLst>
                <a:ext uri="{FF2B5EF4-FFF2-40B4-BE49-F238E27FC236}">
                  <a16:creationId xmlns:a16="http://schemas.microsoft.com/office/drawing/2014/main" id="{9A06E85C-B438-EB1B-1FB7-836D9879866B}"/>
                </a:ext>
              </a:extLst>
            </p:cNvPr>
            <p:cNvSpPr txBox="1"/>
            <p:nvPr/>
          </p:nvSpPr>
          <p:spPr>
            <a:xfrm>
              <a:off x="42137" y="1715794"/>
              <a:ext cx="211138" cy="3635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5718" tIns="35718" rIns="35718" bIns="35718" numCol="1" anchor="ctr">
              <a:spAutoFit/>
            </a:bodyPr>
            <a:lstStyle>
              <a:lvl1pPr marL="0" marR="0" algn="ctr" defTabSz="410765">
                <a:defRPr sz="2000">
                  <a:uFillTx/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t>0</a:t>
              </a:r>
            </a:p>
          </p:txBody>
        </p:sp>
        <p:sp>
          <p:nvSpPr>
            <p:cNvPr id="790" name="1">
              <a:extLst>
                <a:ext uri="{FF2B5EF4-FFF2-40B4-BE49-F238E27FC236}">
                  <a16:creationId xmlns:a16="http://schemas.microsoft.com/office/drawing/2014/main" id="{438F6472-8B0B-BF88-DE46-835EF25B7ACD}"/>
                </a:ext>
              </a:extLst>
            </p:cNvPr>
            <p:cNvSpPr txBox="1"/>
            <p:nvPr/>
          </p:nvSpPr>
          <p:spPr>
            <a:xfrm>
              <a:off x="32278" y="28083"/>
              <a:ext cx="211139" cy="3635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5718" tIns="35718" rIns="35718" bIns="35718" numCol="1" anchor="ctr">
              <a:spAutoFit/>
            </a:bodyPr>
            <a:lstStyle>
              <a:lvl1pPr marL="0" marR="0" algn="ctr" defTabSz="410765">
                <a:defRPr sz="2000">
                  <a:uFillTx/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791" name="Line">
              <a:extLst>
                <a:ext uri="{FF2B5EF4-FFF2-40B4-BE49-F238E27FC236}">
                  <a16:creationId xmlns:a16="http://schemas.microsoft.com/office/drawing/2014/main" id="{632082A3-3B33-5667-80F5-52F7B90BB130}"/>
                </a:ext>
              </a:extLst>
            </p:cNvPr>
            <p:cNvSpPr/>
            <p:nvPr/>
          </p:nvSpPr>
          <p:spPr>
            <a:xfrm flipV="1">
              <a:off x="650208" y="1893098"/>
              <a:ext cx="13" cy="1902023"/>
            </a:xfrm>
            <a:prstGeom prst="line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92" name="Line">
              <a:extLst>
                <a:ext uri="{FF2B5EF4-FFF2-40B4-BE49-F238E27FC236}">
                  <a16:creationId xmlns:a16="http://schemas.microsoft.com/office/drawing/2014/main" id="{24B1F054-7F4D-45D1-9A80-DC64C6393853}"/>
                </a:ext>
              </a:extLst>
            </p:cNvPr>
            <p:cNvSpPr/>
            <p:nvPr/>
          </p:nvSpPr>
          <p:spPr>
            <a:xfrm flipH="1" flipV="1">
              <a:off x="450386" y="3593657"/>
              <a:ext cx="199824" cy="3"/>
            </a:xfrm>
            <a:prstGeom prst="line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93" name="-1">
              <a:extLst>
                <a:ext uri="{FF2B5EF4-FFF2-40B4-BE49-F238E27FC236}">
                  <a16:creationId xmlns:a16="http://schemas.microsoft.com/office/drawing/2014/main" id="{031F59D3-81A6-EE9B-3363-846CA7333BC3}"/>
                </a:ext>
              </a:extLst>
            </p:cNvPr>
            <p:cNvSpPr txBox="1"/>
            <p:nvPr/>
          </p:nvSpPr>
          <p:spPr>
            <a:xfrm>
              <a:off x="156" y="3412435"/>
              <a:ext cx="293242" cy="3635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5718" tIns="35718" rIns="35718" bIns="35718" numCol="1" anchor="ctr">
              <a:spAutoFit/>
            </a:bodyPr>
            <a:lstStyle>
              <a:lvl1pPr marL="0" marR="0" algn="ctr" defTabSz="410765">
                <a:defRPr sz="2000">
                  <a:uFillTx/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t>-1</a:t>
              </a:r>
            </a:p>
          </p:txBody>
        </p:sp>
        <p:grpSp>
          <p:nvGrpSpPr>
            <p:cNvPr id="796" name="Group">
              <a:extLst>
                <a:ext uri="{FF2B5EF4-FFF2-40B4-BE49-F238E27FC236}">
                  <a16:creationId xmlns:a16="http://schemas.microsoft.com/office/drawing/2014/main" id="{3E0D0793-81BD-46CE-38A4-59A440AB1D6B}"/>
                </a:ext>
              </a:extLst>
            </p:cNvPr>
            <p:cNvGrpSpPr/>
            <p:nvPr/>
          </p:nvGrpSpPr>
          <p:grpSpPr>
            <a:xfrm>
              <a:off x="640063" y="205387"/>
              <a:ext cx="3027166" cy="3402212"/>
              <a:chOff x="0" y="0"/>
              <a:chExt cx="3027164" cy="3402211"/>
            </a:xfrm>
          </p:grpSpPr>
          <p:sp>
            <p:nvSpPr>
              <p:cNvPr id="794" name="Line">
                <a:extLst>
                  <a:ext uri="{FF2B5EF4-FFF2-40B4-BE49-F238E27FC236}">
                    <a16:creationId xmlns:a16="http://schemas.microsoft.com/office/drawing/2014/main" id="{24050938-4A3F-788F-01A2-C8434A70B0CB}"/>
                  </a:ext>
                </a:extLst>
              </p:cNvPr>
              <p:cNvSpPr/>
              <p:nvPr/>
            </p:nvSpPr>
            <p:spPr>
              <a:xfrm flipH="1" flipV="1">
                <a:off x="20554" y="1701107"/>
                <a:ext cx="3006611" cy="1701105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35718" tIns="35718" rIns="35718" bIns="35718" numCol="1" anchor="ctr">
                <a:noAutofit/>
              </a:bodyPr>
              <a:lstStyle/>
              <a:p>
                <a:pPr marL="0" marR="0" defTabSz="321468">
                  <a:defRPr sz="8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795" name="Line">
                <a:extLst>
                  <a:ext uri="{FF2B5EF4-FFF2-40B4-BE49-F238E27FC236}">
                    <a16:creationId xmlns:a16="http://schemas.microsoft.com/office/drawing/2014/main" id="{B6CB26BC-69B7-4FC8-260F-C0C8F12162F6}"/>
                  </a:ext>
                </a:extLst>
              </p:cNvPr>
              <p:cNvSpPr/>
              <p:nvPr/>
            </p:nvSpPr>
            <p:spPr>
              <a:xfrm flipH="1">
                <a:off x="0" y="0"/>
                <a:ext cx="3027165" cy="1684845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35718" tIns="35718" rIns="35718" bIns="35718" numCol="1" anchor="ctr">
                <a:noAutofit/>
              </a:bodyPr>
              <a:lstStyle/>
              <a:p>
                <a:pPr marL="0" marR="0" defTabSz="321468">
                  <a:defRPr sz="8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</p:grpSp>
      </p:grpSp>
      <p:sp>
        <p:nvSpPr>
          <p:cNvPr id="798" name="Using step">
            <a:extLst>
              <a:ext uri="{FF2B5EF4-FFF2-40B4-BE49-F238E27FC236}">
                <a16:creationId xmlns:a16="http://schemas.microsoft.com/office/drawing/2014/main" id="{30F027F9-4BE8-1D90-ACF0-A4CBC64B834C}"/>
              </a:ext>
            </a:extLst>
          </p:cNvPr>
          <p:cNvSpPr txBox="1"/>
          <p:nvPr/>
        </p:nvSpPr>
        <p:spPr>
          <a:xfrm>
            <a:off x="892968" y="178593"/>
            <a:ext cx="7358064" cy="7947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8" tIns="35718" rIns="35718" bIns="35718" anchor="ctr"/>
          <a:lstStyle>
            <a:lvl1pPr marL="0" marR="0" algn="ctr" defTabSz="410765">
              <a:defRPr sz="4400">
                <a:uFillTx/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Using step </a:t>
            </a:r>
          </a:p>
        </p:txBody>
      </p:sp>
      <p:pic>
        <p:nvPicPr>
          <p:cNvPr id="799" name="temp.pdf" descr="temp.pdf">
            <a:extLst>
              <a:ext uri="{FF2B5EF4-FFF2-40B4-BE49-F238E27FC236}">
                <a16:creationId xmlns:a16="http://schemas.microsoft.com/office/drawing/2014/main" id="{90679662-A28D-507F-97E4-5225D5A861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6101" y="241101"/>
            <a:ext cx="1312665" cy="823633"/>
          </a:xfrm>
          <a:prstGeom prst="rect">
            <a:avLst/>
          </a:prstGeom>
          <a:ln w="12700">
            <a:miter lim="400000"/>
          </a:ln>
        </p:spPr>
      </p:pic>
      <p:pic>
        <p:nvPicPr>
          <p:cNvPr id="800" name="temp.pdf" descr="temp.pdf">
            <a:extLst>
              <a:ext uri="{FF2B5EF4-FFF2-40B4-BE49-F238E27FC236}">
                <a16:creationId xmlns:a16="http://schemas.microsoft.com/office/drawing/2014/main" id="{B802C750-03AD-8B7D-188D-EB42F996BF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7226" y="1464468"/>
            <a:ext cx="2678907" cy="482204"/>
          </a:xfrm>
          <a:prstGeom prst="rect">
            <a:avLst/>
          </a:prstGeom>
          <a:ln w="12700">
            <a:miter lim="400000"/>
          </a:ln>
        </p:spPr>
      </p:pic>
      <p:pic>
        <p:nvPicPr>
          <p:cNvPr id="801" name="temp.pdf" descr="temp.pdf">
            <a:extLst>
              <a:ext uri="{FF2B5EF4-FFF2-40B4-BE49-F238E27FC236}">
                <a16:creationId xmlns:a16="http://schemas.microsoft.com/office/drawing/2014/main" id="{426753A2-F2A6-06B0-5392-590F50D020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2914" y="5713179"/>
            <a:ext cx="1240405" cy="364826"/>
          </a:xfrm>
          <a:prstGeom prst="rect">
            <a:avLst/>
          </a:prstGeom>
          <a:ln w="12700">
            <a:miter lim="400000"/>
          </a:ln>
        </p:spPr>
      </p:pic>
      <p:pic>
        <p:nvPicPr>
          <p:cNvPr id="802" name="temp.pdf" descr="temp.pdf">
            <a:extLst>
              <a:ext uri="{FF2B5EF4-FFF2-40B4-BE49-F238E27FC236}">
                <a16:creationId xmlns:a16="http://schemas.microsoft.com/office/drawing/2014/main" id="{67B0BC96-DAB2-1DB3-4961-B60C3FF5F9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75069" y="1598414"/>
            <a:ext cx="406004" cy="44291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469949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6F7A9-A8B9-C53E-6377-25B8CA06AD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State, Potential and Equalization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1FB8F716-CF6D-C2B2-36E8-8A769AADD5A1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>
                    <a:solidFill>
                      <a:srgbClr val="0070C0"/>
                    </a:solidFill>
                  </a:rPr>
                  <a:t>State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Ψ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= pool = Set of experts with no mistake.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Ψ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holds all relevant information for iteration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:pPr lvl="1"/>
                <a:r>
                  <a:rPr lang="en-US" dirty="0"/>
                  <a:t>Different histories that end up at the same state are equivalent.</a:t>
                </a:r>
              </a:p>
              <a:p>
                <a:r>
                  <a:rPr lang="en-US" dirty="0">
                    <a:solidFill>
                      <a:srgbClr val="0070C0"/>
                    </a:solidFill>
                  </a:rPr>
                  <a:t>Score</a:t>
                </a:r>
                <a:r>
                  <a:rPr lang="en-US" b="0" dirty="0">
                    <a:solidFill>
                      <a:srgbClr val="0070C0"/>
                    </a:solidFill>
                  </a:rPr>
                  <a:t> </a:t>
                </a:r>
                <a:r>
                  <a:rPr lang="en-US" b="0" dirty="0"/>
                  <a:t>=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Ψ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Ψ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</m:sub>
                            </m:sSub>
                          </m:e>
                        </m:d>
                      </m:e>
                    </m:func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Learner’s guarantee: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Ψ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i</m:t>
                            </m:r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m:rPr>
                        <m:sty m:val="p"/>
                      </m:rPr>
                      <a:rPr lang="en-US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Ψ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Equalizing adversary: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Ψ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i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m:rPr>
                        <m:sty m:val="p"/>
                      </m:rPr>
                      <a:rPr lang="en-US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Ψ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</m:e>
                    </m:d>
                  </m:oMath>
                </a14:m>
                <a:endParaRPr lang="en-US" b="0" dirty="0">
                  <a:solidFill>
                    <a:srgbClr val="FF0000"/>
                  </a:solidFill>
                </a:endParaRPr>
              </a:p>
              <a:p>
                <a:r>
                  <a:rPr lang="en-US" dirty="0"/>
                  <a:t>Game ends when: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Ψ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n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endParaRPr lang="en-US" dirty="0"/>
              </a:p>
              <a:p>
                <a:r>
                  <a:rPr lang="en-US" dirty="0"/>
                  <a:t>Min/Max Solution: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⌊"/>
                        <m:endChr m:val="⌋"/>
                        <m:ctrlPr>
                          <a:rPr lang="en-US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fName>
                          <m:e>
                            <m:f>
                              <m:fPr>
                                <m:ctrlPr>
                                  <a:rPr lang="en-US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b="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den>
                            </m:f>
                          </m:e>
                        </m:func>
                      </m:e>
                    </m:d>
                  </m:oMath>
                </a14:m>
                <a:endParaRPr lang="en-US" b="1" dirty="0">
                  <a:solidFill>
                    <a:srgbClr val="FF0000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1FB8F716-CF6D-C2B2-36E8-8A769AADD5A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1447" t="-19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27309017"/>
      </p:ext>
    </p:extLst>
  </p:cSld>
  <p:clrMapOvr>
    <a:masterClrMapping/>
  </p:clrMapOvr>
  <p:transition spd="med"/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541675-2C96-F70D-8486-0B9E434D79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Using step">
            <a:extLst>
              <a:ext uri="{FF2B5EF4-FFF2-40B4-BE49-F238E27FC236}">
                <a16:creationId xmlns:a16="http://schemas.microsoft.com/office/drawing/2014/main" id="{891FE7BB-0153-9D20-5BB9-134953EF6711}"/>
              </a:ext>
            </a:extLst>
          </p:cNvPr>
          <p:cNvSpPr txBox="1"/>
          <p:nvPr/>
        </p:nvSpPr>
        <p:spPr>
          <a:xfrm>
            <a:off x="892968" y="178593"/>
            <a:ext cx="7358064" cy="7947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8" tIns="35718" rIns="35718" bIns="35718" anchor="ctr"/>
          <a:lstStyle>
            <a:lvl1pPr marL="0" marR="0" algn="ctr" defTabSz="410765">
              <a:defRPr sz="4400">
                <a:uFillTx/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Using step </a:t>
            </a:r>
          </a:p>
        </p:txBody>
      </p:sp>
      <p:pic>
        <p:nvPicPr>
          <p:cNvPr id="805" name="temp.pdf" descr="temp.pdf">
            <a:extLst>
              <a:ext uri="{FF2B5EF4-FFF2-40B4-BE49-F238E27FC236}">
                <a16:creationId xmlns:a16="http://schemas.microsoft.com/office/drawing/2014/main" id="{771E501E-9A3A-9685-56B3-099F427612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6101" y="241101"/>
            <a:ext cx="1312665" cy="823633"/>
          </a:xfrm>
          <a:prstGeom prst="rect">
            <a:avLst/>
          </a:prstGeom>
          <a:ln w="12700">
            <a:miter lim="400000"/>
          </a:ln>
        </p:spPr>
      </p:pic>
      <p:pic>
        <p:nvPicPr>
          <p:cNvPr id="806" name="temp.pdf" descr="temp.pdf">
            <a:extLst>
              <a:ext uri="{FF2B5EF4-FFF2-40B4-BE49-F238E27FC236}">
                <a16:creationId xmlns:a16="http://schemas.microsoft.com/office/drawing/2014/main" id="{B84EEF29-F6EA-0F75-9894-57AAF6DF63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7562" y="1250156"/>
            <a:ext cx="3187899" cy="85725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862" name="Group">
            <a:extLst>
              <a:ext uri="{FF2B5EF4-FFF2-40B4-BE49-F238E27FC236}">
                <a16:creationId xmlns:a16="http://schemas.microsoft.com/office/drawing/2014/main" id="{E9ABD04A-829F-C84C-C377-56A61039CD61}"/>
              </a:ext>
            </a:extLst>
          </p:cNvPr>
          <p:cNvGrpSpPr/>
          <p:nvPr/>
        </p:nvGrpSpPr>
        <p:grpSpPr>
          <a:xfrm>
            <a:off x="1107281" y="2232417"/>
            <a:ext cx="5721796" cy="3795122"/>
            <a:chOff x="0" y="0"/>
            <a:chExt cx="5721794" cy="3795120"/>
          </a:xfrm>
        </p:grpSpPr>
        <p:sp>
          <p:nvSpPr>
            <p:cNvPr id="807" name="Line">
              <a:extLst>
                <a:ext uri="{FF2B5EF4-FFF2-40B4-BE49-F238E27FC236}">
                  <a16:creationId xmlns:a16="http://schemas.microsoft.com/office/drawing/2014/main" id="{0D0ADDF0-F6D7-E124-D5CD-1800244195C3}"/>
                </a:ext>
              </a:extLst>
            </p:cNvPr>
            <p:cNvSpPr/>
            <p:nvPr/>
          </p:nvSpPr>
          <p:spPr>
            <a:xfrm>
              <a:off x="2607468" y="1884168"/>
              <a:ext cx="1" cy="184092"/>
            </a:xfrm>
            <a:prstGeom prst="line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08" name="Line">
              <a:extLst>
                <a:ext uri="{FF2B5EF4-FFF2-40B4-BE49-F238E27FC236}">
                  <a16:creationId xmlns:a16="http://schemas.microsoft.com/office/drawing/2014/main" id="{7F1D34B6-DC3A-E91C-61C5-81E43CC9BB0D}"/>
                </a:ext>
              </a:extLst>
            </p:cNvPr>
            <p:cNvSpPr/>
            <p:nvPr/>
          </p:nvSpPr>
          <p:spPr>
            <a:xfrm>
              <a:off x="3625453" y="1884168"/>
              <a:ext cx="1" cy="184092"/>
            </a:xfrm>
            <a:prstGeom prst="line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09" name="Line">
              <a:extLst>
                <a:ext uri="{FF2B5EF4-FFF2-40B4-BE49-F238E27FC236}">
                  <a16:creationId xmlns:a16="http://schemas.microsoft.com/office/drawing/2014/main" id="{E855AA3D-E05A-1ACE-371B-88FE146B7612}"/>
                </a:ext>
              </a:extLst>
            </p:cNvPr>
            <p:cNvSpPr/>
            <p:nvPr/>
          </p:nvSpPr>
          <p:spPr>
            <a:xfrm>
              <a:off x="4625578" y="1884168"/>
              <a:ext cx="1" cy="184092"/>
            </a:xfrm>
            <a:prstGeom prst="line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10" name="1">
              <a:extLst>
                <a:ext uri="{FF2B5EF4-FFF2-40B4-BE49-F238E27FC236}">
                  <a16:creationId xmlns:a16="http://schemas.microsoft.com/office/drawing/2014/main" id="{48079EAD-BE00-3204-A9C7-07741082FAE6}"/>
                </a:ext>
              </a:extLst>
            </p:cNvPr>
            <p:cNvSpPr txBox="1"/>
            <p:nvPr/>
          </p:nvSpPr>
          <p:spPr>
            <a:xfrm>
              <a:off x="4550568" y="2044804"/>
              <a:ext cx="185739" cy="3127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5718" tIns="35718" rIns="35718" bIns="35718" numCol="1" anchor="ctr">
              <a:spAutoFit/>
            </a:bodyPr>
            <a:lstStyle>
              <a:lvl1pPr marL="0" marR="0" algn="ctr" defTabSz="410765">
                <a:defRPr sz="1600">
                  <a:uFillTx/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811" name="2/3">
              <a:extLst>
                <a:ext uri="{FF2B5EF4-FFF2-40B4-BE49-F238E27FC236}">
                  <a16:creationId xmlns:a16="http://schemas.microsoft.com/office/drawing/2014/main" id="{2F46EAF7-F444-F080-58DB-59CF46AE6807}"/>
                </a:ext>
              </a:extLst>
            </p:cNvPr>
            <p:cNvSpPr txBox="1"/>
            <p:nvPr/>
          </p:nvSpPr>
          <p:spPr>
            <a:xfrm>
              <a:off x="3471118" y="2044804"/>
              <a:ext cx="344389" cy="3127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5718" tIns="35718" rIns="35718" bIns="35718" numCol="1" anchor="ctr">
              <a:spAutoFit/>
            </a:bodyPr>
            <a:lstStyle>
              <a:lvl1pPr marL="0" marR="0" algn="ctr" defTabSz="410765">
                <a:defRPr sz="1600">
                  <a:uFillTx/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t>2/3</a:t>
              </a:r>
            </a:p>
          </p:txBody>
        </p:sp>
        <p:sp>
          <p:nvSpPr>
            <p:cNvPr id="812" name="1/3">
              <a:extLst>
                <a:ext uri="{FF2B5EF4-FFF2-40B4-BE49-F238E27FC236}">
                  <a16:creationId xmlns:a16="http://schemas.microsoft.com/office/drawing/2014/main" id="{C822D55C-9706-7049-2A9E-497C0EF6D0A8}"/>
                </a:ext>
              </a:extLst>
            </p:cNvPr>
            <p:cNvSpPr txBox="1"/>
            <p:nvPr/>
          </p:nvSpPr>
          <p:spPr>
            <a:xfrm>
              <a:off x="2453133" y="2044804"/>
              <a:ext cx="344390" cy="3127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5718" tIns="35718" rIns="35718" bIns="35718" numCol="1" anchor="ctr">
              <a:spAutoFit/>
            </a:bodyPr>
            <a:lstStyle>
              <a:lvl1pPr marL="0" marR="0" algn="ctr" defTabSz="410765">
                <a:defRPr sz="1600">
                  <a:uFillTx/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t>1/3</a:t>
              </a:r>
            </a:p>
          </p:txBody>
        </p:sp>
        <p:sp>
          <p:nvSpPr>
            <p:cNvPr id="813" name="Line">
              <a:extLst>
                <a:ext uri="{FF2B5EF4-FFF2-40B4-BE49-F238E27FC236}">
                  <a16:creationId xmlns:a16="http://schemas.microsoft.com/office/drawing/2014/main" id="{22E24E29-5ABA-2373-662A-6A0F78D19166}"/>
                </a:ext>
              </a:extLst>
            </p:cNvPr>
            <p:cNvSpPr/>
            <p:nvPr/>
          </p:nvSpPr>
          <p:spPr>
            <a:xfrm>
              <a:off x="1607343" y="1884168"/>
              <a:ext cx="1" cy="184092"/>
            </a:xfrm>
            <a:prstGeom prst="line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14" name="Line">
              <a:extLst>
                <a:ext uri="{FF2B5EF4-FFF2-40B4-BE49-F238E27FC236}">
                  <a16:creationId xmlns:a16="http://schemas.microsoft.com/office/drawing/2014/main" id="{76C1D057-2871-A8B7-7B4E-135390F74BC5}"/>
                </a:ext>
              </a:extLst>
            </p:cNvPr>
            <p:cNvSpPr/>
            <p:nvPr/>
          </p:nvSpPr>
          <p:spPr>
            <a:xfrm flipH="1">
              <a:off x="1607343" y="1884168"/>
              <a:ext cx="3817158" cy="2"/>
            </a:xfrm>
            <a:prstGeom prst="line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15" name="t">
              <a:extLst>
                <a:ext uri="{FF2B5EF4-FFF2-40B4-BE49-F238E27FC236}">
                  <a16:creationId xmlns:a16="http://schemas.microsoft.com/office/drawing/2014/main" id="{9499C415-E2C4-87EC-B583-47377AB290E2}"/>
                </a:ext>
              </a:extLst>
            </p:cNvPr>
            <p:cNvSpPr txBox="1"/>
            <p:nvPr/>
          </p:nvSpPr>
          <p:spPr>
            <a:xfrm>
              <a:off x="5460031" y="1497116"/>
              <a:ext cx="261764" cy="6937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5718" tIns="35718" rIns="35718" bIns="35718" numCol="1" anchor="ctr">
              <a:spAutoFit/>
            </a:bodyPr>
            <a:lstStyle>
              <a:lvl1pPr marL="0" marR="0" algn="ctr" defTabSz="410765">
                <a:defRPr sz="4200">
                  <a:solidFill>
                    <a:srgbClr val="FF2600"/>
                  </a:solidFill>
                  <a:uFillTx/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t>t</a:t>
              </a:r>
            </a:p>
          </p:txBody>
        </p:sp>
        <p:sp>
          <p:nvSpPr>
            <p:cNvPr id="816" name="Line">
              <a:extLst>
                <a:ext uri="{FF2B5EF4-FFF2-40B4-BE49-F238E27FC236}">
                  <a16:creationId xmlns:a16="http://schemas.microsoft.com/office/drawing/2014/main" id="{3BCB8525-5392-FC13-A34E-EA8312886158}"/>
                </a:ext>
              </a:extLst>
            </p:cNvPr>
            <p:cNvSpPr/>
            <p:nvPr/>
          </p:nvSpPr>
          <p:spPr>
            <a:xfrm>
              <a:off x="1614520" y="0"/>
              <a:ext cx="13" cy="1902023"/>
            </a:xfrm>
            <a:prstGeom prst="line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17" name="Line">
              <a:extLst>
                <a:ext uri="{FF2B5EF4-FFF2-40B4-BE49-F238E27FC236}">
                  <a16:creationId xmlns:a16="http://schemas.microsoft.com/office/drawing/2014/main" id="{32A33434-E6DB-AD9F-5203-F75F78579824}"/>
                </a:ext>
              </a:extLst>
            </p:cNvPr>
            <p:cNvSpPr/>
            <p:nvPr/>
          </p:nvSpPr>
          <p:spPr>
            <a:xfrm flipH="1">
              <a:off x="1414698" y="1338523"/>
              <a:ext cx="199823" cy="2"/>
            </a:xfrm>
            <a:prstGeom prst="line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18" name="Line">
              <a:extLst>
                <a:ext uri="{FF2B5EF4-FFF2-40B4-BE49-F238E27FC236}">
                  <a16:creationId xmlns:a16="http://schemas.microsoft.com/office/drawing/2014/main" id="{4A5109A7-E332-EA61-F8C4-E1EE218D7E4C}"/>
                </a:ext>
              </a:extLst>
            </p:cNvPr>
            <p:cNvSpPr/>
            <p:nvPr/>
          </p:nvSpPr>
          <p:spPr>
            <a:xfrm flipH="1">
              <a:off x="1414698" y="764961"/>
              <a:ext cx="199823" cy="2"/>
            </a:xfrm>
            <a:prstGeom prst="line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19" name="Line">
              <a:extLst>
                <a:ext uri="{FF2B5EF4-FFF2-40B4-BE49-F238E27FC236}">
                  <a16:creationId xmlns:a16="http://schemas.microsoft.com/office/drawing/2014/main" id="{A0A16EE4-1619-9020-95FA-3AF0C47D4DCC}"/>
                </a:ext>
              </a:extLst>
            </p:cNvPr>
            <p:cNvSpPr/>
            <p:nvPr/>
          </p:nvSpPr>
          <p:spPr>
            <a:xfrm flipH="1">
              <a:off x="1414698" y="201461"/>
              <a:ext cx="199823" cy="3"/>
            </a:xfrm>
            <a:prstGeom prst="line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20" name="Line">
              <a:extLst>
                <a:ext uri="{FF2B5EF4-FFF2-40B4-BE49-F238E27FC236}">
                  <a16:creationId xmlns:a16="http://schemas.microsoft.com/office/drawing/2014/main" id="{BBBBA885-0622-8151-F48D-EAF77B8DBBE9}"/>
                </a:ext>
              </a:extLst>
            </p:cNvPr>
            <p:cNvSpPr/>
            <p:nvPr/>
          </p:nvSpPr>
          <p:spPr>
            <a:xfrm flipH="1">
              <a:off x="1420257" y="1891749"/>
              <a:ext cx="199824" cy="2"/>
            </a:xfrm>
            <a:prstGeom prst="line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21" name="Line">
              <a:extLst>
                <a:ext uri="{FF2B5EF4-FFF2-40B4-BE49-F238E27FC236}">
                  <a16:creationId xmlns:a16="http://schemas.microsoft.com/office/drawing/2014/main" id="{6A8250BC-E076-ED11-3BE0-832A2D9FD65F}"/>
                </a:ext>
              </a:extLst>
            </p:cNvPr>
            <p:cNvSpPr/>
            <p:nvPr/>
          </p:nvSpPr>
          <p:spPr>
            <a:xfrm flipV="1">
              <a:off x="1610712" y="1893098"/>
              <a:ext cx="13" cy="1902023"/>
            </a:xfrm>
            <a:prstGeom prst="line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22" name="Line">
              <a:extLst>
                <a:ext uri="{FF2B5EF4-FFF2-40B4-BE49-F238E27FC236}">
                  <a16:creationId xmlns:a16="http://schemas.microsoft.com/office/drawing/2014/main" id="{B1A922D7-96CC-5168-3C2B-225960F8B28F}"/>
                </a:ext>
              </a:extLst>
            </p:cNvPr>
            <p:cNvSpPr/>
            <p:nvPr/>
          </p:nvSpPr>
          <p:spPr>
            <a:xfrm flipH="1" flipV="1">
              <a:off x="1410890" y="2456597"/>
              <a:ext cx="199824" cy="2"/>
            </a:xfrm>
            <a:prstGeom prst="line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23" name="Line">
              <a:extLst>
                <a:ext uri="{FF2B5EF4-FFF2-40B4-BE49-F238E27FC236}">
                  <a16:creationId xmlns:a16="http://schemas.microsoft.com/office/drawing/2014/main" id="{FC8063B2-91AA-509A-9D0A-9F449CFD065D}"/>
                </a:ext>
              </a:extLst>
            </p:cNvPr>
            <p:cNvSpPr/>
            <p:nvPr/>
          </p:nvSpPr>
          <p:spPr>
            <a:xfrm flipH="1" flipV="1">
              <a:off x="1410890" y="3030158"/>
              <a:ext cx="199824" cy="2"/>
            </a:xfrm>
            <a:prstGeom prst="line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24" name="Line">
              <a:extLst>
                <a:ext uri="{FF2B5EF4-FFF2-40B4-BE49-F238E27FC236}">
                  <a16:creationId xmlns:a16="http://schemas.microsoft.com/office/drawing/2014/main" id="{F52706AC-9593-A843-DA1E-47A68BA07293}"/>
                </a:ext>
              </a:extLst>
            </p:cNvPr>
            <p:cNvSpPr/>
            <p:nvPr/>
          </p:nvSpPr>
          <p:spPr>
            <a:xfrm flipH="1" flipV="1">
              <a:off x="1410890" y="3593657"/>
              <a:ext cx="199824" cy="3"/>
            </a:xfrm>
            <a:prstGeom prst="line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grpSp>
          <p:nvGrpSpPr>
            <p:cNvPr id="847" name="Group">
              <a:extLst>
                <a:ext uri="{FF2B5EF4-FFF2-40B4-BE49-F238E27FC236}">
                  <a16:creationId xmlns:a16="http://schemas.microsoft.com/office/drawing/2014/main" id="{0A49FA21-379F-0BAC-F378-6AB7A42D7C49}"/>
                </a:ext>
              </a:extLst>
            </p:cNvPr>
            <p:cNvGrpSpPr/>
            <p:nvPr/>
          </p:nvGrpSpPr>
          <p:grpSpPr>
            <a:xfrm>
              <a:off x="1600567" y="223247"/>
              <a:ext cx="3040718" cy="3348633"/>
              <a:chOff x="0" y="0"/>
              <a:chExt cx="3040717" cy="3348632"/>
            </a:xfrm>
          </p:grpSpPr>
          <p:grpSp>
            <p:nvGrpSpPr>
              <p:cNvPr id="843" name="Group">
                <a:extLst>
                  <a:ext uri="{FF2B5EF4-FFF2-40B4-BE49-F238E27FC236}">
                    <a16:creationId xmlns:a16="http://schemas.microsoft.com/office/drawing/2014/main" id="{E42B5793-84B2-AF3C-3FEE-AD7F76494A62}"/>
                  </a:ext>
                </a:extLst>
              </p:cNvPr>
              <p:cNvGrpSpPr/>
              <p:nvPr/>
            </p:nvGrpSpPr>
            <p:grpSpPr>
              <a:xfrm>
                <a:off x="-1" y="0"/>
                <a:ext cx="3040719" cy="3348633"/>
                <a:chOff x="0" y="0"/>
                <a:chExt cx="3040717" cy="3348632"/>
              </a:xfrm>
            </p:grpSpPr>
            <p:grpSp>
              <p:nvGrpSpPr>
                <p:cNvPr id="827" name="Group">
                  <a:extLst>
                    <a:ext uri="{FF2B5EF4-FFF2-40B4-BE49-F238E27FC236}">
                      <a16:creationId xmlns:a16="http://schemas.microsoft.com/office/drawing/2014/main" id="{17602D53-D588-7BA6-7F7F-12DCFEF0FAFD}"/>
                    </a:ext>
                  </a:extLst>
                </p:cNvPr>
                <p:cNvGrpSpPr/>
                <p:nvPr/>
              </p:nvGrpSpPr>
              <p:grpSpPr>
                <a:xfrm>
                  <a:off x="-1" y="1116210"/>
                  <a:ext cx="997973" cy="1107283"/>
                  <a:chOff x="0" y="0"/>
                  <a:chExt cx="997971" cy="1107281"/>
                </a:xfrm>
              </p:grpSpPr>
              <p:sp>
                <p:nvSpPr>
                  <p:cNvPr id="825" name="Line">
                    <a:extLst>
                      <a:ext uri="{FF2B5EF4-FFF2-40B4-BE49-F238E27FC236}">
                        <a16:creationId xmlns:a16="http://schemas.microsoft.com/office/drawing/2014/main" id="{2AFEC7B1-138A-FBA2-3819-03F8812F04C2}"/>
                      </a:ext>
                    </a:extLst>
                  </p:cNvPr>
                  <p:cNvSpPr/>
                  <p:nvPr/>
                </p:nvSpPr>
                <p:spPr>
                  <a:xfrm flipH="1" flipV="1">
                    <a:off x="6776" y="553641"/>
                    <a:ext cx="991196" cy="553641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000000"/>
                    </a:solidFill>
                    <a:prstDash val="solid"/>
                    <a:miter lim="400000"/>
                    <a:headEnd type="stealth" w="med" len="med"/>
                  </a:ln>
                  <a:effectLst/>
                </p:spPr>
                <p:txBody>
                  <a:bodyPr wrap="square" lIns="35718" tIns="35718" rIns="35718" bIns="35718" numCol="1" anchor="ctr">
                    <a:noAutofit/>
                  </a:bodyPr>
                  <a:lstStyle/>
                  <a:p>
                    <a:pPr marL="0" marR="0" defTabSz="321468">
                      <a:defRPr sz="800">
                        <a:uFillTx/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826" name="Line">
                    <a:extLst>
                      <a:ext uri="{FF2B5EF4-FFF2-40B4-BE49-F238E27FC236}">
                        <a16:creationId xmlns:a16="http://schemas.microsoft.com/office/drawing/2014/main" id="{92F7C7F6-B04F-36FF-30B4-D8462E0D9A45}"/>
                      </a:ext>
                    </a:extLst>
                  </p:cNvPr>
                  <p:cNvSpPr/>
                  <p:nvPr/>
                </p:nvSpPr>
                <p:spPr>
                  <a:xfrm flipH="1">
                    <a:off x="0" y="0"/>
                    <a:ext cx="997972" cy="548349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000000"/>
                    </a:solidFill>
                    <a:prstDash val="solid"/>
                    <a:miter lim="400000"/>
                    <a:headEnd type="stealth" w="med" len="med"/>
                  </a:ln>
                  <a:effectLst/>
                </p:spPr>
                <p:txBody>
                  <a:bodyPr wrap="square" lIns="35718" tIns="35718" rIns="35718" bIns="35718" numCol="1" anchor="ctr">
                    <a:noAutofit/>
                  </a:bodyPr>
                  <a:lstStyle/>
                  <a:p>
                    <a:pPr marL="0" marR="0" defTabSz="321468">
                      <a:defRPr sz="800">
                        <a:uFillTx/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830" name="Group">
                  <a:extLst>
                    <a:ext uri="{FF2B5EF4-FFF2-40B4-BE49-F238E27FC236}">
                      <a16:creationId xmlns:a16="http://schemas.microsoft.com/office/drawing/2014/main" id="{DAAA2E88-E778-B2BF-7506-A28D0FCE3941}"/>
                    </a:ext>
                  </a:extLst>
                </p:cNvPr>
                <p:cNvGrpSpPr/>
                <p:nvPr/>
              </p:nvGrpSpPr>
              <p:grpSpPr>
                <a:xfrm>
                  <a:off x="1015830" y="1669851"/>
                  <a:ext cx="997973" cy="1107282"/>
                  <a:chOff x="0" y="0"/>
                  <a:chExt cx="997971" cy="1107281"/>
                </a:xfrm>
              </p:grpSpPr>
              <p:sp>
                <p:nvSpPr>
                  <p:cNvPr id="828" name="Line">
                    <a:extLst>
                      <a:ext uri="{FF2B5EF4-FFF2-40B4-BE49-F238E27FC236}">
                        <a16:creationId xmlns:a16="http://schemas.microsoft.com/office/drawing/2014/main" id="{9809CE20-3B56-6EC2-5486-7A5629354597}"/>
                      </a:ext>
                    </a:extLst>
                  </p:cNvPr>
                  <p:cNvSpPr/>
                  <p:nvPr/>
                </p:nvSpPr>
                <p:spPr>
                  <a:xfrm flipH="1" flipV="1">
                    <a:off x="6776" y="553641"/>
                    <a:ext cx="991196" cy="553641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000000"/>
                    </a:solidFill>
                    <a:prstDash val="solid"/>
                    <a:miter lim="400000"/>
                    <a:headEnd type="stealth" w="med" len="med"/>
                  </a:ln>
                  <a:effectLst/>
                </p:spPr>
                <p:txBody>
                  <a:bodyPr wrap="square" lIns="35718" tIns="35718" rIns="35718" bIns="35718" numCol="1" anchor="ctr">
                    <a:noAutofit/>
                  </a:bodyPr>
                  <a:lstStyle/>
                  <a:p>
                    <a:pPr marL="0" marR="0" defTabSz="321468">
                      <a:defRPr sz="800">
                        <a:uFillTx/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829" name="Line">
                    <a:extLst>
                      <a:ext uri="{FF2B5EF4-FFF2-40B4-BE49-F238E27FC236}">
                        <a16:creationId xmlns:a16="http://schemas.microsoft.com/office/drawing/2014/main" id="{0431EA77-A0EB-F19C-4CB8-B918D934550C}"/>
                      </a:ext>
                    </a:extLst>
                  </p:cNvPr>
                  <p:cNvSpPr/>
                  <p:nvPr/>
                </p:nvSpPr>
                <p:spPr>
                  <a:xfrm flipH="1">
                    <a:off x="0" y="0"/>
                    <a:ext cx="997972" cy="548349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000000"/>
                    </a:solidFill>
                    <a:prstDash val="solid"/>
                    <a:miter lim="400000"/>
                    <a:headEnd type="stealth" w="med" len="med"/>
                  </a:ln>
                  <a:effectLst/>
                </p:spPr>
                <p:txBody>
                  <a:bodyPr wrap="square" lIns="35718" tIns="35718" rIns="35718" bIns="35718" numCol="1" anchor="ctr">
                    <a:noAutofit/>
                  </a:bodyPr>
                  <a:lstStyle/>
                  <a:p>
                    <a:pPr marL="0" marR="0" defTabSz="321468">
                      <a:defRPr sz="800">
                        <a:uFillTx/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833" name="Group">
                  <a:extLst>
                    <a:ext uri="{FF2B5EF4-FFF2-40B4-BE49-F238E27FC236}">
                      <a16:creationId xmlns:a16="http://schemas.microsoft.com/office/drawing/2014/main" id="{812F5C9E-63DC-998D-4A2A-C1D1469ACC70}"/>
                    </a:ext>
                  </a:extLst>
                </p:cNvPr>
                <p:cNvGrpSpPr/>
                <p:nvPr/>
              </p:nvGrpSpPr>
              <p:grpSpPr>
                <a:xfrm>
                  <a:off x="1015830" y="544710"/>
                  <a:ext cx="997973" cy="1107283"/>
                  <a:chOff x="0" y="0"/>
                  <a:chExt cx="997971" cy="1107281"/>
                </a:xfrm>
              </p:grpSpPr>
              <p:sp>
                <p:nvSpPr>
                  <p:cNvPr id="831" name="Line">
                    <a:extLst>
                      <a:ext uri="{FF2B5EF4-FFF2-40B4-BE49-F238E27FC236}">
                        <a16:creationId xmlns:a16="http://schemas.microsoft.com/office/drawing/2014/main" id="{C29493A4-DD84-87BB-D7CB-A4E773E44D40}"/>
                      </a:ext>
                    </a:extLst>
                  </p:cNvPr>
                  <p:cNvSpPr/>
                  <p:nvPr/>
                </p:nvSpPr>
                <p:spPr>
                  <a:xfrm flipH="1" flipV="1">
                    <a:off x="6776" y="553641"/>
                    <a:ext cx="991196" cy="553641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000000"/>
                    </a:solidFill>
                    <a:prstDash val="solid"/>
                    <a:miter lim="400000"/>
                    <a:headEnd type="stealth" w="med" len="med"/>
                  </a:ln>
                  <a:effectLst/>
                </p:spPr>
                <p:txBody>
                  <a:bodyPr wrap="square" lIns="35718" tIns="35718" rIns="35718" bIns="35718" numCol="1" anchor="ctr">
                    <a:noAutofit/>
                  </a:bodyPr>
                  <a:lstStyle/>
                  <a:p>
                    <a:pPr marL="0" marR="0" defTabSz="321468">
                      <a:defRPr sz="800">
                        <a:uFillTx/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832" name="Line">
                    <a:extLst>
                      <a:ext uri="{FF2B5EF4-FFF2-40B4-BE49-F238E27FC236}">
                        <a16:creationId xmlns:a16="http://schemas.microsoft.com/office/drawing/2014/main" id="{09D2CC83-92CD-5E0D-10F5-4AFF6B07510A}"/>
                      </a:ext>
                    </a:extLst>
                  </p:cNvPr>
                  <p:cNvSpPr/>
                  <p:nvPr/>
                </p:nvSpPr>
                <p:spPr>
                  <a:xfrm flipH="1">
                    <a:off x="0" y="0"/>
                    <a:ext cx="997972" cy="548349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000000"/>
                    </a:solidFill>
                    <a:prstDash val="solid"/>
                    <a:miter lim="400000"/>
                    <a:headEnd type="stealth" w="med" len="med"/>
                  </a:ln>
                  <a:effectLst/>
                </p:spPr>
                <p:txBody>
                  <a:bodyPr wrap="square" lIns="35718" tIns="35718" rIns="35718" bIns="35718" numCol="1" anchor="ctr">
                    <a:noAutofit/>
                  </a:bodyPr>
                  <a:lstStyle/>
                  <a:p>
                    <a:pPr marL="0" marR="0" defTabSz="321468">
                      <a:defRPr sz="800">
                        <a:uFillTx/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836" name="Group">
                  <a:extLst>
                    <a:ext uri="{FF2B5EF4-FFF2-40B4-BE49-F238E27FC236}">
                      <a16:creationId xmlns:a16="http://schemas.microsoft.com/office/drawing/2014/main" id="{1AB9905A-2407-6D00-14E4-41735E6E54D3}"/>
                    </a:ext>
                  </a:extLst>
                </p:cNvPr>
                <p:cNvGrpSpPr/>
                <p:nvPr/>
              </p:nvGrpSpPr>
              <p:grpSpPr>
                <a:xfrm>
                  <a:off x="2042745" y="2241351"/>
                  <a:ext cx="997972" cy="1107282"/>
                  <a:chOff x="0" y="0"/>
                  <a:chExt cx="997971" cy="1107281"/>
                </a:xfrm>
              </p:grpSpPr>
              <p:sp>
                <p:nvSpPr>
                  <p:cNvPr id="834" name="Line">
                    <a:extLst>
                      <a:ext uri="{FF2B5EF4-FFF2-40B4-BE49-F238E27FC236}">
                        <a16:creationId xmlns:a16="http://schemas.microsoft.com/office/drawing/2014/main" id="{25B2762D-867A-BEA8-DF1C-8E98E4E76B41}"/>
                      </a:ext>
                    </a:extLst>
                  </p:cNvPr>
                  <p:cNvSpPr/>
                  <p:nvPr/>
                </p:nvSpPr>
                <p:spPr>
                  <a:xfrm flipH="1" flipV="1">
                    <a:off x="6776" y="553641"/>
                    <a:ext cx="991196" cy="553641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000000"/>
                    </a:solidFill>
                    <a:prstDash val="solid"/>
                    <a:miter lim="400000"/>
                    <a:headEnd type="stealth" w="med" len="med"/>
                  </a:ln>
                  <a:effectLst/>
                </p:spPr>
                <p:txBody>
                  <a:bodyPr wrap="square" lIns="35718" tIns="35718" rIns="35718" bIns="35718" numCol="1" anchor="ctr">
                    <a:noAutofit/>
                  </a:bodyPr>
                  <a:lstStyle/>
                  <a:p>
                    <a:pPr marL="0" marR="0" defTabSz="321468">
                      <a:defRPr sz="800">
                        <a:uFillTx/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835" name="Line">
                    <a:extLst>
                      <a:ext uri="{FF2B5EF4-FFF2-40B4-BE49-F238E27FC236}">
                        <a16:creationId xmlns:a16="http://schemas.microsoft.com/office/drawing/2014/main" id="{44328153-24A3-AAA9-97CD-8948BED88EE9}"/>
                      </a:ext>
                    </a:extLst>
                  </p:cNvPr>
                  <p:cNvSpPr/>
                  <p:nvPr/>
                </p:nvSpPr>
                <p:spPr>
                  <a:xfrm flipH="1">
                    <a:off x="0" y="0"/>
                    <a:ext cx="997972" cy="548349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000000"/>
                    </a:solidFill>
                    <a:prstDash val="solid"/>
                    <a:miter lim="400000"/>
                    <a:headEnd type="stealth" w="med" len="med"/>
                  </a:ln>
                  <a:effectLst/>
                </p:spPr>
                <p:txBody>
                  <a:bodyPr wrap="square" lIns="35718" tIns="35718" rIns="35718" bIns="35718" numCol="1" anchor="ctr">
                    <a:noAutofit/>
                  </a:bodyPr>
                  <a:lstStyle/>
                  <a:p>
                    <a:pPr marL="0" marR="0" defTabSz="321468">
                      <a:defRPr sz="800">
                        <a:uFillTx/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839" name="Group">
                  <a:extLst>
                    <a:ext uri="{FF2B5EF4-FFF2-40B4-BE49-F238E27FC236}">
                      <a16:creationId xmlns:a16="http://schemas.microsoft.com/office/drawing/2014/main" id="{E3B4C9C2-602B-12BC-DC9D-730A022FAAF2}"/>
                    </a:ext>
                  </a:extLst>
                </p:cNvPr>
                <p:cNvGrpSpPr/>
                <p:nvPr/>
              </p:nvGrpSpPr>
              <p:grpSpPr>
                <a:xfrm>
                  <a:off x="2033815" y="1116210"/>
                  <a:ext cx="997973" cy="1107283"/>
                  <a:chOff x="0" y="0"/>
                  <a:chExt cx="997971" cy="1107281"/>
                </a:xfrm>
              </p:grpSpPr>
              <p:sp>
                <p:nvSpPr>
                  <p:cNvPr id="837" name="Line">
                    <a:extLst>
                      <a:ext uri="{FF2B5EF4-FFF2-40B4-BE49-F238E27FC236}">
                        <a16:creationId xmlns:a16="http://schemas.microsoft.com/office/drawing/2014/main" id="{9780D688-62AD-731B-BD0F-A778586EF79B}"/>
                      </a:ext>
                    </a:extLst>
                  </p:cNvPr>
                  <p:cNvSpPr/>
                  <p:nvPr/>
                </p:nvSpPr>
                <p:spPr>
                  <a:xfrm flipH="1" flipV="1">
                    <a:off x="6776" y="553641"/>
                    <a:ext cx="991196" cy="553641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000000"/>
                    </a:solidFill>
                    <a:prstDash val="solid"/>
                    <a:miter lim="400000"/>
                    <a:headEnd type="stealth" w="med" len="med"/>
                  </a:ln>
                  <a:effectLst/>
                </p:spPr>
                <p:txBody>
                  <a:bodyPr wrap="square" lIns="35718" tIns="35718" rIns="35718" bIns="35718" numCol="1" anchor="ctr">
                    <a:noAutofit/>
                  </a:bodyPr>
                  <a:lstStyle/>
                  <a:p>
                    <a:pPr marL="0" marR="0" defTabSz="321468">
                      <a:defRPr sz="800">
                        <a:uFillTx/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838" name="Line">
                    <a:extLst>
                      <a:ext uri="{FF2B5EF4-FFF2-40B4-BE49-F238E27FC236}">
                        <a16:creationId xmlns:a16="http://schemas.microsoft.com/office/drawing/2014/main" id="{F4F59872-0AAC-1511-8FDB-CF417B53B108}"/>
                      </a:ext>
                    </a:extLst>
                  </p:cNvPr>
                  <p:cNvSpPr/>
                  <p:nvPr/>
                </p:nvSpPr>
                <p:spPr>
                  <a:xfrm flipH="1">
                    <a:off x="0" y="0"/>
                    <a:ext cx="997972" cy="548349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000000"/>
                    </a:solidFill>
                    <a:prstDash val="solid"/>
                    <a:miter lim="400000"/>
                    <a:headEnd type="stealth" w="med" len="med"/>
                  </a:ln>
                  <a:effectLst/>
                </p:spPr>
                <p:txBody>
                  <a:bodyPr wrap="square" lIns="35718" tIns="35718" rIns="35718" bIns="35718" numCol="1" anchor="ctr">
                    <a:noAutofit/>
                  </a:bodyPr>
                  <a:lstStyle/>
                  <a:p>
                    <a:pPr marL="0" marR="0" defTabSz="321468">
                      <a:defRPr sz="800">
                        <a:uFillTx/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842" name="Group">
                  <a:extLst>
                    <a:ext uri="{FF2B5EF4-FFF2-40B4-BE49-F238E27FC236}">
                      <a16:creationId xmlns:a16="http://schemas.microsoft.com/office/drawing/2014/main" id="{C452FD1E-5649-37C5-F20B-F380B0A78EFF}"/>
                    </a:ext>
                  </a:extLst>
                </p:cNvPr>
                <p:cNvGrpSpPr/>
                <p:nvPr/>
              </p:nvGrpSpPr>
              <p:grpSpPr>
                <a:xfrm>
                  <a:off x="2033815" y="-1"/>
                  <a:ext cx="997973" cy="1107283"/>
                  <a:chOff x="0" y="0"/>
                  <a:chExt cx="997971" cy="1107281"/>
                </a:xfrm>
              </p:grpSpPr>
              <p:sp>
                <p:nvSpPr>
                  <p:cNvPr id="840" name="Line">
                    <a:extLst>
                      <a:ext uri="{FF2B5EF4-FFF2-40B4-BE49-F238E27FC236}">
                        <a16:creationId xmlns:a16="http://schemas.microsoft.com/office/drawing/2014/main" id="{F49D1CFD-AB29-8708-58A5-CB9E7FDEBF35}"/>
                      </a:ext>
                    </a:extLst>
                  </p:cNvPr>
                  <p:cNvSpPr/>
                  <p:nvPr/>
                </p:nvSpPr>
                <p:spPr>
                  <a:xfrm flipH="1" flipV="1">
                    <a:off x="6776" y="553641"/>
                    <a:ext cx="991196" cy="553641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000000"/>
                    </a:solidFill>
                    <a:prstDash val="solid"/>
                    <a:miter lim="400000"/>
                    <a:headEnd type="stealth" w="med" len="med"/>
                  </a:ln>
                  <a:effectLst/>
                </p:spPr>
                <p:txBody>
                  <a:bodyPr wrap="square" lIns="35718" tIns="35718" rIns="35718" bIns="35718" numCol="1" anchor="ctr">
                    <a:noAutofit/>
                  </a:bodyPr>
                  <a:lstStyle/>
                  <a:p>
                    <a:pPr marL="0" marR="0" defTabSz="321468">
                      <a:defRPr sz="800">
                        <a:uFillTx/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841" name="Line">
                    <a:extLst>
                      <a:ext uri="{FF2B5EF4-FFF2-40B4-BE49-F238E27FC236}">
                        <a16:creationId xmlns:a16="http://schemas.microsoft.com/office/drawing/2014/main" id="{5F022F84-A92F-42CC-4D6F-30310BEC8443}"/>
                      </a:ext>
                    </a:extLst>
                  </p:cNvPr>
                  <p:cNvSpPr/>
                  <p:nvPr/>
                </p:nvSpPr>
                <p:spPr>
                  <a:xfrm flipH="1">
                    <a:off x="0" y="0"/>
                    <a:ext cx="997972" cy="548349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000000"/>
                    </a:solidFill>
                    <a:prstDash val="solid"/>
                    <a:miter lim="400000"/>
                    <a:headEnd type="stealth" w="med" len="med"/>
                  </a:ln>
                  <a:effectLst/>
                </p:spPr>
                <p:txBody>
                  <a:bodyPr wrap="square" lIns="35718" tIns="35718" rIns="35718" bIns="35718" numCol="1" anchor="ctr">
                    <a:noAutofit/>
                  </a:bodyPr>
                  <a:lstStyle/>
                  <a:p>
                    <a:pPr marL="0" marR="0" defTabSz="321468">
                      <a:defRPr sz="800">
                        <a:uFillTx/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</p:grpSp>
          </p:grpSp>
          <p:grpSp>
            <p:nvGrpSpPr>
              <p:cNvPr id="846" name="Group">
                <a:extLst>
                  <a:ext uri="{FF2B5EF4-FFF2-40B4-BE49-F238E27FC236}">
                    <a16:creationId xmlns:a16="http://schemas.microsoft.com/office/drawing/2014/main" id="{86080850-FED1-E77A-74B7-68FA5AB6715D}"/>
                  </a:ext>
                </a:extLst>
              </p:cNvPr>
              <p:cNvGrpSpPr/>
              <p:nvPr/>
            </p:nvGrpSpPr>
            <p:grpSpPr>
              <a:xfrm>
                <a:off x="0" y="651867"/>
                <a:ext cx="3027165" cy="2027040"/>
                <a:chOff x="0" y="0"/>
                <a:chExt cx="3027164" cy="2027039"/>
              </a:xfrm>
            </p:grpSpPr>
            <p:sp>
              <p:nvSpPr>
                <p:cNvPr id="844" name="Line">
                  <a:extLst>
                    <a:ext uri="{FF2B5EF4-FFF2-40B4-BE49-F238E27FC236}">
                      <a16:creationId xmlns:a16="http://schemas.microsoft.com/office/drawing/2014/main" id="{7C910F37-53E9-1935-C475-0866820DF357}"/>
                    </a:ext>
                  </a:extLst>
                </p:cNvPr>
                <p:cNvSpPr/>
                <p:nvPr/>
              </p:nvSpPr>
              <p:spPr>
                <a:xfrm flipH="1" flipV="1">
                  <a:off x="20554" y="1013521"/>
                  <a:ext cx="3006610" cy="1013519"/>
                </a:xfrm>
                <a:prstGeom prst="line">
                  <a:avLst/>
                </a:prstGeom>
                <a:noFill/>
                <a:ln w="12700" cap="flat">
                  <a:solidFill>
                    <a:srgbClr val="00F900"/>
                  </a:solidFill>
                  <a:prstDash val="solid"/>
                  <a:miter lim="400000"/>
                  <a:headEnd type="stealth" w="med" len="med"/>
                </a:ln>
                <a:effectLst/>
              </p:spPr>
              <p:txBody>
                <a:bodyPr wrap="square" lIns="35718" tIns="35718" rIns="35718" bIns="35718" numCol="1" anchor="ctr">
                  <a:noAutofit/>
                </a:bodyPr>
                <a:lstStyle/>
                <a:p>
                  <a:pPr marL="0" marR="0" defTabSz="321468">
                    <a:defRPr sz="800">
                      <a:uFillTx/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845" name="Line">
                  <a:extLst>
                    <a:ext uri="{FF2B5EF4-FFF2-40B4-BE49-F238E27FC236}">
                      <a16:creationId xmlns:a16="http://schemas.microsoft.com/office/drawing/2014/main" id="{EA4F7187-9835-00FF-56DF-5623E396ABC2}"/>
                    </a:ext>
                  </a:extLst>
                </p:cNvPr>
                <p:cNvSpPr/>
                <p:nvPr/>
              </p:nvSpPr>
              <p:spPr>
                <a:xfrm flipH="1">
                  <a:off x="0" y="0"/>
                  <a:ext cx="3027165" cy="1003831"/>
                </a:xfrm>
                <a:prstGeom prst="line">
                  <a:avLst/>
                </a:prstGeom>
                <a:noFill/>
                <a:ln w="12700" cap="flat">
                  <a:solidFill>
                    <a:srgbClr val="00F900"/>
                  </a:solidFill>
                  <a:prstDash val="solid"/>
                  <a:miter lim="400000"/>
                  <a:headEnd type="stealth" w="med" len="med"/>
                </a:ln>
                <a:effectLst/>
              </p:spPr>
              <p:txBody>
                <a:bodyPr wrap="square" lIns="35718" tIns="35718" rIns="35718" bIns="35718" numCol="1" anchor="ctr">
                  <a:noAutofit/>
                </a:bodyPr>
                <a:lstStyle/>
                <a:p>
                  <a:pPr marL="0" marR="0" defTabSz="321468">
                    <a:defRPr sz="800">
                      <a:uFillTx/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</p:grpSp>
        </p:grpSp>
        <p:pic>
          <p:nvPicPr>
            <p:cNvPr id="848" name="temp.pdf" descr="temp.pdf">
              <a:extLst>
                <a:ext uri="{FF2B5EF4-FFF2-40B4-BE49-F238E27FC236}">
                  <a16:creationId xmlns:a16="http://schemas.microsoft.com/office/drawing/2014/main" id="{D5AB680E-2428-B5E9-53EC-8D000F33061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8032" y="1169793"/>
              <a:ext cx="589360" cy="32319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49" name="temp.pdf" descr="temp.pdf">
              <a:extLst>
                <a:ext uri="{FF2B5EF4-FFF2-40B4-BE49-F238E27FC236}">
                  <a16:creationId xmlns:a16="http://schemas.microsoft.com/office/drawing/2014/main" id="{92142314-039C-C220-CB03-47B94515CB2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32234" y="589364"/>
              <a:ext cx="627383" cy="32319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50" name="temp.pdf" descr="temp.pdf">
              <a:extLst>
                <a:ext uri="{FF2B5EF4-FFF2-40B4-BE49-F238E27FC236}">
                  <a16:creationId xmlns:a16="http://schemas.microsoft.com/office/drawing/2014/main" id="{E9112A1E-15FD-844A-F281-F9E990DEFC3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14312" y="26793"/>
              <a:ext cx="1140697" cy="32319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854" name="Group">
              <a:extLst>
                <a:ext uri="{FF2B5EF4-FFF2-40B4-BE49-F238E27FC236}">
                  <a16:creationId xmlns:a16="http://schemas.microsoft.com/office/drawing/2014/main" id="{A5E1873E-D6FF-4C3B-1D10-2F18477DC9B6}"/>
                </a:ext>
              </a:extLst>
            </p:cNvPr>
            <p:cNvGrpSpPr/>
            <p:nvPr/>
          </p:nvGrpSpPr>
          <p:grpSpPr>
            <a:xfrm>
              <a:off x="1607343" y="710347"/>
              <a:ext cx="2937868" cy="321469"/>
              <a:chOff x="0" y="0"/>
              <a:chExt cx="2937867" cy="321468"/>
            </a:xfrm>
          </p:grpSpPr>
          <p:sp>
            <p:nvSpPr>
              <p:cNvPr id="851" name="Line">
                <a:extLst>
                  <a:ext uri="{FF2B5EF4-FFF2-40B4-BE49-F238E27FC236}">
                    <a16:creationId xmlns:a16="http://schemas.microsoft.com/office/drawing/2014/main" id="{43538D8B-4B61-5884-0C65-1D8AED0DFCBF}"/>
                  </a:ext>
                </a:extLst>
              </p:cNvPr>
              <p:cNvSpPr/>
              <p:nvPr/>
            </p:nvSpPr>
            <p:spPr>
              <a:xfrm>
                <a:off x="0" y="164767"/>
                <a:ext cx="198924" cy="1"/>
              </a:xfrm>
              <a:prstGeom prst="line">
                <a:avLst/>
              </a:prstGeom>
              <a:noFill/>
              <a:ln w="25400" cap="flat">
                <a:solidFill>
                  <a:srgbClr val="00F900"/>
                </a:solidFill>
                <a:prstDash val="solid"/>
                <a:miter lim="400000"/>
              </a:ln>
              <a:effectLst/>
            </p:spPr>
            <p:txBody>
              <a:bodyPr wrap="square" lIns="35718" tIns="35718" rIns="35718" bIns="35718" numCol="1" anchor="ctr">
                <a:noAutofit/>
              </a:bodyPr>
              <a:lstStyle/>
              <a:p>
                <a:pPr marL="0" marR="0" defTabSz="321468">
                  <a:defRPr sz="8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pic>
            <p:nvPicPr>
              <p:cNvPr id="852" name="temp.pdf" descr="temp.pdf">
                <a:extLst>
                  <a:ext uri="{FF2B5EF4-FFF2-40B4-BE49-F238E27FC236}">
                    <a16:creationId xmlns:a16="http://schemas.microsoft.com/office/drawing/2014/main" id="{0EE75530-92DD-6C70-EC65-8C1F52D77B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39328" y="0"/>
                <a:ext cx="214313" cy="32146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853" name="Line">
                <a:extLst>
                  <a:ext uri="{FF2B5EF4-FFF2-40B4-BE49-F238E27FC236}">
                    <a16:creationId xmlns:a16="http://schemas.microsoft.com/office/drawing/2014/main" id="{60E65373-61DA-AD9B-EC63-0A5579A35764}"/>
                  </a:ext>
                </a:extLst>
              </p:cNvPr>
              <p:cNvSpPr/>
              <p:nvPr/>
            </p:nvSpPr>
            <p:spPr>
              <a:xfrm flipV="1">
                <a:off x="527144" y="151367"/>
                <a:ext cx="2410724" cy="8"/>
              </a:xfrm>
              <a:prstGeom prst="line">
                <a:avLst/>
              </a:prstGeom>
              <a:noFill/>
              <a:ln w="3175" cap="flat">
                <a:solidFill>
                  <a:srgbClr val="00F900"/>
                </a:solidFill>
                <a:custDash>
                  <a:ds d="100000" sp="200000"/>
                </a:custDash>
                <a:miter lim="400000"/>
              </a:ln>
              <a:effectLst/>
            </p:spPr>
            <p:txBody>
              <a:bodyPr wrap="square" lIns="35718" tIns="35718" rIns="35718" bIns="35718" numCol="1" anchor="ctr">
                <a:noAutofit/>
              </a:bodyPr>
              <a:lstStyle/>
              <a:p>
                <a:pPr marL="0" marR="0" defTabSz="321468">
                  <a:defRPr sz="8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</p:grpSp>
        <p:grpSp>
          <p:nvGrpSpPr>
            <p:cNvPr id="858" name="Group">
              <a:extLst>
                <a:ext uri="{FF2B5EF4-FFF2-40B4-BE49-F238E27FC236}">
                  <a16:creationId xmlns:a16="http://schemas.microsoft.com/office/drawing/2014/main" id="{1AAEC1C0-A77C-5FBC-00F3-EC9584A6C762}"/>
                </a:ext>
              </a:extLst>
            </p:cNvPr>
            <p:cNvGrpSpPr/>
            <p:nvPr/>
          </p:nvGrpSpPr>
          <p:grpSpPr>
            <a:xfrm>
              <a:off x="1607343" y="2714629"/>
              <a:ext cx="2937868" cy="321470"/>
              <a:chOff x="0" y="0"/>
              <a:chExt cx="2937867" cy="321468"/>
            </a:xfrm>
          </p:grpSpPr>
          <p:sp>
            <p:nvSpPr>
              <p:cNvPr id="855" name="Line">
                <a:extLst>
                  <a:ext uri="{FF2B5EF4-FFF2-40B4-BE49-F238E27FC236}">
                    <a16:creationId xmlns:a16="http://schemas.microsoft.com/office/drawing/2014/main" id="{D7C787E9-4B3C-59A2-1F3B-F4950DA45A8D}"/>
                  </a:ext>
                </a:extLst>
              </p:cNvPr>
              <p:cNvSpPr/>
              <p:nvPr/>
            </p:nvSpPr>
            <p:spPr>
              <a:xfrm>
                <a:off x="0" y="182626"/>
                <a:ext cx="198924" cy="1"/>
              </a:xfrm>
              <a:prstGeom prst="line">
                <a:avLst/>
              </a:prstGeom>
              <a:noFill/>
              <a:ln w="25400" cap="flat">
                <a:solidFill>
                  <a:srgbClr val="00F900"/>
                </a:solidFill>
                <a:prstDash val="solid"/>
                <a:miter lim="400000"/>
              </a:ln>
              <a:effectLst/>
            </p:spPr>
            <p:txBody>
              <a:bodyPr wrap="square" lIns="35718" tIns="35718" rIns="35718" bIns="35718" numCol="1" anchor="ctr">
                <a:noAutofit/>
              </a:bodyPr>
              <a:lstStyle/>
              <a:p>
                <a:pPr marL="0" marR="0" defTabSz="321468">
                  <a:defRPr sz="8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pic>
            <p:nvPicPr>
              <p:cNvPr id="856" name="temp.pdf" descr="temp.pdf">
                <a:extLst>
                  <a:ext uri="{FF2B5EF4-FFF2-40B4-BE49-F238E27FC236}">
                    <a16:creationId xmlns:a16="http://schemas.microsoft.com/office/drawing/2014/main" id="{2F6D2041-0695-6EC4-4302-CE88C115D2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96453" y="0"/>
                <a:ext cx="401837" cy="32146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857" name="Line">
                <a:extLst>
                  <a:ext uri="{FF2B5EF4-FFF2-40B4-BE49-F238E27FC236}">
                    <a16:creationId xmlns:a16="http://schemas.microsoft.com/office/drawing/2014/main" id="{0FAD8443-8186-FAF1-4731-26AA5FFE601D}"/>
                  </a:ext>
                </a:extLst>
              </p:cNvPr>
              <p:cNvSpPr/>
              <p:nvPr/>
            </p:nvSpPr>
            <p:spPr>
              <a:xfrm flipV="1">
                <a:off x="527144" y="169226"/>
                <a:ext cx="2410724" cy="9"/>
              </a:xfrm>
              <a:prstGeom prst="line">
                <a:avLst/>
              </a:prstGeom>
              <a:noFill/>
              <a:ln w="3175" cap="flat">
                <a:solidFill>
                  <a:srgbClr val="00F900"/>
                </a:solidFill>
                <a:custDash>
                  <a:ds d="100000" sp="200000"/>
                </a:custDash>
                <a:miter lim="400000"/>
              </a:ln>
              <a:effectLst/>
            </p:spPr>
            <p:txBody>
              <a:bodyPr wrap="square" lIns="35718" tIns="35718" rIns="35718" bIns="35718" numCol="1" anchor="ctr">
                <a:noAutofit/>
              </a:bodyPr>
              <a:lstStyle/>
              <a:p>
                <a:pPr marL="0" marR="0" defTabSz="321468">
                  <a:defRPr sz="8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</p:grpSp>
        <p:pic>
          <p:nvPicPr>
            <p:cNvPr id="859" name="temp.pdf" descr="temp.pdf">
              <a:extLst>
                <a:ext uri="{FF2B5EF4-FFF2-40B4-BE49-F238E27FC236}">
                  <a16:creationId xmlns:a16="http://schemas.microsoft.com/office/drawing/2014/main" id="{BC466514-8D00-5DE0-02AB-B2E81F27CE1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07218" y="2839645"/>
              <a:ext cx="760465" cy="32319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60" name="temp.pdf" descr="temp.pdf">
              <a:extLst>
                <a:ext uri="{FF2B5EF4-FFF2-40B4-BE49-F238E27FC236}">
                  <a16:creationId xmlns:a16="http://schemas.microsoft.com/office/drawing/2014/main" id="{30BB0056-28B9-72BC-2F8F-FFDD7AAA6B8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07218" y="2286004"/>
              <a:ext cx="741453" cy="32319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61" name="temp.pdf" descr="temp.pdf">
              <a:extLst>
                <a:ext uri="{FF2B5EF4-FFF2-40B4-BE49-F238E27FC236}">
                  <a16:creationId xmlns:a16="http://schemas.microsoft.com/office/drawing/2014/main" id="{B53AE9CF-3667-1CAC-C9DE-6B961DCEE3F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0" y="3420075"/>
              <a:ext cx="1387847" cy="32319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863" name="temp.pdf" descr="temp.pdf">
            <a:extLst>
              <a:ext uri="{FF2B5EF4-FFF2-40B4-BE49-F238E27FC236}">
                <a16:creationId xmlns:a16="http://schemas.microsoft.com/office/drawing/2014/main" id="{B6D4A50A-F4AA-2EF0-AE41-CCB7551209D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312914" y="5713179"/>
            <a:ext cx="1897089" cy="753972"/>
          </a:xfrm>
          <a:prstGeom prst="rect">
            <a:avLst/>
          </a:prstGeom>
          <a:ln w="12700">
            <a:miter lim="400000"/>
          </a:ln>
        </p:spPr>
      </p:pic>
      <p:pic>
        <p:nvPicPr>
          <p:cNvPr id="864" name="temp.pdf" descr="temp.pdf">
            <a:extLst>
              <a:ext uri="{FF2B5EF4-FFF2-40B4-BE49-F238E27FC236}">
                <a16:creationId xmlns:a16="http://schemas.microsoft.com/office/drawing/2014/main" id="{A0D9A262-FD09-3ACC-2BEE-5BB51B0FF53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475069" y="1598414"/>
            <a:ext cx="406004" cy="44291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686281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166A2B-793B-527F-EE9A-610774A1EB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9" name="Group">
            <a:extLst>
              <a:ext uri="{FF2B5EF4-FFF2-40B4-BE49-F238E27FC236}">
                <a16:creationId xmlns:a16="http://schemas.microsoft.com/office/drawing/2014/main" id="{F66D0674-52D4-7E62-3E40-2CD8D0E90DAD}"/>
              </a:ext>
            </a:extLst>
          </p:cNvPr>
          <p:cNvGrpSpPr/>
          <p:nvPr/>
        </p:nvGrpSpPr>
        <p:grpSpPr>
          <a:xfrm>
            <a:off x="1866304" y="1800014"/>
            <a:ext cx="4936856" cy="4736523"/>
            <a:chOff x="0" y="0"/>
            <a:chExt cx="4936854" cy="4736521"/>
          </a:xfrm>
        </p:grpSpPr>
        <p:sp>
          <p:nvSpPr>
            <p:cNvPr id="866" name="t">
              <a:extLst>
                <a:ext uri="{FF2B5EF4-FFF2-40B4-BE49-F238E27FC236}">
                  <a16:creationId xmlns:a16="http://schemas.microsoft.com/office/drawing/2014/main" id="{FD0AD4C9-7440-A6C9-0594-25023E343D44}"/>
                </a:ext>
              </a:extLst>
            </p:cNvPr>
            <p:cNvSpPr txBox="1"/>
            <p:nvPr/>
          </p:nvSpPr>
          <p:spPr>
            <a:xfrm>
              <a:off x="4677893" y="2075364"/>
              <a:ext cx="258962" cy="56257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5718" tIns="35718" rIns="35718" bIns="35718" numCol="1" anchor="ctr">
              <a:noAutofit/>
            </a:bodyPr>
            <a:lstStyle>
              <a:lvl1pPr marL="0" marR="0" algn="ctr" defTabSz="410765">
                <a:defRPr sz="3400">
                  <a:solidFill>
                    <a:srgbClr val="FF2600"/>
                  </a:solidFill>
                  <a:uFillTx/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t>t</a:t>
              </a:r>
            </a:p>
          </p:txBody>
        </p:sp>
        <p:sp>
          <p:nvSpPr>
            <p:cNvPr id="867" name="Line">
              <a:extLst>
                <a:ext uri="{FF2B5EF4-FFF2-40B4-BE49-F238E27FC236}">
                  <a16:creationId xmlns:a16="http://schemas.microsoft.com/office/drawing/2014/main" id="{84175385-09C2-5D88-0967-214E578F833A}"/>
                </a:ext>
              </a:extLst>
            </p:cNvPr>
            <p:cNvSpPr/>
            <p:nvPr/>
          </p:nvSpPr>
          <p:spPr>
            <a:xfrm>
              <a:off x="747232" y="2325794"/>
              <a:ext cx="1" cy="118685"/>
            </a:xfrm>
            <a:prstGeom prst="line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68" name="Line">
              <a:extLst>
                <a:ext uri="{FF2B5EF4-FFF2-40B4-BE49-F238E27FC236}">
                  <a16:creationId xmlns:a16="http://schemas.microsoft.com/office/drawing/2014/main" id="{8FF7CFE6-6974-976F-B0AB-3844602DB41B}"/>
                </a:ext>
              </a:extLst>
            </p:cNvPr>
            <p:cNvSpPr/>
            <p:nvPr/>
          </p:nvSpPr>
          <p:spPr>
            <a:xfrm flipH="1">
              <a:off x="747232" y="2325795"/>
              <a:ext cx="3813522" cy="1"/>
            </a:xfrm>
            <a:prstGeom prst="line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69" name="Line">
              <a:extLst>
                <a:ext uri="{FF2B5EF4-FFF2-40B4-BE49-F238E27FC236}">
                  <a16:creationId xmlns:a16="http://schemas.microsoft.com/office/drawing/2014/main" id="{8E45F024-CFAE-A3CF-C220-CE08169A5932}"/>
                </a:ext>
              </a:extLst>
            </p:cNvPr>
            <p:cNvSpPr/>
            <p:nvPr/>
          </p:nvSpPr>
          <p:spPr>
            <a:xfrm>
              <a:off x="3762591" y="2325794"/>
              <a:ext cx="1" cy="118685"/>
            </a:xfrm>
            <a:prstGeom prst="line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70" name="Line">
              <a:extLst>
                <a:ext uri="{FF2B5EF4-FFF2-40B4-BE49-F238E27FC236}">
                  <a16:creationId xmlns:a16="http://schemas.microsoft.com/office/drawing/2014/main" id="{9860AE74-B014-7C65-1F32-8AB67BE9D7B8}"/>
                </a:ext>
              </a:extLst>
            </p:cNvPr>
            <p:cNvSpPr/>
            <p:nvPr/>
          </p:nvSpPr>
          <p:spPr>
            <a:xfrm>
              <a:off x="754416" y="0"/>
              <a:ext cx="27" cy="2337306"/>
            </a:xfrm>
            <a:prstGeom prst="line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71" name="Line">
              <a:extLst>
                <a:ext uri="{FF2B5EF4-FFF2-40B4-BE49-F238E27FC236}">
                  <a16:creationId xmlns:a16="http://schemas.microsoft.com/office/drawing/2014/main" id="{2A907505-BC72-E109-A135-66FF2A8B885A}"/>
                </a:ext>
              </a:extLst>
            </p:cNvPr>
            <p:cNvSpPr/>
            <p:nvPr/>
          </p:nvSpPr>
          <p:spPr>
            <a:xfrm flipV="1">
              <a:off x="750631" y="2331551"/>
              <a:ext cx="23" cy="2404971"/>
            </a:xfrm>
            <a:prstGeom prst="line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72" name="Line">
              <a:extLst>
                <a:ext uri="{FF2B5EF4-FFF2-40B4-BE49-F238E27FC236}">
                  <a16:creationId xmlns:a16="http://schemas.microsoft.com/office/drawing/2014/main" id="{7C524DC7-A866-C630-9FCE-77DA2FD5536D}"/>
                </a:ext>
              </a:extLst>
            </p:cNvPr>
            <p:cNvSpPr/>
            <p:nvPr/>
          </p:nvSpPr>
          <p:spPr>
            <a:xfrm flipH="1" flipV="1">
              <a:off x="754504" y="2324321"/>
              <a:ext cx="330122" cy="198866"/>
            </a:xfrm>
            <a:prstGeom prst="line">
              <a:avLst/>
            </a:prstGeom>
            <a:noFill/>
            <a:ln w="3175" cap="flat">
              <a:solidFill>
                <a:srgbClr val="FF26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73" name="Line">
              <a:extLst>
                <a:ext uri="{FF2B5EF4-FFF2-40B4-BE49-F238E27FC236}">
                  <a16:creationId xmlns:a16="http://schemas.microsoft.com/office/drawing/2014/main" id="{9558DF41-7D67-DDEB-7AC7-64AB48D5ECF2}"/>
                </a:ext>
              </a:extLst>
            </p:cNvPr>
            <p:cNvSpPr/>
            <p:nvPr/>
          </p:nvSpPr>
          <p:spPr>
            <a:xfrm flipH="1">
              <a:off x="752247" y="2125456"/>
              <a:ext cx="332378" cy="196965"/>
            </a:xfrm>
            <a:prstGeom prst="line">
              <a:avLst/>
            </a:prstGeom>
            <a:noFill/>
            <a:ln w="3175" cap="flat">
              <a:solidFill>
                <a:srgbClr val="FF26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74" name="Line">
              <a:extLst>
                <a:ext uri="{FF2B5EF4-FFF2-40B4-BE49-F238E27FC236}">
                  <a16:creationId xmlns:a16="http://schemas.microsoft.com/office/drawing/2014/main" id="{14646875-547D-57AE-9A3D-D9F4854BB27E}"/>
                </a:ext>
              </a:extLst>
            </p:cNvPr>
            <p:cNvSpPr/>
            <p:nvPr/>
          </p:nvSpPr>
          <p:spPr>
            <a:xfrm flipH="1" flipV="1">
              <a:off x="1092829" y="2523186"/>
              <a:ext cx="330122" cy="198866"/>
            </a:xfrm>
            <a:prstGeom prst="line">
              <a:avLst/>
            </a:prstGeom>
            <a:noFill/>
            <a:ln w="3175" cap="flat">
              <a:solidFill>
                <a:srgbClr val="FF26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75" name="Line">
              <a:extLst>
                <a:ext uri="{FF2B5EF4-FFF2-40B4-BE49-F238E27FC236}">
                  <a16:creationId xmlns:a16="http://schemas.microsoft.com/office/drawing/2014/main" id="{8C4AA047-24FC-16D8-4E4A-ABEEB0F91875}"/>
                </a:ext>
              </a:extLst>
            </p:cNvPr>
            <p:cNvSpPr/>
            <p:nvPr/>
          </p:nvSpPr>
          <p:spPr>
            <a:xfrm flipH="1">
              <a:off x="1090572" y="2324321"/>
              <a:ext cx="332379" cy="196965"/>
            </a:xfrm>
            <a:prstGeom prst="line">
              <a:avLst/>
            </a:prstGeom>
            <a:noFill/>
            <a:ln w="3175" cap="flat">
              <a:solidFill>
                <a:srgbClr val="FF26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76" name="Line">
              <a:extLst>
                <a:ext uri="{FF2B5EF4-FFF2-40B4-BE49-F238E27FC236}">
                  <a16:creationId xmlns:a16="http://schemas.microsoft.com/office/drawing/2014/main" id="{B5130BDD-9C6C-8075-BE49-CA7BB187CB7E}"/>
                </a:ext>
              </a:extLst>
            </p:cNvPr>
            <p:cNvSpPr/>
            <p:nvPr/>
          </p:nvSpPr>
          <p:spPr>
            <a:xfrm flipH="1" flipV="1">
              <a:off x="1092829" y="2119041"/>
              <a:ext cx="330122" cy="198866"/>
            </a:xfrm>
            <a:prstGeom prst="line">
              <a:avLst/>
            </a:prstGeom>
            <a:noFill/>
            <a:ln w="3175" cap="flat">
              <a:solidFill>
                <a:srgbClr val="FF26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77" name="Line">
              <a:extLst>
                <a:ext uri="{FF2B5EF4-FFF2-40B4-BE49-F238E27FC236}">
                  <a16:creationId xmlns:a16="http://schemas.microsoft.com/office/drawing/2014/main" id="{51DE1B3C-181E-1AFF-75F5-B0B1B8DC08D9}"/>
                </a:ext>
              </a:extLst>
            </p:cNvPr>
            <p:cNvSpPr/>
            <p:nvPr/>
          </p:nvSpPr>
          <p:spPr>
            <a:xfrm flipH="1">
              <a:off x="1090572" y="1920175"/>
              <a:ext cx="332379" cy="196965"/>
            </a:xfrm>
            <a:prstGeom prst="line">
              <a:avLst/>
            </a:prstGeom>
            <a:noFill/>
            <a:ln w="3175" cap="flat">
              <a:solidFill>
                <a:srgbClr val="FF26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78" name="Line">
              <a:extLst>
                <a:ext uri="{FF2B5EF4-FFF2-40B4-BE49-F238E27FC236}">
                  <a16:creationId xmlns:a16="http://schemas.microsoft.com/office/drawing/2014/main" id="{11B8671A-69A8-E6DB-9B81-80A7131C78B3}"/>
                </a:ext>
              </a:extLst>
            </p:cNvPr>
            <p:cNvSpPr/>
            <p:nvPr/>
          </p:nvSpPr>
          <p:spPr>
            <a:xfrm flipH="1" flipV="1">
              <a:off x="1434846" y="2728466"/>
              <a:ext cx="330122" cy="198867"/>
            </a:xfrm>
            <a:prstGeom prst="line">
              <a:avLst/>
            </a:prstGeom>
            <a:noFill/>
            <a:ln w="3175" cap="flat">
              <a:solidFill>
                <a:srgbClr val="FF26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79" name="Line">
              <a:extLst>
                <a:ext uri="{FF2B5EF4-FFF2-40B4-BE49-F238E27FC236}">
                  <a16:creationId xmlns:a16="http://schemas.microsoft.com/office/drawing/2014/main" id="{948B60D4-11AD-9373-30C0-27E4328EC692}"/>
                </a:ext>
              </a:extLst>
            </p:cNvPr>
            <p:cNvSpPr/>
            <p:nvPr/>
          </p:nvSpPr>
          <p:spPr>
            <a:xfrm flipH="1">
              <a:off x="1432589" y="2529601"/>
              <a:ext cx="332379" cy="196966"/>
            </a:xfrm>
            <a:prstGeom prst="line">
              <a:avLst/>
            </a:prstGeom>
            <a:noFill/>
            <a:ln w="3175" cap="flat">
              <a:solidFill>
                <a:srgbClr val="FF26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80" name="Line">
              <a:extLst>
                <a:ext uri="{FF2B5EF4-FFF2-40B4-BE49-F238E27FC236}">
                  <a16:creationId xmlns:a16="http://schemas.microsoft.com/office/drawing/2014/main" id="{DFF66002-4360-420C-931C-311F6367811D}"/>
                </a:ext>
              </a:extLst>
            </p:cNvPr>
            <p:cNvSpPr/>
            <p:nvPr/>
          </p:nvSpPr>
          <p:spPr>
            <a:xfrm flipH="1" flipV="1">
              <a:off x="1431872" y="2324321"/>
              <a:ext cx="330122" cy="198866"/>
            </a:xfrm>
            <a:prstGeom prst="line">
              <a:avLst/>
            </a:prstGeom>
            <a:noFill/>
            <a:ln w="3175" cap="flat">
              <a:solidFill>
                <a:srgbClr val="FF26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81" name="Line">
              <a:extLst>
                <a:ext uri="{FF2B5EF4-FFF2-40B4-BE49-F238E27FC236}">
                  <a16:creationId xmlns:a16="http://schemas.microsoft.com/office/drawing/2014/main" id="{6D11A8CE-C8C2-7E64-1DB3-505A88C62069}"/>
                </a:ext>
              </a:extLst>
            </p:cNvPr>
            <p:cNvSpPr/>
            <p:nvPr/>
          </p:nvSpPr>
          <p:spPr>
            <a:xfrm flipH="1">
              <a:off x="1429615" y="2125456"/>
              <a:ext cx="332379" cy="196965"/>
            </a:xfrm>
            <a:prstGeom prst="line">
              <a:avLst/>
            </a:prstGeom>
            <a:noFill/>
            <a:ln w="3175" cap="flat">
              <a:solidFill>
                <a:srgbClr val="FF26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82" name="Line">
              <a:extLst>
                <a:ext uri="{FF2B5EF4-FFF2-40B4-BE49-F238E27FC236}">
                  <a16:creationId xmlns:a16="http://schemas.microsoft.com/office/drawing/2014/main" id="{EBC2FB78-0C22-7925-A06E-EA6A1603AF21}"/>
                </a:ext>
              </a:extLst>
            </p:cNvPr>
            <p:cNvSpPr/>
            <p:nvPr/>
          </p:nvSpPr>
          <p:spPr>
            <a:xfrm flipH="1" flipV="1">
              <a:off x="1431872" y="1923383"/>
              <a:ext cx="330122" cy="198866"/>
            </a:xfrm>
            <a:prstGeom prst="line">
              <a:avLst/>
            </a:prstGeom>
            <a:noFill/>
            <a:ln w="3175" cap="flat">
              <a:solidFill>
                <a:srgbClr val="FF26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83" name="Line">
              <a:extLst>
                <a:ext uri="{FF2B5EF4-FFF2-40B4-BE49-F238E27FC236}">
                  <a16:creationId xmlns:a16="http://schemas.microsoft.com/office/drawing/2014/main" id="{7B9BF77B-03C5-8AAB-B298-06B71CC52F0B}"/>
                </a:ext>
              </a:extLst>
            </p:cNvPr>
            <p:cNvSpPr/>
            <p:nvPr/>
          </p:nvSpPr>
          <p:spPr>
            <a:xfrm flipH="1">
              <a:off x="1429615" y="1724517"/>
              <a:ext cx="332379" cy="196966"/>
            </a:xfrm>
            <a:prstGeom prst="line">
              <a:avLst/>
            </a:prstGeom>
            <a:noFill/>
            <a:ln w="3175" cap="flat">
              <a:solidFill>
                <a:srgbClr val="FF26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84" name="Line">
              <a:extLst>
                <a:ext uri="{FF2B5EF4-FFF2-40B4-BE49-F238E27FC236}">
                  <a16:creationId xmlns:a16="http://schemas.microsoft.com/office/drawing/2014/main" id="{47BA611A-E320-704E-911C-F92C8D34D547}"/>
                </a:ext>
              </a:extLst>
            </p:cNvPr>
            <p:cNvSpPr/>
            <p:nvPr/>
          </p:nvSpPr>
          <p:spPr>
            <a:xfrm flipH="1" flipV="1">
              <a:off x="1765044" y="2920838"/>
              <a:ext cx="330121" cy="198867"/>
            </a:xfrm>
            <a:prstGeom prst="line">
              <a:avLst/>
            </a:prstGeom>
            <a:noFill/>
            <a:ln w="3175" cap="flat">
              <a:solidFill>
                <a:srgbClr val="FF26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85" name="Line">
              <a:extLst>
                <a:ext uri="{FF2B5EF4-FFF2-40B4-BE49-F238E27FC236}">
                  <a16:creationId xmlns:a16="http://schemas.microsoft.com/office/drawing/2014/main" id="{FC0EA565-7665-4D11-C523-048487403DF4}"/>
                </a:ext>
              </a:extLst>
            </p:cNvPr>
            <p:cNvSpPr/>
            <p:nvPr/>
          </p:nvSpPr>
          <p:spPr>
            <a:xfrm flipH="1">
              <a:off x="1762786" y="2721973"/>
              <a:ext cx="332379" cy="196965"/>
            </a:xfrm>
            <a:prstGeom prst="line">
              <a:avLst/>
            </a:prstGeom>
            <a:noFill/>
            <a:ln w="3175" cap="flat">
              <a:solidFill>
                <a:srgbClr val="FF26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86" name="Line">
              <a:extLst>
                <a:ext uri="{FF2B5EF4-FFF2-40B4-BE49-F238E27FC236}">
                  <a16:creationId xmlns:a16="http://schemas.microsoft.com/office/drawing/2014/main" id="{282FAB42-7BA1-1625-130F-888D3AB1F1C3}"/>
                </a:ext>
              </a:extLst>
            </p:cNvPr>
            <p:cNvSpPr/>
            <p:nvPr/>
          </p:nvSpPr>
          <p:spPr>
            <a:xfrm flipH="1" flipV="1">
              <a:off x="2103369" y="3119703"/>
              <a:ext cx="330122" cy="198866"/>
            </a:xfrm>
            <a:prstGeom prst="line">
              <a:avLst/>
            </a:prstGeom>
            <a:noFill/>
            <a:ln w="3175" cap="flat">
              <a:solidFill>
                <a:srgbClr val="FF26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87" name="Line">
              <a:extLst>
                <a:ext uri="{FF2B5EF4-FFF2-40B4-BE49-F238E27FC236}">
                  <a16:creationId xmlns:a16="http://schemas.microsoft.com/office/drawing/2014/main" id="{9A89D16A-2756-B7E2-948E-9F22E4FE13CE}"/>
                </a:ext>
              </a:extLst>
            </p:cNvPr>
            <p:cNvSpPr/>
            <p:nvPr/>
          </p:nvSpPr>
          <p:spPr>
            <a:xfrm flipH="1">
              <a:off x="2101112" y="2920838"/>
              <a:ext cx="332379" cy="196966"/>
            </a:xfrm>
            <a:prstGeom prst="line">
              <a:avLst/>
            </a:prstGeom>
            <a:noFill/>
            <a:ln w="3175" cap="flat">
              <a:solidFill>
                <a:srgbClr val="FF26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88" name="Line">
              <a:extLst>
                <a:ext uri="{FF2B5EF4-FFF2-40B4-BE49-F238E27FC236}">
                  <a16:creationId xmlns:a16="http://schemas.microsoft.com/office/drawing/2014/main" id="{1CC54A9E-D77D-8230-DC02-0C270A3789CB}"/>
                </a:ext>
              </a:extLst>
            </p:cNvPr>
            <p:cNvSpPr/>
            <p:nvPr/>
          </p:nvSpPr>
          <p:spPr>
            <a:xfrm flipH="1" flipV="1">
              <a:off x="2103369" y="2715558"/>
              <a:ext cx="330122" cy="198866"/>
            </a:xfrm>
            <a:prstGeom prst="line">
              <a:avLst/>
            </a:prstGeom>
            <a:noFill/>
            <a:ln w="3175" cap="flat">
              <a:solidFill>
                <a:srgbClr val="FF26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89" name="Line">
              <a:extLst>
                <a:ext uri="{FF2B5EF4-FFF2-40B4-BE49-F238E27FC236}">
                  <a16:creationId xmlns:a16="http://schemas.microsoft.com/office/drawing/2014/main" id="{5AC0171B-6433-D273-918D-1DCB515C1AF4}"/>
                </a:ext>
              </a:extLst>
            </p:cNvPr>
            <p:cNvSpPr/>
            <p:nvPr/>
          </p:nvSpPr>
          <p:spPr>
            <a:xfrm flipH="1">
              <a:off x="2101112" y="2516693"/>
              <a:ext cx="332379" cy="196965"/>
            </a:xfrm>
            <a:prstGeom prst="line">
              <a:avLst/>
            </a:prstGeom>
            <a:noFill/>
            <a:ln w="3175" cap="flat">
              <a:solidFill>
                <a:srgbClr val="FF26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90" name="Line">
              <a:extLst>
                <a:ext uri="{FF2B5EF4-FFF2-40B4-BE49-F238E27FC236}">
                  <a16:creationId xmlns:a16="http://schemas.microsoft.com/office/drawing/2014/main" id="{F25882B1-D3CD-00F7-C990-1ED2A860F9C4}"/>
                </a:ext>
              </a:extLst>
            </p:cNvPr>
            <p:cNvSpPr/>
            <p:nvPr/>
          </p:nvSpPr>
          <p:spPr>
            <a:xfrm flipH="1" flipV="1">
              <a:off x="2445386" y="3324984"/>
              <a:ext cx="330122" cy="198866"/>
            </a:xfrm>
            <a:prstGeom prst="line">
              <a:avLst/>
            </a:prstGeom>
            <a:noFill/>
            <a:ln w="3175" cap="flat">
              <a:solidFill>
                <a:srgbClr val="FF26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91" name="Line">
              <a:extLst>
                <a:ext uri="{FF2B5EF4-FFF2-40B4-BE49-F238E27FC236}">
                  <a16:creationId xmlns:a16="http://schemas.microsoft.com/office/drawing/2014/main" id="{24B72993-6141-2DB9-D2F1-092CD093F0A7}"/>
                </a:ext>
              </a:extLst>
            </p:cNvPr>
            <p:cNvSpPr/>
            <p:nvPr/>
          </p:nvSpPr>
          <p:spPr>
            <a:xfrm flipH="1">
              <a:off x="2443129" y="3126119"/>
              <a:ext cx="332379" cy="196965"/>
            </a:xfrm>
            <a:prstGeom prst="line">
              <a:avLst/>
            </a:prstGeom>
            <a:noFill/>
            <a:ln w="3175" cap="flat">
              <a:solidFill>
                <a:srgbClr val="FF26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92" name="Line">
              <a:extLst>
                <a:ext uri="{FF2B5EF4-FFF2-40B4-BE49-F238E27FC236}">
                  <a16:creationId xmlns:a16="http://schemas.microsoft.com/office/drawing/2014/main" id="{59F426C6-89B6-875D-0CBD-39B6AB3E21DC}"/>
                </a:ext>
              </a:extLst>
            </p:cNvPr>
            <p:cNvSpPr/>
            <p:nvPr/>
          </p:nvSpPr>
          <p:spPr>
            <a:xfrm flipH="1" flipV="1">
              <a:off x="2442412" y="2920838"/>
              <a:ext cx="330122" cy="198867"/>
            </a:xfrm>
            <a:prstGeom prst="line">
              <a:avLst/>
            </a:prstGeom>
            <a:noFill/>
            <a:ln w="3175" cap="flat">
              <a:solidFill>
                <a:srgbClr val="FF26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93" name="Line">
              <a:extLst>
                <a:ext uri="{FF2B5EF4-FFF2-40B4-BE49-F238E27FC236}">
                  <a16:creationId xmlns:a16="http://schemas.microsoft.com/office/drawing/2014/main" id="{402F0B5C-5CE0-683E-CBEC-C9D1AC033E65}"/>
                </a:ext>
              </a:extLst>
            </p:cNvPr>
            <p:cNvSpPr/>
            <p:nvPr/>
          </p:nvSpPr>
          <p:spPr>
            <a:xfrm flipH="1">
              <a:off x="2440155" y="2721973"/>
              <a:ext cx="332379" cy="196965"/>
            </a:xfrm>
            <a:prstGeom prst="line">
              <a:avLst/>
            </a:prstGeom>
            <a:noFill/>
            <a:ln w="3175" cap="flat">
              <a:solidFill>
                <a:srgbClr val="FF26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94" name="Line">
              <a:extLst>
                <a:ext uri="{FF2B5EF4-FFF2-40B4-BE49-F238E27FC236}">
                  <a16:creationId xmlns:a16="http://schemas.microsoft.com/office/drawing/2014/main" id="{AA0AD585-9F92-D715-118E-456D580CFE7E}"/>
                </a:ext>
              </a:extLst>
            </p:cNvPr>
            <p:cNvSpPr/>
            <p:nvPr/>
          </p:nvSpPr>
          <p:spPr>
            <a:xfrm flipH="1" flipV="1">
              <a:off x="2442412" y="2519901"/>
              <a:ext cx="330122" cy="198866"/>
            </a:xfrm>
            <a:prstGeom prst="line">
              <a:avLst/>
            </a:prstGeom>
            <a:noFill/>
            <a:ln w="3175" cap="flat">
              <a:solidFill>
                <a:srgbClr val="FF26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95" name="Line">
              <a:extLst>
                <a:ext uri="{FF2B5EF4-FFF2-40B4-BE49-F238E27FC236}">
                  <a16:creationId xmlns:a16="http://schemas.microsoft.com/office/drawing/2014/main" id="{7345011E-1062-6A2F-BA13-C75FED1CA28A}"/>
                </a:ext>
              </a:extLst>
            </p:cNvPr>
            <p:cNvSpPr/>
            <p:nvPr/>
          </p:nvSpPr>
          <p:spPr>
            <a:xfrm flipH="1">
              <a:off x="2440155" y="2321035"/>
              <a:ext cx="332379" cy="196966"/>
            </a:xfrm>
            <a:prstGeom prst="line">
              <a:avLst/>
            </a:prstGeom>
            <a:noFill/>
            <a:ln w="3175" cap="flat">
              <a:solidFill>
                <a:srgbClr val="FF26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96" name="Line">
              <a:extLst>
                <a:ext uri="{FF2B5EF4-FFF2-40B4-BE49-F238E27FC236}">
                  <a16:creationId xmlns:a16="http://schemas.microsoft.com/office/drawing/2014/main" id="{2915B76F-3A2D-5F20-45FB-8283CCDCE0D2}"/>
                </a:ext>
              </a:extLst>
            </p:cNvPr>
            <p:cNvSpPr/>
            <p:nvPr/>
          </p:nvSpPr>
          <p:spPr>
            <a:xfrm flipH="1" flipV="1">
              <a:off x="1765044" y="1718024"/>
              <a:ext cx="330121" cy="198867"/>
            </a:xfrm>
            <a:prstGeom prst="line">
              <a:avLst/>
            </a:prstGeom>
            <a:noFill/>
            <a:ln w="3175" cap="flat">
              <a:solidFill>
                <a:srgbClr val="FF26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97" name="Line">
              <a:extLst>
                <a:ext uri="{FF2B5EF4-FFF2-40B4-BE49-F238E27FC236}">
                  <a16:creationId xmlns:a16="http://schemas.microsoft.com/office/drawing/2014/main" id="{088405BD-4287-F7FE-4752-2BF0019E5F1D}"/>
                </a:ext>
              </a:extLst>
            </p:cNvPr>
            <p:cNvSpPr/>
            <p:nvPr/>
          </p:nvSpPr>
          <p:spPr>
            <a:xfrm flipH="1">
              <a:off x="1762786" y="1519159"/>
              <a:ext cx="332379" cy="196965"/>
            </a:xfrm>
            <a:prstGeom prst="line">
              <a:avLst/>
            </a:prstGeom>
            <a:noFill/>
            <a:ln w="3175" cap="flat">
              <a:solidFill>
                <a:srgbClr val="FF26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98" name="Line">
              <a:extLst>
                <a:ext uri="{FF2B5EF4-FFF2-40B4-BE49-F238E27FC236}">
                  <a16:creationId xmlns:a16="http://schemas.microsoft.com/office/drawing/2014/main" id="{CB15CA51-2F30-4C88-B530-D428C458D874}"/>
                </a:ext>
              </a:extLst>
            </p:cNvPr>
            <p:cNvSpPr/>
            <p:nvPr/>
          </p:nvSpPr>
          <p:spPr>
            <a:xfrm flipH="1" flipV="1">
              <a:off x="2103369" y="1916890"/>
              <a:ext cx="330122" cy="198866"/>
            </a:xfrm>
            <a:prstGeom prst="line">
              <a:avLst/>
            </a:prstGeom>
            <a:noFill/>
            <a:ln w="3175" cap="flat">
              <a:solidFill>
                <a:srgbClr val="FF26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99" name="Line">
              <a:extLst>
                <a:ext uri="{FF2B5EF4-FFF2-40B4-BE49-F238E27FC236}">
                  <a16:creationId xmlns:a16="http://schemas.microsoft.com/office/drawing/2014/main" id="{FA8F8F6F-6564-BF57-1DB6-C61EB99AF975}"/>
                </a:ext>
              </a:extLst>
            </p:cNvPr>
            <p:cNvSpPr/>
            <p:nvPr/>
          </p:nvSpPr>
          <p:spPr>
            <a:xfrm flipH="1">
              <a:off x="2101112" y="1718024"/>
              <a:ext cx="332379" cy="196965"/>
            </a:xfrm>
            <a:prstGeom prst="line">
              <a:avLst/>
            </a:prstGeom>
            <a:noFill/>
            <a:ln w="3175" cap="flat">
              <a:solidFill>
                <a:srgbClr val="FF26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00" name="Line">
              <a:extLst>
                <a:ext uri="{FF2B5EF4-FFF2-40B4-BE49-F238E27FC236}">
                  <a16:creationId xmlns:a16="http://schemas.microsoft.com/office/drawing/2014/main" id="{905FE07D-723A-DC6E-1495-25A7C0BB42FC}"/>
                </a:ext>
              </a:extLst>
            </p:cNvPr>
            <p:cNvSpPr/>
            <p:nvPr/>
          </p:nvSpPr>
          <p:spPr>
            <a:xfrm flipH="1" flipV="1">
              <a:off x="2103369" y="1512744"/>
              <a:ext cx="330122" cy="198866"/>
            </a:xfrm>
            <a:prstGeom prst="line">
              <a:avLst/>
            </a:prstGeom>
            <a:noFill/>
            <a:ln w="3175" cap="flat">
              <a:solidFill>
                <a:srgbClr val="FF26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01" name="Line">
              <a:extLst>
                <a:ext uri="{FF2B5EF4-FFF2-40B4-BE49-F238E27FC236}">
                  <a16:creationId xmlns:a16="http://schemas.microsoft.com/office/drawing/2014/main" id="{1AD0E353-E0F1-55E6-BE53-A9AE421C579F}"/>
                </a:ext>
              </a:extLst>
            </p:cNvPr>
            <p:cNvSpPr/>
            <p:nvPr/>
          </p:nvSpPr>
          <p:spPr>
            <a:xfrm flipH="1">
              <a:off x="2101112" y="1313879"/>
              <a:ext cx="332379" cy="196965"/>
            </a:xfrm>
            <a:prstGeom prst="line">
              <a:avLst/>
            </a:prstGeom>
            <a:noFill/>
            <a:ln w="3175" cap="flat">
              <a:solidFill>
                <a:srgbClr val="FF26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02" name="Line">
              <a:extLst>
                <a:ext uri="{FF2B5EF4-FFF2-40B4-BE49-F238E27FC236}">
                  <a16:creationId xmlns:a16="http://schemas.microsoft.com/office/drawing/2014/main" id="{52FF33BE-BCA0-057E-27E9-A22F0703E90C}"/>
                </a:ext>
              </a:extLst>
            </p:cNvPr>
            <p:cNvSpPr/>
            <p:nvPr/>
          </p:nvSpPr>
          <p:spPr>
            <a:xfrm flipH="1" flipV="1">
              <a:off x="2445386" y="2122170"/>
              <a:ext cx="330122" cy="198866"/>
            </a:xfrm>
            <a:prstGeom prst="line">
              <a:avLst/>
            </a:prstGeom>
            <a:noFill/>
            <a:ln w="3175" cap="flat">
              <a:solidFill>
                <a:srgbClr val="FF26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03" name="Line">
              <a:extLst>
                <a:ext uri="{FF2B5EF4-FFF2-40B4-BE49-F238E27FC236}">
                  <a16:creationId xmlns:a16="http://schemas.microsoft.com/office/drawing/2014/main" id="{1E3AAF6F-BF11-9C34-C87E-08C1F4940821}"/>
                </a:ext>
              </a:extLst>
            </p:cNvPr>
            <p:cNvSpPr/>
            <p:nvPr/>
          </p:nvSpPr>
          <p:spPr>
            <a:xfrm flipH="1">
              <a:off x="2443129" y="1923305"/>
              <a:ext cx="332379" cy="196965"/>
            </a:xfrm>
            <a:prstGeom prst="line">
              <a:avLst/>
            </a:prstGeom>
            <a:noFill/>
            <a:ln w="3175" cap="flat">
              <a:solidFill>
                <a:srgbClr val="FF26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04" name="Line">
              <a:extLst>
                <a:ext uri="{FF2B5EF4-FFF2-40B4-BE49-F238E27FC236}">
                  <a16:creationId xmlns:a16="http://schemas.microsoft.com/office/drawing/2014/main" id="{99C537D8-655C-B0BC-1864-028C2625E743}"/>
                </a:ext>
              </a:extLst>
            </p:cNvPr>
            <p:cNvSpPr/>
            <p:nvPr/>
          </p:nvSpPr>
          <p:spPr>
            <a:xfrm flipH="1" flipV="1">
              <a:off x="2442412" y="1718024"/>
              <a:ext cx="330122" cy="198867"/>
            </a:xfrm>
            <a:prstGeom prst="line">
              <a:avLst/>
            </a:prstGeom>
            <a:noFill/>
            <a:ln w="3175" cap="flat">
              <a:solidFill>
                <a:srgbClr val="FF26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05" name="Line">
              <a:extLst>
                <a:ext uri="{FF2B5EF4-FFF2-40B4-BE49-F238E27FC236}">
                  <a16:creationId xmlns:a16="http://schemas.microsoft.com/office/drawing/2014/main" id="{783EEA96-7091-A80D-86F1-F815D5F680B9}"/>
                </a:ext>
              </a:extLst>
            </p:cNvPr>
            <p:cNvSpPr/>
            <p:nvPr/>
          </p:nvSpPr>
          <p:spPr>
            <a:xfrm flipH="1">
              <a:off x="2440155" y="1519159"/>
              <a:ext cx="332379" cy="196965"/>
            </a:xfrm>
            <a:prstGeom prst="line">
              <a:avLst/>
            </a:prstGeom>
            <a:noFill/>
            <a:ln w="3175" cap="flat">
              <a:solidFill>
                <a:srgbClr val="FF26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06" name="Line">
              <a:extLst>
                <a:ext uri="{FF2B5EF4-FFF2-40B4-BE49-F238E27FC236}">
                  <a16:creationId xmlns:a16="http://schemas.microsoft.com/office/drawing/2014/main" id="{905FA54B-08D3-4D1E-31D2-0FBE5D762AD5}"/>
                </a:ext>
              </a:extLst>
            </p:cNvPr>
            <p:cNvSpPr/>
            <p:nvPr/>
          </p:nvSpPr>
          <p:spPr>
            <a:xfrm flipH="1" flipV="1">
              <a:off x="2442412" y="1317086"/>
              <a:ext cx="330122" cy="198867"/>
            </a:xfrm>
            <a:prstGeom prst="line">
              <a:avLst/>
            </a:prstGeom>
            <a:noFill/>
            <a:ln w="3175" cap="flat">
              <a:solidFill>
                <a:srgbClr val="FF26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07" name="Line">
              <a:extLst>
                <a:ext uri="{FF2B5EF4-FFF2-40B4-BE49-F238E27FC236}">
                  <a16:creationId xmlns:a16="http://schemas.microsoft.com/office/drawing/2014/main" id="{9B1AD3D7-669A-372B-325B-D31B0D9B480B}"/>
                </a:ext>
              </a:extLst>
            </p:cNvPr>
            <p:cNvSpPr/>
            <p:nvPr/>
          </p:nvSpPr>
          <p:spPr>
            <a:xfrm flipH="1">
              <a:off x="2440155" y="1118221"/>
              <a:ext cx="332379" cy="196965"/>
            </a:xfrm>
            <a:prstGeom prst="line">
              <a:avLst/>
            </a:prstGeom>
            <a:noFill/>
            <a:ln w="3175" cap="flat">
              <a:solidFill>
                <a:srgbClr val="FF26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08" name="Line">
              <a:extLst>
                <a:ext uri="{FF2B5EF4-FFF2-40B4-BE49-F238E27FC236}">
                  <a16:creationId xmlns:a16="http://schemas.microsoft.com/office/drawing/2014/main" id="{B37F62F5-A8E3-9990-ED49-1F70845D9650}"/>
                </a:ext>
              </a:extLst>
            </p:cNvPr>
            <p:cNvSpPr/>
            <p:nvPr/>
          </p:nvSpPr>
          <p:spPr>
            <a:xfrm flipH="1" flipV="1">
              <a:off x="1774086" y="2128742"/>
              <a:ext cx="330122" cy="198866"/>
            </a:xfrm>
            <a:prstGeom prst="line">
              <a:avLst/>
            </a:prstGeom>
            <a:noFill/>
            <a:ln w="3175" cap="flat">
              <a:solidFill>
                <a:srgbClr val="FF26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09" name="Line">
              <a:extLst>
                <a:ext uri="{FF2B5EF4-FFF2-40B4-BE49-F238E27FC236}">
                  <a16:creationId xmlns:a16="http://schemas.microsoft.com/office/drawing/2014/main" id="{53DA2BCD-BBE9-1F1A-2D57-B019AE5AE8D6}"/>
                </a:ext>
              </a:extLst>
            </p:cNvPr>
            <p:cNvSpPr/>
            <p:nvPr/>
          </p:nvSpPr>
          <p:spPr>
            <a:xfrm flipH="1">
              <a:off x="1771829" y="1929876"/>
              <a:ext cx="332378" cy="196965"/>
            </a:xfrm>
            <a:prstGeom prst="line">
              <a:avLst/>
            </a:prstGeom>
            <a:noFill/>
            <a:ln w="3175" cap="flat">
              <a:solidFill>
                <a:srgbClr val="FF26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10" name="Line">
              <a:extLst>
                <a:ext uri="{FF2B5EF4-FFF2-40B4-BE49-F238E27FC236}">
                  <a16:creationId xmlns:a16="http://schemas.microsoft.com/office/drawing/2014/main" id="{9FE3E801-443F-65DE-4D33-72D0B76284D5}"/>
                </a:ext>
              </a:extLst>
            </p:cNvPr>
            <p:cNvSpPr/>
            <p:nvPr/>
          </p:nvSpPr>
          <p:spPr>
            <a:xfrm flipH="1" flipV="1">
              <a:off x="2108645" y="2324321"/>
              <a:ext cx="330122" cy="198866"/>
            </a:xfrm>
            <a:prstGeom prst="line">
              <a:avLst/>
            </a:prstGeom>
            <a:noFill/>
            <a:ln w="3175" cap="flat">
              <a:solidFill>
                <a:srgbClr val="FF26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11" name="Line">
              <a:extLst>
                <a:ext uri="{FF2B5EF4-FFF2-40B4-BE49-F238E27FC236}">
                  <a16:creationId xmlns:a16="http://schemas.microsoft.com/office/drawing/2014/main" id="{70C5819E-7123-AFF4-D84F-222AF93AA2F3}"/>
                </a:ext>
              </a:extLst>
            </p:cNvPr>
            <p:cNvSpPr/>
            <p:nvPr/>
          </p:nvSpPr>
          <p:spPr>
            <a:xfrm flipH="1">
              <a:off x="2106388" y="2125456"/>
              <a:ext cx="332379" cy="196965"/>
            </a:xfrm>
            <a:prstGeom prst="line">
              <a:avLst/>
            </a:prstGeom>
            <a:noFill/>
            <a:ln w="3175" cap="flat">
              <a:solidFill>
                <a:srgbClr val="FF26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grpSp>
          <p:nvGrpSpPr>
            <p:cNvPr id="930" name="Group">
              <a:extLst>
                <a:ext uri="{FF2B5EF4-FFF2-40B4-BE49-F238E27FC236}">
                  <a16:creationId xmlns:a16="http://schemas.microsoft.com/office/drawing/2014/main" id="{7572FBEA-62D9-3264-A15E-FDCBFB0EFD95}"/>
                </a:ext>
              </a:extLst>
            </p:cNvPr>
            <p:cNvGrpSpPr/>
            <p:nvPr/>
          </p:nvGrpSpPr>
          <p:grpSpPr>
            <a:xfrm>
              <a:off x="2775507" y="1709352"/>
              <a:ext cx="1012721" cy="1600546"/>
              <a:chOff x="0" y="0"/>
              <a:chExt cx="1012720" cy="1600544"/>
            </a:xfrm>
          </p:grpSpPr>
          <p:sp>
            <p:nvSpPr>
              <p:cNvPr id="912" name="Line">
                <a:extLst>
                  <a:ext uri="{FF2B5EF4-FFF2-40B4-BE49-F238E27FC236}">
                    <a16:creationId xmlns:a16="http://schemas.microsoft.com/office/drawing/2014/main" id="{3FC05762-104D-2E7A-42A7-1444139021BC}"/>
                  </a:ext>
                </a:extLst>
              </p:cNvPr>
              <p:cNvSpPr/>
              <p:nvPr/>
            </p:nvSpPr>
            <p:spPr>
              <a:xfrm flipH="1" flipV="1">
                <a:off x="2256" y="599803"/>
                <a:ext cx="330122" cy="198866"/>
              </a:xfrm>
              <a:prstGeom prst="line">
                <a:avLst/>
              </a:prstGeom>
              <a:noFill/>
              <a:ln w="3175" cap="flat">
                <a:solidFill>
                  <a:srgbClr val="FF26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35718" tIns="35718" rIns="35718" bIns="35718" numCol="1" anchor="ctr">
                <a:noAutofit/>
              </a:bodyPr>
              <a:lstStyle/>
              <a:p>
                <a:pPr marL="0" marR="0" defTabSz="321468">
                  <a:defRPr sz="8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913" name="Line">
                <a:extLst>
                  <a:ext uri="{FF2B5EF4-FFF2-40B4-BE49-F238E27FC236}">
                    <a16:creationId xmlns:a16="http://schemas.microsoft.com/office/drawing/2014/main" id="{CC79B6A0-7EB4-7A67-93EE-A980843D12C6}"/>
                  </a:ext>
                </a:extLst>
              </p:cNvPr>
              <p:cNvSpPr/>
              <p:nvPr/>
            </p:nvSpPr>
            <p:spPr>
              <a:xfrm flipH="1">
                <a:off x="0" y="400938"/>
                <a:ext cx="332378" cy="196965"/>
              </a:xfrm>
              <a:prstGeom prst="line">
                <a:avLst/>
              </a:prstGeom>
              <a:noFill/>
              <a:ln w="3175" cap="flat">
                <a:solidFill>
                  <a:srgbClr val="FF26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35718" tIns="35718" rIns="35718" bIns="35718" numCol="1" anchor="ctr">
                <a:noAutofit/>
              </a:bodyPr>
              <a:lstStyle/>
              <a:p>
                <a:pPr marL="0" marR="0" defTabSz="321468">
                  <a:defRPr sz="8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914" name="Line">
                <a:extLst>
                  <a:ext uri="{FF2B5EF4-FFF2-40B4-BE49-F238E27FC236}">
                    <a16:creationId xmlns:a16="http://schemas.microsoft.com/office/drawing/2014/main" id="{4E419353-19DB-4B6F-D0B7-E84869293E79}"/>
                  </a:ext>
                </a:extLst>
              </p:cNvPr>
              <p:cNvSpPr/>
              <p:nvPr/>
            </p:nvSpPr>
            <p:spPr>
              <a:xfrm flipH="1" flipV="1">
                <a:off x="340582" y="798668"/>
                <a:ext cx="330122" cy="198866"/>
              </a:xfrm>
              <a:prstGeom prst="line">
                <a:avLst/>
              </a:prstGeom>
              <a:noFill/>
              <a:ln w="3175" cap="flat">
                <a:solidFill>
                  <a:srgbClr val="FF26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35718" tIns="35718" rIns="35718" bIns="35718" numCol="1" anchor="ctr">
                <a:noAutofit/>
              </a:bodyPr>
              <a:lstStyle/>
              <a:p>
                <a:pPr marL="0" marR="0" defTabSz="321468">
                  <a:defRPr sz="8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915" name="Line">
                <a:extLst>
                  <a:ext uri="{FF2B5EF4-FFF2-40B4-BE49-F238E27FC236}">
                    <a16:creationId xmlns:a16="http://schemas.microsoft.com/office/drawing/2014/main" id="{F3C61217-7C0B-FAFA-7B93-6AA67B71A19A}"/>
                  </a:ext>
                </a:extLst>
              </p:cNvPr>
              <p:cNvSpPr/>
              <p:nvPr/>
            </p:nvSpPr>
            <p:spPr>
              <a:xfrm flipH="1">
                <a:off x="338325" y="599803"/>
                <a:ext cx="332379" cy="196965"/>
              </a:xfrm>
              <a:prstGeom prst="line">
                <a:avLst/>
              </a:prstGeom>
              <a:noFill/>
              <a:ln w="3175" cap="flat">
                <a:solidFill>
                  <a:srgbClr val="FF26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35718" tIns="35718" rIns="35718" bIns="35718" numCol="1" anchor="ctr">
                <a:noAutofit/>
              </a:bodyPr>
              <a:lstStyle/>
              <a:p>
                <a:pPr marL="0" marR="0" defTabSz="321468">
                  <a:defRPr sz="8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916" name="Line">
                <a:extLst>
                  <a:ext uri="{FF2B5EF4-FFF2-40B4-BE49-F238E27FC236}">
                    <a16:creationId xmlns:a16="http://schemas.microsoft.com/office/drawing/2014/main" id="{A9553AB4-AB60-E887-078D-CC1F7F985D4F}"/>
                  </a:ext>
                </a:extLst>
              </p:cNvPr>
              <p:cNvSpPr/>
              <p:nvPr/>
            </p:nvSpPr>
            <p:spPr>
              <a:xfrm flipH="1" flipV="1">
                <a:off x="340582" y="394523"/>
                <a:ext cx="330122" cy="198866"/>
              </a:xfrm>
              <a:prstGeom prst="line">
                <a:avLst/>
              </a:prstGeom>
              <a:noFill/>
              <a:ln w="3175" cap="flat">
                <a:solidFill>
                  <a:srgbClr val="FF26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35718" tIns="35718" rIns="35718" bIns="35718" numCol="1" anchor="ctr">
                <a:noAutofit/>
              </a:bodyPr>
              <a:lstStyle/>
              <a:p>
                <a:pPr marL="0" marR="0" defTabSz="321468">
                  <a:defRPr sz="8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917" name="Line">
                <a:extLst>
                  <a:ext uri="{FF2B5EF4-FFF2-40B4-BE49-F238E27FC236}">
                    <a16:creationId xmlns:a16="http://schemas.microsoft.com/office/drawing/2014/main" id="{1D4A2FD0-E8D4-1089-9B32-F00D7D4E248F}"/>
                  </a:ext>
                </a:extLst>
              </p:cNvPr>
              <p:cNvSpPr/>
              <p:nvPr/>
            </p:nvSpPr>
            <p:spPr>
              <a:xfrm flipH="1">
                <a:off x="338325" y="195657"/>
                <a:ext cx="332379" cy="196965"/>
              </a:xfrm>
              <a:prstGeom prst="line">
                <a:avLst/>
              </a:prstGeom>
              <a:noFill/>
              <a:ln w="3175" cap="flat">
                <a:solidFill>
                  <a:srgbClr val="FF26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35718" tIns="35718" rIns="35718" bIns="35718" numCol="1" anchor="ctr">
                <a:noAutofit/>
              </a:bodyPr>
              <a:lstStyle/>
              <a:p>
                <a:pPr marL="0" marR="0" defTabSz="321468">
                  <a:defRPr sz="8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918" name="Line">
                <a:extLst>
                  <a:ext uri="{FF2B5EF4-FFF2-40B4-BE49-F238E27FC236}">
                    <a16:creationId xmlns:a16="http://schemas.microsoft.com/office/drawing/2014/main" id="{62E6B0DB-BE01-9E43-6773-F4BEE1285A87}"/>
                  </a:ext>
                </a:extLst>
              </p:cNvPr>
              <p:cNvSpPr/>
              <p:nvPr/>
            </p:nvSpPr>
            <p:spPr>
              <a:xfrm flipH="1" flipV="1">
                <a:off x="682599" y="1003949"/>
                <a:ext cx="330122" cy="198866"/>
              </a:xfrm>
              <a:prstGeom prst="line">
                <a:avLst/>
              </a:prstGeom>
              <a:noFill/>
              <a:ln w="3175" cap="flat">
                <a:solidFill>
                  <a:srgbClr val="FF26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35718" tIns="35718" rIns="35718" bIns="35718" numCol="1" anchor="ctr">
                <a:noAutofit/>
              </a:bodyPr>
              <a:lstStyle/>
              <a:p>
                <a:pPr marL="0" marR="0" defTabSz="321468">
                  <a:defRPr sz="8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919" name="Line">
                <a:extLst>
                  <a:ext uri="{FF2B5EF4-FFF2-40B4-BE49-F238E27FC236}">
                    <a16:creationId xmlns:a16="http://schemas.microsoft.com/office/drawing/2014/main" id="{837CE28B-AEED-EA86-DED6-C3318EDE59A7}"/>
                  </a:ext>
                </a:extLst>
              </p:cNvPr>
              <p:cNvSpPr/>
              <p:nvPr/>
            </p:nvSpPr>
            <p:spPr>
              <a:xfrm flipH="1">
                <a:off x="680342" y="805083"/>
                <a:ext cx="332379" cy="196965"/>
              </a:xfrm>
              <a:prstGeom prst="line">
                <a:avLst/>
              </a:prstGeom>
              <a:noFill/>
              <a:ln w="3175" cap="flat">
                <a:solidFill>
                  <a:srgbClr val="FF26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35718" tIns="35718" rIns="35718" bIns="35718" numCol="1" anchor="ctr">
                <a:noAutofit/>
              </a:bodyPr>
              <a:lstStyle/>
              <a:p>
                <a:pPr marL="0" marR="0" defTabSz="321468">
                  <a:defRPr sz="8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920" name="Line">
                <a:extLst>
                  <a:ext uri="{FF2B5EF4-FFF2-40B4-BE49-F238E27FC236}">
                    <a16:creationId xmlns:a16="http://schemas.microsoft.com/office/drawing/2014/main" id="{253CC415-AF88-57E3-DC33-D4529C32D3AA}"/>
                  </a:ext>
                </a:extLst>
              </p:cNvPr>
              <p:cNvSpPr/>
              <p:nvPr/>
            </p:nvSpPr>
            <p:spPr>
              <a:xfrm flipH="1" flipV="1">
                <a:off x="679625" y="599803"/>
                <a:ext cx="330122" cy="198866"/>
              </a:xfrm>
              <a:prstGeom prst="line">
                <a:avLst/>
              </a:prstGeom>
              <a:noFill/>
              <a:ln w="3175" cap="flat">
                <a:solidFill>
                  <a:srgbClr val="FF26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35718" tIns="35718" rIns="35718" bIns="35718" numCol="1" anchor="ctr">
                <a:noAutofit/>
              </a:bodyPr>
              <a:lstStyle/>
              <a:p>
                <a:pPr marL="0" marR="0" defTabSz="321468">
                  <a:defRPr sz="8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921" name="Line">
                <a:extLst>
                  <a:ext uri="{FF2B5EF4-FFF2-40B4-BE49-F238E27FC236}">
                    <a16:creationId xmlns:a16="http://schemas.microsoft.com/office/drawing/2014/main" id="{1BEF1139-4D1B-9EC8-12FE-6A523BAC9B0C}"/>
                  </a:ext>
                </a:extLst>
              </p:cNvPr>
              <p:cNvSpPr/>
              <p:nvPr/>
            </p:nvSpPr>
            <p:spPr>
              <a:xfrm flipH="1">
                <a:off x="677368" y="400938"/>
                <a:ext cx="332379" cy="196965"/>
              </a:xfrm>
              <a:prstGeom prst="line">
                <a:avLst/>
              </a:prstGeom>
              <a:noFill/>
              <a:ln w="3175" cap="flat">
                <a:solidFill>
                  <a:srgbClr val="FF26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35718" tIns="35718" rIns="35718" bIns="35718" numCol="1" anchor="ctr">
                <a:noAutofit/>
              </a:bodyPr>
              <a:lstStyle/>
              <a:p>
                <a:pPr marL="0" marR="0" defTabSz="321468">
                  <a:defRPr sz="8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922" name="Line">
                <a:extLst>
                  <a:ext uri="{FF2B5EF4-FFF2-40B4-BE49-F238E27FC236}">
                    <a16:creationId xmlns:a16="http://schemas.microsoft.com/office/drawing/2014/main" id="{E229BF42-5302-A7EA-41B5-A5FBA58B1B8F}"/>
                  </a:ext>
                </a:extLst>
              </p:cNvPr>
              <p:cNvSpPr/>
              <p:nvPr/>
            </p:nvSpPr>
            <p:spPr>
              <a:xfrm flipH="1" flipV="1">
                <a:off x="679625" y="198865"/>
                <a:ext cx="330122" cy="198866"/>
              </a:xfrm>
              <a:prstGeom prst="line">
                <a:avLst/>
              </a:prstGeom>
              <a:noFill/>
              <a:ln w="3175" cap="flat">
                <a:solidFill>
                  <a:srgbClr val="FF26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35718" tIns="35718" rIns="35718" bIns="35718" numCol="1" anchor="ctr">
                <a:noAutofit/>
              </a:bodyPr>
              <a:lstStyle/>
              <a:p>
                <a:pPr marL="0" marR="0" defTabSz="321468">
                  <a:defRPr sz="8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923" name="Line">
                <a:extLst>
                  <a:ext uri="{FF2B5EF4-FFF2-40B4-BE49-F238E27FC236}">
                    <a16:creationId xmlns:a16="http://schemas.microsoft.com/office/drawing/2014/main" id="{83D32E74-FBB9-062E-2804-8619250C3785}"/>
                  </a:ext>
                </a:extLst>
              </p:cNvPr>
              <p:cNvSpPr/>
              <p:nvPr/>
            </p:nvSpPr>
            <p:spPr>
              <a:xfrm flipH="1">
                <a:off x="677368" y="0"/>
                <a:ext cx="332379" cy="196965"/>
              </a:xfrm>
              <a:prstGeom prst="line">
                <a:avLst/>
              </a:prstGeom>
              <a:noFill/>
              <a:ln w="3175" cap="flat">
                <a:solidFill>
                  <a:srgbClr val="FF26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35718" tIns="35718" rIns="35718" bIns="35718" numCol="1" anchor="ctr">
                <a:noAutofit/>
              </a:bodyPr>
              <a:lstStyle/>
              <a:p>
                <a:pPr marL="0" marR="0" defTabSz="321468">
                  <a:defRPr sz="8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924" name="Line">
                <a:extLst>
                  <a:ext uri="{FF2B5EF4-FFF2-40B4-BE49-F238E27FC236}">
                    <a16:creationId xmlns:a16="http://schemas.microsoft.com/office/drawing/2014/main" id="{5ED20BE5-37F7-4AA5-544B-8F2BF5899825}"/>
                  </a:ext>
                </a:extLst>
              </p:cNvPr>
              <p:cNvSpPr/>
              <p:nvPr/>
            </p:nvSpPr>
            <p:spPr>
              <a:xfrm flipH="1" flipV="1">
                <a:off x="11298" y="1010520"/>
                <a:ext cx="330122" cy="198866"/>
              </a:xfrm>
              <a:prstGeom prst="line">
                <a:avLst/>
              </a:prstGeom>
              <a:noFill/>
              <a:ln w="3175" cap="flat">
                <a:solidFill>
                  <a:srgbClr val="FF26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35718" tIns="35718" rIns="35718" bIns="35718" numCol="1" anchor="ctr">
                <a:noAutofit/>
              </a:bodyPr>
              <a:lstStyle/>
              <a:p>
                <a:pPr marL="0" marR="0" defTabSz="321468">
                  <a:defRPr sz="8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925" name="Line">
                <a:extLst>
                  <a:ext uri="{FF2B5EF4-FFF2-40B4-BE49-F238E27FC236}">
                    <a16:creationId xmlns:a16="http://schemas.microsoft.com/office/drawing/2014/main" id="{00B4B107-E165-EA70-CC1B-F7C2FDB59803}"/>
                  </a:ext>
                </a:extLst>
              </p:cNvPr>
              <p:cNvSpPr/>
              <p:nvPr/>
            </p:nvSpPr>
            <p:spPr>
              <a:xfrm flipH="1">
                <a:off x="9042" y="811655"/>
                <a:ext cx="332379" cy="196965"/>
              </a:xfrm>
              <a:prstGeom prst="line">
                <a:avLst/>
              </a:prstGeom>
              <a:noFill/>
              <a:ln w="3175" cap="flat">
                <a:solidFill>
                  <a:srgbClr val="FF26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35718" tIns="35718" rIns="35718" bIns="35718" numCol="1" anchor="ctr">
                <a:noAutofit/>
              </a:bodyPr>
              <a:lstStyle/>
              <a:p>
                <a:pPr marL="0" marR="0" defTabSz="321468">
                  <a:defRPr sz="8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926" name="Line">
                <a:extLst>
                  <a:ext uri="{FF2B5EF4-FFF2-40B4-BE49-F238E27FC236}">
                    <a16:creationId xmlns:a16="http://schemas.microsoft.com/office/drawing/2014/main" id="{21154F9E-F43F-91D9-C928-01E08A2A9D49}"/>
                  </a:ext>
                </a:extLst>
              </p:cNvPr>
              <p:cNvSpPr/>
              <p:nvPr/>
            </p:nvSpPr>
            <p:spPr>
              <a:xfrm flipH="1" flipV="1">
                <a:off x="345858" y="1206100"/>
                <a:ext cx="330122" cy="198866"/>
              </a:xfrm>
              <a:prstGeom prst="line">
                <a:avLst/>
              </a:prstGeom>
              <a:noFill/>
              <a:ln w="3175" cap="flat">
                <a:solidFill>
                  <a:srgbClr val="FF26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35718" tIns="35718" rIns="35718" bIns="35718" numCol="1" anchor="ctr">
                <a:noAutofit/>
              </a:bodyPr>
              <a:lstStyle/>
              <a:p>
                <a:pPr marL="0" marR="0" defTabSz="321468">
                  <a:defRPr sz="8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927" name="Line">
                <a:extLst>
                  <a:ext uri="{FF2B5EF4-FFF2-40B4-BE49-F238E27FC236}">
                    <a16:creationId xmlns:a16="http://schemas.microsoft.com/office/drawing/2014/main" id="{5E08FB89-4AF1-BACA-82A8-9D753C11E525}"/>
                  </a:ext>
                </a:extLst>
              </p:cNvPr>
              <p:cNvSpPr/>
              <p:nvPr/>
            </p:nvSpPr>
            <p:spPr>
              <a:xfrm flipH="1">
                <a:off x="343602" y="1007234"/>
                <a:ext cx="332378" cy="196966"/>
              </a:xfrm>
              <a:prstGeom prst="line">
                <a:avLst/>
              </a:prstGeom>
              <a:noFill/>
              <a:ln w="3175" cap="flat">
                <a:solidFill>
                  <a:srgbClr val="FF26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35718" tIns="35718" rIns="35718" bIns="35718" numCol="1" anchor="ctr">
                <a:noAutofit/>
              </a:bodyPr>
              <a:lstStyle/>
              <a:p>
                <a:pPr marL="0" marR="0" defTabSz="321468">
                  <a:defRPr sz="8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928" name="Line">
                <a:extLst>
                  <a:ext uri="{FF2B5EF4-FFF2-40B4-BE49-F238E27FC236}">
                    <a16:creationId xmlns:a16="http://schemas.microsoft.com/office/drawing/2014/main" id="{F58417AB-F358-B589-007E-256436DACF35}"/>
                  </a:ext>
                </a:extLst>
              </p:cNvPr>
              <p:cNvSpPr/>
              <p:nvPr/>
            </p:nvSpPr>
            <p:spPr>
              <a:xfrm flipH="1" flipV="1">
                <a:off x="20341" y="1401679"/>
                <a:ext cx="330122" cy="198866"/>
              </a:xfrm>
              <a:prstGeom prst="line">
                <a:avLst/>
              </a:prstGeom>
              <a:noFill/>
              <a:ln w="3175" cap="flat">
                <a:solidFill>
                  <a:srgbClr val="FF26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35718" tIns="35718" rIns="35718" bIns="35718" numCol="1" anchor="ctr">
                <a:noAutofit/>
              </a:bodyPr>
              <a:lstStyle/>
              <a:p>
                <a:pPr marL="0" marR="0" defTabSz="321468">
                  <a:defRPr sz="8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929" name="Line">
                <a:extLst>
                  <a:ext uri="{FF2B5EF4-FFF2-40B4-BE49-F238E27FC236}">
                    <a16:creationId xmlns:a16="http://schemas.microsoft.com/office/drawing/2014/main" id="{F0BF74A9-8293-F84E-678A-07919E466FEA}"/>
                  </a:ext>
                </a:extLst>
              </p:cNvPr>
              <p:cNvSpPr/>
              <p:nvPr/>
            </p:nvSpPr>
            <p:spPr>
              <a:xfrm flipH="1">
                <a:off x="18084" y="1202813"/>
                <a:ext cx="332379" cy="196966"/>
              </a:xfrm>
              <a:prstGeom prst="line">
                <a:avLst/>
              </a:prstGeom>
              <a:noFill/>
              <a:ln w="3175" cap="flat">
                <a:solidFill>
                  <a:srgbClr val="FF26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35718" tIns="35718" rIns="35718" bIns="35718" numCol="1" anchor="ctr">
                <a:noAutofit/>
              </a:bodyPr>
              <a:lstStyle/>
              <a:p>
                <a:pPr marL="0" marR="0" defTabSz="321468">
                  <a:defRPr sz="8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</p:grpSp>
        <p:sp>
          <p:nvSpPr>
            <p:cNvPr id="931" name="Line">
              <a:extLst>
                <a:ext uri="{FF2B5EF4-FFF2-40B4-BE49-F238E27FC236}">
                  <a16:creationId xmlns:a16="http://schemas.microsoft.com/office/drawing/2014/main" id="{C2D198A9-A2DB-3007-FA6F-8CE530FE014B}"/>
                </a:ext>
              </a:extLst>
            </p:cNvPr>
            <p:cNvSpPr/>
            <p:nvPr/>
          </p:nvSpPr>
          <p:spPr>
            <a:xfrm flipH="1" flipV="1">
              <a:off x="2786806" y="3517356"/>
              <a:ext cx="330122" cy="198866"/>
            </a:xfrm>
            <a:prstGeom prst="line">
              <a:avLst/>
            </a:prstGeom>
            <a:noFill/>
            <a:ln w="3175" cap="flat">
              <a:solidFill>
                <a:srgbClr val="FF26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32" name="Line">
              <a:extLst>
                <a:ext uri="{FF2B5EF4-FFF2-40B4-BE49-F238E27FC236}">
                  <a16:creationId xmlns:a16="http://schemas.microsoft.com/office/drawing/2014/main" id="{AB397F4B-E9E3-3E42-F01F-B79E8A8B5572}"/>
                </a:ext>
              </a:extLst>
            </p:cNvPr>
            <p:cNvSpPr/>
            <p:nvPr/>
          </p:nvSpPr>
          <p:spPr>
            <a:xfrm flipH="1">
              <a:off x="2784549" y="3318491"/>
              <a:ext cx="332379" cy="196965"/>
            </a:xfrm>
            <a:prstGeom prst="line">
              <a:avLst/>
            </a:prstGeom>
            <a:noFill/>
            <a:ln w="3175" cap="flat">
              <a:solidFill>
                <a:srgbClr val="FF26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33" name="Line">
              <a:extLst>
                <a:ext uri="{FF2B5EF4-FFF2-40B4-BE49-F238E27FC236}">
                  <a16:creationId xmlns:a16="http://schemas.microsoft.com/office/drawing/2014/main" id="{2BEAA553-278E-5597-015B-BBA6D6E71E50}"/>
                </a:ext>
              </a:extLst>
            </p:cNvPr>
            <p:cNvSpPr/>
            <p:nvPr/>
          </p:nvSpPr>
          <p:spPr>
            <a:xfrm flipH="1" flipV="1">
              <a:off x="3125132" y="3716222"/>
              <a:ext cx="330122" cy="198866"/>
            </a:xfrm>
            <a:prstGeom prst="line">
              <a:avLst/>
            </a:prstGeom>
            <a:noFill/>
            <a:ln w="3175" cap="flat">
              <a:solidFill>
                <a:srgbClr val="FF26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34" name="Line">
              <a:extLst>
                <a:ext uri="{FF2B5EF4-FFF2-40B4-BE49-F238E27FC236}">
                  <a16:creationId xmlns:a16="http://schemas.microsoft.com/office/drawing/2014/main" id="{0173A60D-1751-9469-816C-BB767232594F}"/>
                </a:ext>
              </a:extLst>
            </p:cNvPr>
            <p:cNvSpPr/>
            <p:nvPr/>
          </p:nvSpPr>
          <p:spPr>
            <a:xfrm flipH="1">
              <a:off x="3122875" y="3517356"/>
              <a:ext cx="332378" cy="196965"/>
            </a:xfrm>
            <a:prstGeom prst="line">
              <a:avLst/>
            </a:prstGeom>
            <a:noFill/>
            <a:ln w="3175" cap="flat">
              <a:solidFill>
                <a:srgbClr val="FF26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35" name="Line">
              <a:extLst>
                <a:ext uri="{FF2B5EF4-FFF2-40B4-BE49-F238E27FC236}">
                  <a16:creationId xmlns:a16="http://schemas.microsoft.com/office/drawing/2014/main" id="{2F77F851-C416-A778-0DDB-41B874B14258}"/>
                </a:ext>
              </a:extLst>
            </p:cNvPr>
            <p:cNvSpPr/>
            <p:nvPr/>
          </p:nvSpPr>
          <p:spPr>
            <a:xfrm flipH="1" flipV="1">
              <a:off x="3125132" y="3312076"/>
              <a:ext cx="330122" cy="198866"/>
            </a:xfrm>
            <a:prstGeom prst="line">
              <a:avLst/>
            </a:prstGeom>
            <a:noFill/>
            <a:ln w="3175" cap="flat">
              <a:solidFill>
                <a:srgbClr val="FF26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36" name="Line">
              <a:extLst>
                <a:ext uri="{FF2B5EF4-FFF2-40B4-BE49-F238E27FC236}">
                  <a16:creationId xmlns:a16="http://schemas.microsoft.com/office/drawing/2014/main" id="{D8586493-5E88-421D-12EF-218B07916EEB}"/>
                </a:ext>
              </a:extLst>
            </p:cNvPr>
            <p:cNvSpPr/>
            <p:nvPr/>
          </p:nvSpPr>
          <p:spPr>
            <a:xfrm flipH="1">
              <a:off x="3122875" y="3113210"/>
              <a:ext cx="332378" cy="196966"/>
            </a:xfrm>
            <a:prstGeom prst="line">
              <a:avLst/>
            </a:prstGeom>
            <a:noFill/>
            <a:ln w="3175" cap="flat">
              <a:solidFill>
                <a:srgbClr val="FF26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grpSp>
          <p:nvGrpSpPr>
            <p:cNvPr id="939" name="Group">
              <a:extLst>
                <a:ext uri="{FF2B5EF4-FFF2-40B4-BE49-F238E27FC236}">
                  <a16:creationId xmlns:a16="http://schemas.microsoft.com/office/drawing/2014/main" id="{D0E0D8CD-4E5A-D723-D27B-9719538DDD43}"/>
                </a:ext>
              </a:extLst>
            </p:cNvPr>
            <p:cNvGrpSpPr/>
            <p:nvPr/>
          </p:nvGrpSpPr>
          <p:grpSpPr>
            <a:xfrm>
              <a:off x="3464892" y="3722636"/>
              <a:ext cx="332379" cy="397731"/>
              <a:chOff x="0" y="0"/>
              <a:chExt cx="332377" cy="397730"/>
            </a:xfrm>
          </p:grpSpPr>
          <p:sp>
            <p:nvSpPr>
              <p:cNvPr id="937" name="Line">
                <a:extLst>
                  <a:ext uri="{FF2B5EF4-FFF2-40B4-BE49-F238E27FC236}">
                    <a16:creationId xmlns:a16="http://schemas.microsoft.com/office/drawing/2014/main" id="{257C3C58-2D82-AA39-A402-7418C4D885F2}"/>
                  </a:ext>
                </a:extLst>
              </p:cNvPr>
              <p:cNvSpPr/>
              <p:nvPr/>
            </p:nvSpPr>
            <p:spPr>
              <a:xfrm flipH="1" flipV="1">
                <a:off x="2256" y="198865"/>
                <a:ext cx="330122" cy="198866"/>
              </a:xfrm>
              <a:prstGeom prst="line">
                <a:avLst/>
              </a:prstGeom>
              <a:noFill/>
              <a:ln w="3175" cap="flat">
                <a:solidFill>
                  <a:srgbClr val="FF26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35718" tIns="35718" rIns="35718" bIns="35718" numCol="1" anchor="ctr">
                <a:noAutofit/>
              </a:bodyPr>
              <a:lstStyle/>
              <a:p>
                <a:pPr marL="0" marR="0" defTabSz="321468">
                  <a:defRPr sz="8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938" name="Line">
                <a:extLst>
                  <a:ext uri="{FF2B5EF4-FFF2-40B4-BE49-F238E27FC236}">
                    <a16:creationId xmlns:a16="http://schemas.microsoft.com/office/drawing/2014/main" id="{5E363F6C-F6D0-88F2-00C0-2026885462F9}"/>
                  </a:ext>
                </a:extLst>
              </p:cNvPr>
              <p:cNvSpPr/>
              <p:nvPr/>
            </p:nvSpPr>
            <p:spPr>
              <a:xfrm flipH="1">
                <a:off x="0" y="0"/>
                <a:ext cx="332378" cy="196965"/>
              </a:xfrm>
              <a:prstGeom prst="line">
                <a:avLst/>
              </a:prstGeom>
              <a:noFill/>
              <a:ln w="3175" cap="flat">
                <a:solidFill>
                  <a:srgbClr val="FF26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35718" tIns="35718" rIns="35718" bIns="35718" numCol="1" anchor="ctr">
                <a:noAutofit/>
              </a:bodyPr>
              <a:lstStyle/>
              <a:p>
                <a:pPr marL="0" marR="0" defTabSz="321468">
                  <a:defRPr sz="8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</p:grpSp>
        <p:sp>
          <p:nvSpPr>
            <p:cNvPr id="940" name="Line">
              <a:extLst>
                <a:ext uri="{FF2B5EF4-FFF2-40B4-BE49-F238E27FC236}">
                  <a16:creationId xmlns:a16="http://schemas.microsoft.com/office/drawing/2014/main" id="{028D7A6D-B76B-D3D6-612B-1D9D11CB3A19}"/>
                </a:ext>
              </a:extLst>
            </p:cNvPr>
            <p:cNvSpPr/>
            <p:nvPr/>
          </p:nvSpPr>
          <p:spPr>
            <a:xfrm flipH="1" flipV="1">
              <a:off x="3464174" y="3517356"/>
              <a:ext cx="330122" cy="198866"/>
            </a:xfrm>
            <a:prstGeom prst="line">
              <a:avLst/>
            </a:prstGeom>
            <a:noFill/>
            <a:ln w="3175" cap="flat">
              <a:solidFill>
                <a:srgbClr val="FF26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41" name="Line">
              <a:extLst>
                <a:ext uri="{FF2B5EF4-FFF2-40B4-BE49-F238E27FC236}">
                  <a16:creationId xmlns:a16="http://schemas.microsoft.com/office/drawing/2014/main" id="{1849AA35-3F78-D235-D78A-8ABEA4B0D3B1}"/>
                </a:ext>
              </a:extLst>
            </p:cNvPr>
            <p:cNvSpPr/>
            <p:nvPr/>
          </p:nvSpPr>
          <p:spPr>
            <a:xfrm flipH="1">
              <a:off x="3461918" y="3318491"/>
              <a:ext cx="332379" cy="196965"/>
            </a:xfrm>
            <a:prstGeom prst="line">
              <a:avLst/>
            </a:prstGeom>
            <a:noFill/>
            <a:ln w="3175" cap="flat">
              <a:solidFill>
                <a:srgbClr val="FF26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42" name="Line">
              <a:extLst>
                <a:ext uri="{FF2B5EF4-FFF2-40B4-BE49-F238E27FC236}">
                  <a16:creationId xmlns:a16="http://schemas.microsoft.com/office/drawing/2014/main" id="{68879CB9-5DEC-EFF7-8406-9171839270EB}"/>
                </a:ext>
              </a:extLst>
            </p:cNvPr>
            <p:cNvSpPr/>
            <p:nvPr/>
          </p:nvSpPr>
          <p:spPr>
            <a:xfrm flipH="1" flipV="1">
              <a:off x="3464174" y="3116418"/>
              <a:ext cx="330122" cy="198866"/>
            </a:xfrm>
            <a:prstGeom prst="line">
              <a:avLst/>
            </a:prstGeom>
            <a:noFill/>
            <a:ln w="3175" cap="flat">
              <a:solidFill>
                <a:srgbClr val="FF26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43" name="Line">
              <a:extLst>
                <a:ext uri="{FF2B5EF4-FFF2-40B4-BE49-F238E27FC236}">
                  <a16:creationId xmlns:a16="http://schemas.microsoft.com/office/drawing/2014/main" id="{035974AC-A256-640D-C6A8-C29A5FEA08DF}"/>
                </a:ext>
              </a:extLst>
            </p:cNvPr>
            <p:cNvSpPr/>
            <p:nvPr/>
          </p:nvSpPr>
          <p:spPr>
            <a:xfrm flipH="1">
              <a:off x="3461918" y="2917553"/>
              <a:ext cx="332379" cy="196965"/>
            </a:xfrm>
            <a:prstGeom prst="line">
              <a:avLst/>
            </a:prstGeom>
            <a:noFill/>
            <a:ln w="3175" cap="flat">
              <a:solidFill>
                <a:srgbClr val="FF26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grpSp>
          <p:nvGrpSpPr>
            <p:cNvPr id="946" name="Group">
              <a:extLst>
                <a:ext uri="{FF2B5EF4-FFF2-40B4-BE49-F238E27FC236}">
                  <a16:creationId xmlns:a16="http://schemas.microsoft.com/office/drawing/2014/main" id="{F08214D7-EB2C-B543-674E-FA3AC797CFA6}"/>
                </a:ext>
              </a:extLst>
            </p:cNvPr>
            <p:cNvGrpSpPr/>
            <p:nvPr/>
          </p:nvGrpSpPr>
          <p:grpSpPr>
            <a:xfrm>
              <a:off x="1777007" y="2316570"/>
              <a:ext cx="332379" cy="397732"/>
              <a:chOff x="0" y="0"/>
              <a:chExt cx="332377" cy="397730"/>
            </a:xfrm>
          </p:grpSpPr>
          <p:sp>
            <p:nvSpPr>
              <p:cNvPr id="944" name="Line">
                <a:extLst>
                  <a:ext uri="{FF2B5EF4-FFF2-40B4-BE49-F238E27FC236}">
                    <a16:creationId xmlns:a16="http://schemas.microsoft.com/office/drawing/2014/main" id="{54849C73-733E-9BF5-62C1-3303DF89ED71}"/>
                  </a:ext>
                </a:extLst>
              </p:cNvPr>
              <p:cNvSpPr/>
              <p:nvPr/>
            </p:nvSpPr>
            <p:spPr>
              <a:xfrm flipH="1" flipV="1">
                <a:off x="2256" y="198865"/>
                <a:ext cx="330122" cy="198866"/>
              </a:xfrm>
              <a:prstGeom prst="line">
                <a:avLst/>
              </a:prstGeom>
              <a:noFill/>
              <a:ln w="3175" cap="flat">
                <a:solidFill>
                  <a:srgbClr val="FF26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35718" tIns="35718" rIns="35718" bIns="35718" numCol="1" anchor="ctr">
                <a:noAutofit/>
              </a:bodyPr>
              <a:lstStyle/>
              <a:p>
                <a:pPr marL="0" marR="0" defTabSz="321468">
                  <a:defRPr sz="8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945" name="Line">
                <a:extLst>
                  <a:ext uri="{FF2B5EF4-FFF2-40B4-BE49-F238E27FC236}">
                    <a16:creationId xmlns:a16="http://schemas.microsoft.com/office/drawing/2014/main" id="{98401906-EB3A-AE95-1363-061256160968}"/>
                  </a:ext>
                </a:extLst>
              </p:cNvPr>
              <p:cNvSpPr/>
              <p:nvPr/>
            </p:nvSpPr>
            <p:spPr>
              <a:xfrm flipH="1">
                <a:off x="0" y="0"/>
                <a:ext cx="332378" cy="196965"/>
              </a:xfrm>
              <a:prstGeom prst="line">
                <a:avLst/>
              </a:prstGeom>
              <a:noFill/>
              <a:ln w="3175" cap="flat">
                <a:solidFill>
                  <a:srgbClr val="FF26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35718" tIns="35718" rIns="35718" bIns="35718" numCol="1" anchor="ctr">
                <a:noAutofit/>
              </a:bodyPr>
              <a:lstStyle/>
              <a:p>
                <a:pPr marL="0" marR="0" defTabSz="321468">
                  <a:defRPr sz="8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</p:grpSp>
        <p:grpSp>
          <p:nvGrpSpPr>
            <p:cNvPr id="965" name="Group">
              <a:extLst>
                <a:ext uri="{FF2B5EF4-FFF2-40B4-BE49-F238E27FC236}">
                  <a16:creationId xmlns:a16="http://schemas.microsoft.com/office/drawing/2014/main" id="{5349517C-E86D-D383-7F15-1E94DC9E3667}"/>
                </a:ext>
              </a:extLst>
            </p:cNvPr>
            <p:cNvGrpSpPr/>
            <p:nvPr/>
          </p:nvGrpSpPr>
          <p:grpSpPr>
            <a:xfrm>
              <a:off x="2768203" y="512774"/>
              <a:ext cx="1012721" cy="1600545"/>
              <a:chOff x="0" y="0"/>
              <a:chExt cx="1012720" cy="1600544"/>
            </a:xfrm>
          </p:grpSpPr>
          <p:sp>
            <p:nvSpPr>
              <p:cNvPr id="947" name="Line">
                <a:extLst>
                  <a:ext uri="{FF2B5EF4-FFF2-40B4-BE49-F238E27FC236}">
                    <a16:creationId xmlns:a16="http://schemas.microsoft.com/office/drawing/2014/main" id="{47266FAC-FD3E-A696-546A-8A677CEFE083}"/>
                  </a:ext>
                </a:extLst>
              </p:cNvPr>
              <p:cNvSpPr/>
              <p:nvPr/>
            </p:nvSpPr>
            <p:spPr>
              <a:xfrm flipH="1" flipV="1">
                <a:off x="2256" y="599803"/>
                <a:ext cx="330122" cy="198866"/>
              </a:xfrm>
              <a:prstGeom prst="line">
                <a:avLst/>
              </a:prstGeom>
              <a:noFill/>
              <a:ln w="3175" cap="flat">
                <a:solidFill>
                  <a:srgbClr val="FF26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35718" tIns="35718" rIns="35718" bIns="35718" numCol="1" anchor="ctr">
                <a:noAutofit/>
              </a:bodyPr>
              <a:lstStyle/>
              <a:p>
                <a:pPr marL="0" marR="0" defTabSz="321468">
                  <a:defRPr sz="8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948" name="Line">
                <a:extLst>
                  <a:ext uri="{FF2B5EF4-FFF2-40B4-BE49-F238E27FC236}">
                    <a16:creationId xmlns:a16="http://schemas.microsoft.com/office/drawing/2014/main" id="{BC4AF64A-DFE1-A683-29DA-8D286DA792FC}"/>
                  </a:ext>
                </a:extLst>
              </p:cNvPr>
              <p:cNvSpPr/>
              <p:nvPr/>
            </p:nvSpPr>
            <p:spPr>
              <a:xfrm flipH="1">
                <a:off x="0" y="400938"/>
                <a:ext cx="332378" cy="196965"/>
              </a:xfrm>
              <a:prstGeom prst="line">
                <a:avLst/>
              </a:prstGeom>
              <a:noFill/>
              <a:ln w="3175" cap="flat">
                <a:solidFill>
                  <a:srgbClr val="FF26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35718" tIns="35718" rIns="35718" bIns="35718" numCol="1" anchor="ctr">
                <a:noAutofit/>
              </a:bodyPr>
              <a:lstStyle/>
              <a:p>
                <a:pPr marL="0" marR="0" defTabSz="321468">
                  <a:defRPr sz="8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949" name="Line">
                <a:extLst>
                  <a:ext uri="{FF2B5EF4-FFF2-40B4-BE49-F238E27FC236}">
                    <a16:creationId xmlns:a16="http://schemas.microsoft.com/office/drawing/2014/main" id="{60DC3EAB-CEDA-10A9-8DD5-AD791FC2C059}"/>
                  </a:ext>
                </a:extLst>
              </p:cNvPr>
              <p:cNvSpPr/>
              <p:nvPr/>
            </p:nvSpPr>
            <p:spPr>
              <a:xfrm flipH="1" flipV="1">
                <a:off x="340582" y="798668"/>
                <a:ext cx="330122" cy="198866"/>
              </a:xfrm>
              <a:prstGeom prst="line">
                <a:avLst/>
              </a:prstGeom>
              <a:noFill/>
              <a:ln w="3175" cap="flat">
                <a:solidFill>
                  <a:srgbClr val="FF26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35718" tIns="35718" rIns="35718" bIns="35718" numCol="1" anchor="ctr">
                <a:noAutofit/>
              </a:bodyPr>
              <a:lstStyle/>
              <a:p>
                <a:pPr marL="0" marR="0" defTabSz="321468">
                  <a:defRPr sz="8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950" name="Line">
                <a:extLst>
                  <a:ext uri="{FF2B5EF4-FFF2-40B4-BE49-F238E27FC236}">
                    <a16:creationId xmlns:a16="http://schemas.microsoft.com/office/drawing/2014/main" id="{AE0AE35F-F974-BEAE-6C84-27815050512E}"/>
                  </a:ext>
                </a:extLst>
              </p:cNvPr>
              <p:cNvSpPr/>
              <p:nvPr/>
            </p:nvSpPr>
            <p:spPr>
              <a:xfrm flipH="1">
                <a:off x="338325" y="599803"/>
                <a:ext cx="332379" cy="196965"/>
              </a:xfrm>
              <a:prstGeom prst="line">
                <a:avLst/>
              </a:prstGeom>
              <a:noFill/>
              <a:ln w="3175" cap="flat">
                <a:solidFill>
                  <a:srgbClr val="FF26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35718" tIns="35718" rIns="35718" bIns="35718" numCol="1" anchor="ctr">
                <a:noAutofit/>
              </a:bodyPr>
              <a:lstStyle/>
              <a:p>
                <a:pPr marL="0" marR="0" defTabSz="321468">
                  <a:defRPr sz="8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951" name="Line">
                <a:extLst>
                  <a:ext uri="{FF2B5EF4-FFF2-40B4-BE49-F238E27FC236}">
                    <a16:creationId xmlns:a16="http://schemas.microsoft.com/office/drawing/2014/main" id="{60255963-251E-7B0C-D8F8-0791BC5288BE}"/>
                  </a:ext>
                </a:extLst>
              </p:cNvPr>
              <p:cNvSpPr/>
              <p:nvPr/>
            </p:nvSpPr>
            <p:spPr>
              <a:xfrm flipH="1" flipV="1">
                <a:off x="340582" y="394523"/>
                <a:ext cx="330122" cy="198866"/>
              </a:xfrm>
              <a:prstGeom prst="line">
                <a:avLst/>
              </a:prstGeom>
              <a:noFill/>
              <a:ln w="3175" cap="flat">
                <a:solidFill>
                  <a:srgbClr val="FF26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35718" tIns="35718" rIns="35718" bIns="35718" numCol="1" anchor="ctr">
                <a:noAutofit/>
              </a:bodyPr>
              <a:lstStyle/>
              <a:p>
                <a:pPr marL="0" marR="0" defTabSz="321468">
                  <a:defRPr sz="8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952" name="Line">
                <a:extLst>
                  <a:ext uri="{FF2B5EF4-FFF2-40B4-BE49-F238E27FC236}">
                    <a16:creationId xmlns:a16="http://schemas.microsoft.com/office/drawing/2014/main" id="{A9A2AAE5-690D-7A58-C96E-2D0E0541A888}"/>
                  </a:ext>
                </a:extLst>
              </p:cNvPr>
              <p:cNvSpPr/>
              <p:nvPr/>
            </p:nvSpPr>
            <p:spPr>
              <a:xfrm flipH="1">
                <a:off x="338325" y="195657"/>
                <a:ext cx="332379" cy="196965"/>
              </a:xfrm>
              <a:prstGeom prst="line">
                <a:avLst/>
              </a:prstGeom>
              <a:noFill/>
              <a:ln w="3175" cap="flat">
                <a:solidFill>
                  <a:srgbClr val="FF26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35718" tIns="35718" rIns="35718" bIns="35718" numCol="1" anchor="ctr">
                <a:noAutofit/>
              </a:bodyPr>
              <a:lstStyle/>
              <a:p>
                <a:pPr marL="0" marR="0" defTabSz="321468">
                  <a:defRPr sz="8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953" name="Line">
                <a:extLst>
                  <a:ext uri="{FF2B5EF4-FFF2-40B4-BE49-F238E27FC236}">
                    <a16:creationId xmlns:a16="http://schemas.microsoft.com/office/drawing/2014/main" id="{32BFF6D9-5E0A-45BB-252C-03987E7BE61C}"/>
                  </a:ext>
                </a:extLst>
              </p:cNvPr>
              <p:cNvSpPr/>
              <p:nvPr/>
            </p:nvSpPr>
            <p:spPr>
              <a:xfrm flipH="1" flipV="1">
                <a:off x="682599" y="1003949"/>
                <a:ext cx="330122" cy="198866"/>
              </a:xfrm>
              <a:prstGeom prst="line">
                <a:avLst/>
              </a:prstGeom>
              <a:noFill/>
              <a:ln w="3175" cap="flat">
                <a:solidFill>
                  <a:srgbClr val="FF26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35718" tIns="35718" rIns="35718" bIns="35718" numCol="1" anchor="ctr">
                <a:noAutofit/>
              </a:bodyPr>
              <a:lstStyle/>
              <a:p>
                <a:pPr marL="0" marR="0" defTabSz="321468">
                  <a:defRPr sz="8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954" name="Line">
                <a:extLst>
                  <a:ext uri="{FF2B5EF4-FFF2-40B4-BE49-F238E27FC236}">
                    <a16:creationId xmlns:a16="http://schemas.microsoft.com/office/drawing/2014/main" id="{7FB0F7FD-56B3-4C21-571B-2E8FB94FECBC}"/>
                  </a:ext>
                </a:extLst>
              </p:cNvPr>
              <p:cNvSpPr/>
              <p:nvPr/>
            </p:nvSpPr>
            <p:spPr>
              <a:xfrm flipH="1">
                <a:off x="680342" y="805083"/>
                <a:ext cx="332379" cy="196965"/>
              </a:xfrm>
              <a:prstGeom prst="line">
                <a:avLst/>
              </a:prstGeom>
              <a:noFill/>
              <a:ln w="3175" cap="flat">
                <a:solidFill>
                  <a:srgbClr val="FF26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35718" tIns="35718" rIns="35718" bIns="35718" numCol="1" anchor="ctr">
                <a:noAutofit/>
              </a:bodyPr>
              <a:lstStyle/>
              <a:p>
                <a:pPr marL="0" marR="0" defTabSz="321468">
                  <a:defRPr sz="8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955" name="Line">
                <a:extLst>
                  <a:ext uri="{FF2B5EF4-FFF2-40B4-BE49-F238E27FC236}">
                    <a16:creationId xmlns:a16="http://schemas.microsoft.com/office/drawing/2014/main" id="{BD724425-D5D2-D6F3-60CB-71B47DEE2E2C}"/>
                  </a:ext>
                </a:extLst>
              </p:cNvPr>
              <p:cNvSpPr/>
              <p:nvPr/>
            </p:nvSpPr>
            <p:spPr>
              <a:xfrm flipH="1" flipV="1">
                <a:off x="679625" y="599803"/>
                <a:ext cx="330122" cy="198866"/>
              </a:xfrm>
              <a:prstGeom prst="line">
                <a:avLst/>
              </a:prstGeom>
              <a:noFill/>
              <a:ln w="3175" cap="flat">
                <a:solidFill>
                  <a:srgbClr val="FF26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35718" tIns="35718" rIns="35718" bIns="35718" numCol="1" anchor="ctr">
                <a:noAutofit/>
              </a:bodyPr>
              <a:lstStyle/>
              <a:p>
                <a:pPr marL="0" marR="0" defTabSz="321468">
                  <a:defRPr sz="8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956" name="Line">
                <a:extLst>
                  <a:ext uri="{FF2B5EF4-FFF2-40B4-BE49-F238E27FC236}">
                    <a16:creationId xmlns:a16="http://schemas.microsoft.com/office/drawing/2014/main" id="{D3F15CAE-FE26-3D1B-ED1F-E692423D9E0C}"/>
                  </a:ext>
                </a:extLst>
              </p:cNvPr>
              <p:cNvSpPr/>
              <p:nvPr/>
            </p:nvSpPr>
            <p:spPr>
              <a:xfrm flipH="1">
                <a:off x="677368" y="400938"/>
                <a:ext cx="332379" cy="196965"/>
              </a:xfrm>
              <a:prstGeom prst="line">
                <a:avLst/>
              </a:prstGeom>
              <a:noFill/>
              <a:ln w="3175" cap="flat">
                <a:solidFill>
                  <a:srgbClr val="FF26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35718" tIns="35718" rIns="35718" bIns="35718" numCol="1" anchor="ctr">
                <a:noAutofit/>
              </a:bodyPr>
              <a:lstStyle/>
              <a:p>
                <a:pPr marL="0" marR="0" defTabSz="321468">
                  <a:defRPr sz="8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957" name="Line">
                <a:extLst>
                  <a:ext uri="{FF2B5EF4-FFF2-40B4-BE49-F238E27FC236}">
                    <a16:creationId xmlns:a16="http://schemas.microsoft.com/office/drawing/2014/main" id="{F49BCD9A-8F66-A593-AA0F-92CF9FFAA0B9}"/>
                  </a:ext>
                </a:extLst>
              </p:cNvPr>
              <p:cNvSpPr/>
              <p:nvPr/>
            </p:nvSpPr>
            <p:spPr>
              <a:xfrm flipH="1" flipV="1">
                <a:off x="679625" y="198865"/>
                <a:ext cx="330122" cy="198866"/>
              </a:xfrm>
              <a:prstGeom prst="line">
                <a:avLst/>
              </a:prstGeom>
              <a:noFill/>
              <a:ln w="3175" cap="flat">
                <a:solidFill>
                  <a:srgbClr val="FF26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35718" tIns="35718" rIns="35718" bIns="35718" numCol="1" anchor="ctr">
                <a:noAutofit/>
              </a:bodyPr>
              <a:lstStyle/>
              <a:p>
                <a:pPr marL="0" marR="0" defTabSz="321468">
                  <a:defRPr sz="8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958" name="Line">
                <a:extLst>
                  <a:ext uri="{FF2B5EF4-FFF2-40B4-BE49-F238E27FC236}">
                    <a16:creationId xmlns:a16="http://schemas.microsoft.com/office/drawing/2014/main" id="{7410108E-8614-19C1-99E4-A278A4F1D094}"/>
                  </a:ext>
                </a:extLst>
              </p:cNvPr>
              <p:cNvSpPr/>
              <p:nvPr/>
            </p:nvSpPr>
            <p:spPr>
              <a:xfrm flipH="1">
                <a:off x="677368" y="0"/>
                <a:ext cx="332379" cy="196965"/>
              </a:xfrm>
              <a:prstGeom prst="line">
                <a:avLst/>
              </a:prstGeom>
              <a:noFill/>
              <a:ln w="3175" cap="flat">
                <a:solidFill>
                  <a:srgbClr val="FF26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35718" tIns="35718" rIns="35718" bIns="35718" numCol="1" anchor="ctr">
                <a:noAutofit/>
              </a:bodyPr>
              <a:lstStyle/>
              <a:p>
                <a:pPr marL="0" marR="0" defTabSz="321468">
                  <a:defRPr sz="8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959" name="Line">
                <a:extLst>
                  <a:ext uri="{FF2B5EF4-FFF2-40B4-BE49-F238E27FC236}">
                    <a16:creationId xmlns:a16="http://schemas.microsoft.com/office/drawing/2014/main" id="{62BE9441-8E50-4A58-1599-34C6CEEC1132}"/>
                  </a:ext>
                </a:extLst>
              </p:cNvPr>
              <p:cNvSpPr/>
              <p:nvPr/>
            </p:nvSpPr>
            <p:spPr>
              <a:xfrm flipH="1" flipV="1">
                <a:off x="11298" y="1010520"/>
                <a:ext cx="330122" cy="198866"/>
              </a:xfrm>
              <a:prstGeom prst="line">
                <a:avLst/>
              </a:prstGeom>
              <a:noFill/>
              <a:ln w="3175" cap="flat">
                <a:solidFill>
                  <a:srgbClr val="FF26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35718" tIns="35718" rIns="35718" bIns="35718" numCol="1" anchor="ctr">
                <a:noAutofit/>
              </a:bodyPr>
              <a:lstStyle/>
              <a:p>
                <a:pPr marL="0" marR="0" defTabSz="321468">
                  <a:defRPr sz="8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960" name="Line">
                <a:extLst>
                  <a:ext uri="{FF2B5EF4-FFF2-40B4-BE49-F238E27FC236}">
                    <a16:creationId xmlns:a16="http://schemas.microsoft.com/office/drawing/2014/main" id="{09169497-8BB9-4271-0178-DB42CC41F311}"/>
                  </a:ext>
                </a:extLst>
              </p:cNvPr>
              <p:cNvSpPr/>
              <p:nvPr/>
            </p:nvSpPr>
            <p:spPr>
              <a:xfrm flipH="1">
                <a:off x="9042" y="811655"/>
                <a:ext cx="332379" cy="196965"/>
              </a:xfrm>
              <a:prstGeom prst="line">
                <a:avLst/>
              </a:prstGeom>
              <a:noFill/>
              <a:ln w="3175" cap="flat">
                <a:solidFill>
                  <a:srgbClr val="FF26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35718" tIns="35718" rIns="35718" bIns="35718" numCol="1" anchor="ctr">
                <a:noAutofit/>
              </a:bodyPr>
              <a:lstStyle/>
              <a:p>
                <a:pPr marL="0" marR="0" defTabSz="321468">
                  <a:defRPr sz="8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961" name="Line">
                <a:extLst>
                  <a:ext uri="{FF2B5EF4-FFF2-40B4-BE49-F238E27FC236}">
                    <a16:creationId xmlns:a16="http://schemas.microsoft.com/office/drawing/2014/main" id="{7BE49A9D-DBFF-6D49-5D0E-9E430BC0517A}"/>
                  </a:ext>
                </a:extLst>
              </p:cNvPr>
              <p:cNvSpPr/>
              <p:nvPr/>
            </p:nvSpPr>
            <p:spPr>
              <a:xfrm flipH="1" flipV="1">
                <a:off x="345858" y="1206100"/>
                <a:ext cx="330122" cy="198866"/>
              </a:xfrm>
              <a:prstGeom prst="line">
                <a:avLst/>
              </a:prstGeom>
              <a:noFill/>
              <a:ln w="3175" cap="flat">
                <a:solidFill>
                  <a:srgbClr val="FF26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35718" tIns="35718" rIns="35718" bIns="35718" numCol="1" anchor="ctr">
                <a:noAutofit/>
              </a:bodyPr>
              <a:lstStyle/>
              <a:p>
                <a:pPr marL="0" marR="0" defTabSz="321468">
                  <a:defRPr sz="8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962" name="Line">
                <a:extLst>
                  <a:ext uri="{FF2B5EF4-FFF2-40B4-BE49-F238E27FC236}">
                    <a16:creationId xmlns:a16="http://schemas.microsoft.com/office/drawing/2014/main" id="{C49A411E-FD99-64F6-91EC-392F5800DE55}"/>
                  </a:ext>
                </a:extLst>
              </p:cNvPr>
              <p:cNvSpPr/>
              <p:nvPr/>
            </p:nvSpPr>
            <p:spPr>
              <a:xfrm flipH="1">
                <a:off x="343602" y="1007234"/>
                <a:ext cx="332378" cy="196966"/>
              </a:xfrm>
              <a:prstGeom prst="line">
                <a:avLst/>
              </a:prstGeom>
              <a:noFill/>
              <a:ln w="3175" cap="flat">
                <a:solidFill>
                  <a:srgbClr val="FF26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35718" tIns="35718" rIns="35718" bIns="35718" numCol="1" anchor="ctr">
                <a:noAutofit/>
              </a:bodyPr>
              <a:lstStyle/>
              <a:p>
                <a:pPr marL="0" marR="0" defTabSz="321468">
                  <a:defRPr sz="8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963" name="Line">
                <a:extLst>
                  <a:ext uri="{FF2B5EF4-FFF2-40B4-BE49-F238E27FC236}">
                    <a16:creationId xmlns:a16="http://schemas.microsoft.com/office/drawing/2014/main" id="{B1B1F412-CECA-F06B-E619-E0C644379B3B}"/>
                  </a:ext>
                </a:extLst>
              </p:cNvPr>
              <p:cNvSpPr/>
              <p:nvPr/>
            </p:nvSpPr>
            <p:spPr>
              <a:xfrm flipH="1" flipV="1">
                <a:off x="20341" y="1401679"/>
                <a:ext cx="330122" cy="198866"/>
              </a:xfrm>
              <a:prstGeom prst="line">
                <a:avLst/>
              </a:prstGeom>
              <a:noFill/>
              <a:ln w="3175" cap="flat">
                <a:solidFill>
                  <a:srgbClr val="FF26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35718" tIns="35718" rIns="35718" bIns="35718" numCol="1" anchor="ctr">
                <a:noAutofit/>
              </a:bodyPr>
              <a:lstStyle/>
              <a:p>
                <a:pPr marL="0" marR="0" defTabSz="321468">
                  <a:defRPr sz="8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964" name="Line">
                <a:extLst>
                  <a:ext uri="{FF2B5EF4-FFF2-40B4-BE49-F238E27FC236}">
                    <a16:creationId xmlns:a16="http://schemas.microsoft.com/office/drawing/2014/main" id="{6B12C324-16BE-CE74-CBD2-B7C1FAF8A0F2}"/>
                  </a:ext>
                </a:extLst>
              </p:cNvPr>
              <p:cNvSpPr/>
              <p:nvPr/>
            </p:nvSpPr>
            <p:spPr>
              <a:xfrm flipH="1">
                <a:off x="18084" y="1202813"/>
                <a:ext cx="332379" cy="196966"/>
              </a:xfrm>
              <a:prstGeom prst="line">
                <a:avLst/>
              </a:prstGeom>
              <a:noFill/>
              <a:ln w="3175" cap="flat">
                <a:solidFill>
                  <a:srgbClr val="FF26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35718" tIns="35718" rIns="35718" bIns="35718" numCol="1" anchor="ctr">
                <a:noAutofit/>
              </a:bodyPr>
              <a:lstStyle/>
              <a:p>
                <a:pPr marL="0" marR="0" defTabSz="321468">
                  <a:defRPr sz="8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</p:grpSp>
        <p:grpSp>
          <p:nvGrpSpPr>
            <p:cNvPr id="988" name="Group">
              <a:extLst>
                <a:ext uri="{FF2B5EF4-FFF2-40B4-BE49-F238E27FC236}">
                  <a16:creationId xmlns:a16="http://schemas.microsoft.com/office/drawing/2014/main" id="{DC8F32D9-C15A-7B3B-A989-037A17D0E21D}"/>
                </a:ext>
              </a:extLst>
            </p:cNvPr>
            <p:cNvGrpSpPr/>
            <p:nvPr/>
          </p:nvGrpSpPr>
          <p:grpSpPr>
            <a:xfrm>
              <a:off x="741164" y="1325375"/>
              <a:ext cx="3045024" cy="2009180"/>
              <a:chOff x="0" y="0"/>
              <a:chExt cx="3045023" cy="2009178"/>
            </a:xfrm>
          </p:grpSpPr>
          <p:grpSp>
            <p:nvGrpSpPr>
              <p:cNvPr id="984" name="Group">
                <a:extLst>
                  <a:ext uri="{FF2B5EF4-FFF2-40B4-BE49-F238E27FC236}">
                    <a16:creationId xmlns:a16="http://schemas.microsoft.com/office/drawing/2014/main" id="{A5D98996-2A39-FAC7-3885-A534B1A8AFD1}"/>
                  </a:ext>
                </a:extLst>
              </p:cNvPr>
              <p:cNvGrpSpPr/>
              <p:nvPr/>
            </p:nvGrpSpPr>
            <p:grpSpPr>
              <a:xfrm>
                <a:off x="-1" y="0"/>
                <a:ext cx="3045025" cy="2009179"/>
                <a:chOff x="0" y="0"/>
                <a:chExt cx="3045023" cy="2009178"/>
              </a:xfrm>
            </p:grpSpPr>
            <p:grpSp>
              <p:nvGrpSpPr>
                <p:cNvPr id="968" name="Group">
                  <a:extLst>
                    <a:ext uri="{FF2B5EF4-FFF2-40B4-BE49-F238E27FC236}">
                      <a16:creationId xmlns:a16="http://schemas.microsoft.com/office/drawing/2014/main" id="{657DED64-4926-B28C-A886-B32C484BD97F}"/>
                    </a:ext>
                  </a:extLst>
                </p:cNvPr>
                <p:cNvGrpSpPr/>
                <p:nvPr/>
              </p:nvGrpSpPr>
              <p:grpSpPr>
                <a:xfrm>
                  <a:off x="-1" y="669726"/>
                  <a:ext cx="999387" cy="664370"/>
                  <a:chOff x="0" y="0"/>
                  <a:chExt cx="999385" cy="664369"/>
                </a:xfrm>
              </p:grpSpPr>
              <p:sp>
                <p:nvSpPr>
                  <p:cNvPr id="966" name="Line">
                    <a:extLst>
                      <a:ext uri="{FF2B5EF4-FFF2-40B4-BE49-F238E27FC236}">
                        <a16:creationId xmlns:a16="http://schemas.microsoft.com/office/drawing/2014/main" id="{90C69B18-7160-616B-AF9A-75C4F0A7CF17}"/>
                      </a:ext>
                    </a:extLst>
                  </p:cNvPr>
                  <p:cNvSpPr/>
                  <p:nvPr/>
                </p:nvSpPr>
                <p:spPr>
                  <a:xfrm flipH="1" flipV="1">
                    <a:off x="6785" y="332185"/>
                    <a:ext cx="992601" cy="332185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000000"/>
                    </a:solidFill>
                    <a:prstDash val="solid"/>
                    <a:miter lim="400000"/>
                    <a:headEnd type="stealth" w="med" len="med"/>
                  </a:ln>
                  <a:effectLst/>
                </p:spPr>
                <p:txBody>
                  <a:bodyPr wrap="square" lIns="35718" tIns="35718" rIns="35718" bIns="35718" numCol="1" anchor="ctr">
                    <a:noAutofit/>
                  </a:bodyPr>
                  <a:lstStyle/>
                  <a:p>
                    <a:pPr marL="0" marR="0" defTabSz="321468">
                      <a:defRPr sz="800">
                        <a:uFillTx/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967" name="Line">
                    <a:extLst>
                      <a:ext uri="{FF2B5EF4-FFF2-40B4-BE49-F238E27FC236}">
                        <a16:creationId xmlns:a16="http://schemas.microsoft.com/office/drawing/2014/main" id="{6EE0D0B1-E0C5-8BA3-1279-BC49153ABBC3}"/>
                      </a:ext>
                    </a:extLst>
                  </p:cNvPr>
                  <p:cNvSpPr/>
                  <p:nvPr/>
                </p:nvSpPr>
                <p:spPr>
                  <a:xfrm flipH="1">
                    <a:off x="0" y="0"/>
                    <a:ext cx="999386" cy="329010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000000"/>
                    </a:solidFill>
                    <a:prstDash val="solid"/>
                    <a:miter lim="400000"/>
                    <a:headEnd type="stealth" w="med" len="med"/>
                  </a:ln>
                  <a:effectLst/>
                </p:spPr>
                <p:txBody>
                  <a:bodyPr wrap="square" lIns="35718" tIns="35718" rIns="35718" bIns="35718" numCol="1" anchor="ctr">
                    <a:noAutofit/>
                  </a:bodyPr>
                  <a:lstStyle/>
                  <a:p>
                    <a:pPr marL="0" marR="0" defTabSz="321468">
                      <a:defRPr sz="800">
                        <a:uFillTx/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971" name="Group">
                  <a:extLst>
                    <a:ext uri="{FF2B5EF4-FFF2-40B4-BE49-F238E27FC236}">
                      <a16:creationId xmlns:a16="http://schemas.microsoft.com/office/drawing/2014/main" id="{FA745C05-7828-595A-C430-599FC5868CF7}"/>
                    </a:ext>
                  </a:extLst>
                </p:cNvPr>
                <p:cNvGrpSpPr/>
                <p:nvPr/>
              </p:nvGrpSpPr>
              <p:grpSpPr>
                <a:xfrm>
                  <a:off x="1017269" y="1001910"/>
                  <a:ext cx="999386" cy="664370"/>
                  <a:chOff x="0" y="0"/>
                  <a:chExt cx="999385" cy="664369"/>
                </a:xfrm>
              </p:grpSpPr>
              <p:sp>
                <p:nvSpPr>
                  <p:cNvPr id="969" name="Line">
                    <a:extLst>
                      <a:ext uri="{FF2B5EF4-FFF2-40B4-BE49-F238E27FC236}">
                        <a16:creationId xmlns:a16="http://schemas.microsoft.com/office/drawing/2014/main" id="{3450D55F-2124-6803-8E0F-7754BB9E23B2}"/>
                      </a:ext>
                    </a:extLst>
                  </p:cNvPr>
                  <p:cNvSpPr/>
                  <p:nvPr/>
                </p:nvSpPr>
                <p:spPr>
                  <a:xfrm flipH="1" flipV="1">
                    <a:off x="6785" y="332185"/>
                    <a:ext cx="992601" cy="332185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000000"/>
                    </a:solidFill>
                    <a:prstDash val="solid"/>
                    <a:miter lim="400000"/>
                    <a:headEnd type="stealth" w="med" len="med"/>
                  </a:ln>
                  <a:effectLst/>
                </p:spPr>
                <p:txBody>
                  <a:bodyPr wrap="square" lIns="35718" tIns="35718" rIns="35718" bIns="35718" numCol="1" anchor="ctr">
                    <a:noAutofit/>
                  </a:bodyPr>
                  <a:lstStyle/>
                  <a:p>
                    <a:pPr marL="0" marR="0" defTabSz="321468">
                      <a:defRPr sz="800">
                        <a:uFillTx/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970" name="Line">
                    <a:extLst>
                      <a:ext uri="{FF2B5EF4-FFF2-40B4-BE49-F238E27FC236}">
                        <a16:creationId xmlns:a16="http://schemas.microsoft.com/office/drawing/2014/main" id="{8A3E0F8A-DC02-4329-5571-13501A267023}"/>
                      </a:ext>
                    </a:extLst>
                  </p:cNvPr>
                  <p:cNvSpPr/>
                  <p:nvPr/>
                </p:nvSpPr>
                <p:spPr>
                  <a:xfrm flipH="1">
                    <a:off x="0" y="0"/>
                    <a:ext cx="999386" cy="329010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000000"/>
                    </a:solidFill>
                    <a:prstDash val="solid"/>
                    <a:miter lim="400000"/>
                    <a:headEnd type="stealth" w="med" len="med"/>
                  </a:ln>
                  <a:effectLst/>
                </p:spPr>
                <p:txBody>
                  <a:bodyPr wrap="square" lIns="35718" tIns="35718" rIns="35718" bIns="35718" numCol="1" anchor="ctr">
                    <a:noAutofit/>
                  </a:bodyPr>
                  <a:lstStyle/>
                  <a:p>
                    <a:pPr marL="0" marR="0" defTabSz="321468">
                      <a:defRPr sz="800">
                        <a:uFillTx/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974" name="Group">
                  <a:extLst>
                    <a:ext uri="{FF2B5EF4-FFF2-40B4-BE49-F238E27FC236}">
                      <a16:creationId xmlns:a16="http://schemas.microsoft.com/office/drawing/2014/main" id="{9347D79A-D407-41A1-6AF9-7DDD1BF33557}"/>
                    </a:ext>
                  </a:extLst>
                </p:cNvPr>
                <p:cNvGrpSpPr/>
                <p:nvPr/>
              </p:nvGrpSpPr>
              <p:grpSpPr>
                <a:xfrm>
                  <a:off x="1017269" y="326826"/>
                  <a:ext cx="999386" cy="664370"/>
                  <a:chOff x="0" y="0"/>
                  <a:chExt cx="999385" cy="664369"/>
                </a:xfrm>
              </p:grpSpPr>
              <p:sp>
                <p:nvSpPr>
                  <p:cNvPr id="972" name="Line">
                    <a:extLst>
                      <a:ext uri="{FF2B5EF4-FFF2-40B4-BE49-F238E27FC236}">
                        <a16:creationId xmlns:a16="http://schemas.microsoft.com/office/drawing/2014/main" id="{73CCF47E-5DE1-7C25-42EA-71CEF1EF4670}"/>
                      </a:ext>
                    </a:extLst>
                  </p:cNvPr>
                  <p:cNvSpPr/>
                  <p:nvPr/>
                </p:nvSpPr>
                <p:spPr>
                  <a:xfrm flipH="1" flipV="1">
                    <a:off x="6785" y="332185"/>
                    <a:ext cx="992601" cy="332185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000000"/>
                    </a:solidFill>
                    <a:prstDash val="solid"/>
                    <a:miter lim="400000"/>
                    <a:headEnd type="stealth" w="med" len="med"/>
                  </a:ln>
                  <a:effectLst/>
                </p:spPr>
                <p:txBody>
                  <a:bodyPr wrap="square" lIns="35718" tIns="35718" rIns="35718" bIns="35718" numCol="1" anchor="ctr">
                    <a:noAutofit/>
                  </a:bodyPr>
                  <a:lstStyle/>
                  <a:p>
                    <a:pPr marL="0" marR="0" defTabSz="321468">
                      <a:defRPr sz="800">
                        <a:uFillTx/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973" name="Line">
                    <a:extLst>
                      <a:ext uri="{FF2B5EF4-FFF2-40B4-BE49-F238E27FC236}">
                        <a16:creationId xmlns:a16="http://schemas.microsoft.com/office/drawing/2014/main" id="{E08BEF7D-0574-A0A8-3ED3-760E01B412FF}"/>
                      </a:ext>
                    </a:extLst>
                  </p:cNvPr>
                  <p:cNvSpPr/>
                  <p:nvPr/>
                </p:nvSpPr>
                <p:spPr>
                  <a:xfrm flipH="1">
                    <a:off x="0" y="0"/>
                    <a:ext cx="999386" cy="329010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000000"/>
                    </a:solidFill>
                    <a:prstDash val="solid"/>
                    <a:miter lim="400000"/>
                    <a:headEnd type="stealth" w="med" len="med"/>
                  </a:ln>
                  <a:effectLst/>
                </p:spPr>
                <p:txBody>
                  <a:bodyPr wrap="square" lIns="35718" tIns="35718" rIns="35718" bIns="35718" numCol="1" anchor="ctr">
                    <a:noAutofit/>
                  </a:bodyPr>
                  <a:lstStyle/>
                  <a:p>
                    <a:pPr marL="0" marR="0" defTabSz="321468">
                      <a:defRPr sz="800">
                        <a:uFillTx/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977" name="Group">
                  <a:extLst>
                    <a:ext uri="{FF2B5EF4-FFF2-40B4-BE49-F238E27FC236}">
                      <a16:creationId xmlns:a16="http://schemas.microsoft.com/office/drawing/2014/main" id="{B6369736-4049-6AEC-CC4D-F8182445D230}"/>
                    </a:ext>
                  </a:extLst>
                </p:cNvPr>
                <p:cNvGrpSpPr/>
                <p:nvPr/>
              </p:nvGrpSpPr>
              <p:grpSpPr>
                <a:xfrm>
                  <a:off x="2045638" y="1344809"/>
                  <a:ext cx="999386" cy="664370"/>
                  <a:chOff x="0" y="0"/>
                  <a:chExt cx="999385" cy="664369"/>
                </a:xfrm>
              </p:grpSpPr>
              <p:sp>
                <p:nvSpPr>
                  <p:cNvPr id="975" name="Line">
                    <a:extLst>
                      <a:ext uri="{FF2B5EF4-FFF2-40B4-BE49-F238E27FC236}">
                        <a16:creationId xmlns:a16="http://schemas.microsoft.com/office/drawing/2014/main" id="{E4042959-19B8-4091-D4C4-C6184D534D00}"/>
                      </a:ext>
                    </a:extLst>
                  </p:cNvPr>
                  <p:cNvSpPr/>
                  <p:nvPr/>
                </p:nvSpPr>
                <p:spPr>
                  <a:xfrm flipH="1" flipV="1">
                    <a:off x="6785" y="332185"/>
                    <a:ext cx="992601" cy="332185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000000"/>
                    </a:solidFill>
                    <a:prstDash val="solid"/>
                    <a:miter lim="400000"/>
                    <a:headEnd type="stealth" w="med" len="med"/>
                  </a:ln>
                  <a:effectLst/>
                </p:spPr>
                <p:txBody>
                  <a:bodyPr wrap="square" lIns="35718" tIns="35718" rIns="35718" bIns="35718" numCol="1" anchor="ctr">
                    <a:noAutofit/>
                  </a:bodyPr>
                  <a:lstStyle/>
                  <a:p>
                    <a:pPr marL="0" marR="0" defTabSz="321468">
                      <a:defRPr sz="800">
                        <a:uFillTx/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976" name="Line">
                    <a:extLst>
                      <a:ext uri="{FF2B5EF4-FFF2-40B4-BE49-F238E27FC236}">
                        <a16:creationId xmlns:a16="http://schemas.microsoft.com/office/drawing/2014/main" id="{E21AFB0B-B020-2505-B469-BFA51959C140}"/>
                      </a:ext>
                    </a:extLst>
                  </p:cNvPr>
                  <p:cNvSpPr/>
                  <p:nvPr/>
                </p:nvSpPr>
                <p:spPr>
                  <a:xfrm flipH="1">
                    <a:off x="0" y="0"/>
                    <a:ext cx="999386" cy="329010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000000"/>
                    </a:solidFill>
                    <a:prstDash val="solid"/>
                    <a:miter lim="400000"/>
                    <a:headEnd type="stealth" w="med" len="med"/>
                  </a:ln>
                  <a:effectLst/>
                </p:spPr>
                <p:txBody>
                  <a:bodyPr wrap="square" lIns="35718" tIns="35718" rIns="35718" bIns="35718" numCol="1" anchor="ctr">
                    <a:noAutofit/>
                  </a:bodyPr>
                  <a:lstStyle/>
                  <a:p>
                    <a:pPr marL="0" marR="0" defTabSz="321468">
                      <a:defRPr sz="800">
                        <a:uFillTx/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980" name="Group">
                  <a:extLst>
                    <a:ext uri="{FF2B5EF4-FFF2-40B4-BE49-F238E27FC236}">
                      <a16:creationId xmlns:a16="http://schemas.microsoft.com/office/drawing/2014/main" id="{88CB1989-A79C-918E-FC62-75042ADC189A}"/>
                    </a:ext>
                  </a:extLst>
                </p:cNvPr>
                <p:cNvGrpSpPr/>
                <p:nvPr/>
              </p:nvGrpSpPr>
              <p:grpSpPr>
                <a:xfrm>
                  <a:off x="2036696" y="669726"/>
                  <a:ext cx="999386" cy="664370"/>
                  <a:chOff x="0" y="0"/>
                  <a:chExt cx="999385" cy="664369"/>
                </a:xfrm>
              </p:grpSpPr>
              <p:sp>
                <p:nvSpPr>
                  <p:cNvPr id="978" name="Line">
                    <a:extLst>
                      <a:ext uri="{FF2B5EF4-FFF2-40B4-BE49-F238E27FC236}">
                        <a16:creationId xmlns:a16="http://schemas.microsoft.com/office/drawing/2014/main" id="{B34AA246-CCFB-0128-E7E9-899453E96CED}"/>
                      </a:ext>
                    </a:extLst>
                  </p:cNvPr>
                  <p:cNvSpPr/>
                  <p:nvPr/>
                </p:nvSpPr>
                <p:spPr>
                  <a:xfrm flipH="1" flipV="1">
                    <a:off x="6785" y="332185"/>
                    <a:ext cx="992601" cy="332185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000000"/>
                    </a:solidFill>
                    <a:prstDash val="solid"/>
                    <a:miter lim="400000"/>
                    <a:headEnd type="stealth" w="med" len="med"/>
                  </a:ln>
                  <a:effectLst/>
                </p:spPr>
                <p:txBody>
                  <a:bodyPr wrap="square" lIns="35718" tIns="35718" rIns="35718" bIns="35718" numCol="1" anchor="ctr">
                    <a:noAutofit/>
                  </a:bodyPr>
                  <a:lstStyle/>
                  <a:p>
                    <a:pPr marL="0" marR="0" defTabSz="321468">
                      <a:defRPr sz="800">
                        <a:uFillTx/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979" name="Line">
                    <a:extLst>
                      <a:ext uri="{FF2B5EF4-FFF2-40B4-BE49-F238E27FC236}">
                        <a16:creationId xmlns:a16="http://schemas.microsoft.com/office/drawing/2014/main" id="{0C0D41A5-2161-9406-B64F-C73400D19C17}"/>
                      </a:ext>
                    </a:extLst>
                  </p:cNvPr>
                  <p:cNvSpPr/>
                  <p:nvPr/>
                </p:nvSpPr>
                <p:spPr>
                  <a:xfrm flipH="1">
                    <a:off x="0" y="0"/>
                    <a:ext cx="999386" cy="329010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000000"/>
                    </a:solidFill>
                    <a:prstDash val="solid"/>
                    <a:miter lim="400000"/>
                    <a:headEnd type="stealth" w="med" len="med"/>
                  </a:ln>
                  <a:effectLst/>
                </p:spPr>
                <p:txBody>
                  <a:bodyPr wrap="square" lIns="35718" tIns="35718" rIns="35718" bIns="35718" numCol="1" anchor="ctr">
                    <a:noAutofit/>
                  </a:bodyPr>
                  <a:lstStyle/>
                  <a:p>
                    <a:pPr marL="0" marR="0" defTabSz="321468">
                      <a:defRPr sz="800">
                        <a:uFillTx/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983" name="Group">
                  <a:extLst>
                    <a:ext uri="{FF2B5EF4-FFF2-40B4-BE49-F238E27FC236}">
                      <a16:creationId xmlns:a16="http://schemas.microsoft.com/office/drawing/2014/main" id="{33AEEE86-98CE-DDFD-A55A-0A843BF2E177}"/>
                    </a:ext>
                  </a:extLst>
                </p:cNvPr>
                <p:cNvGrpSpPr/>
                <p:nvPr/>
              </p:nvGrpSpPr>
              <p:grpSpPr>
                <a:xfrm>
                  <a:off x="2036696" y="0"/>
                  <a:ext cx="999386" cy="664370"/>
                  <a:chOff x="0" y="0"/>
                  <a:chExt cx="999385" cy="664369"/>
                </a:xfrm>
              </p:grpSpPr>
              <p:sp>
                <p:nvSpPr>
                  <p:cNvPr id="981" name="Line">
                    <a:extLst>
                      <a:ext uri="{FF2B5EF4-FFF2-40B4-BE49-F238E27FC236}">
                        <a16:creationId xmlns:a16="http://schemas.microsoft.com/office/drawing/2014/main" id="{373816E0-EC41-C1F3-BAF4-6C7657982CF4}"/>
                      </a:ext>
                    </a:extLst>
                  </p:cNvPr>
                  <p:cNvSpPr/>
                  <p:nvPr/>
                </p:nvSpPr>
                <p:spPr>
                  <a:xfrm flipH="1" flipV="1">
                    <a:off x="6785" y="332185"/>
                    <a:ext cx="992601" cy="332185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000000"/>
                    </a:solidFill>
                    <a:prstDash val="solid"/>
                    <a:miter lim="400000"/>
                    <a:headEnd type="stealth" w="med" len="med"/>
                  </a:ln>
                  <a:effectLst/>
                </p:spPr>
                <p:txBody>
                  <a:bodyPr wrap="square" lIns="35718" tIns="35718" rIns="35718" bIns="35718" numCol="1" anchor="ctr">
                    <a:noAutofit/>
                  </a:bodyPr>
                  <a:lstStyle/>
                  <a:p>
                    <a:pPr marL="0" marR="0" defTabSz="321468">
                      <a:defRPr sz="800">
                        <a:uFillTx/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982" name="Line">
                    <a:extLst>
                      <a:ext uri="{FF2B5EF4-FFF2-40B4-BE49-F238E27FC236}">
                        <a16:creationId xmlns:a16="http://schemas.microsoft.com/office/drawing/2014/main" id="{9E42C472-6595-79B5-AC32-24019AF3077C}"/>
                      </a:ext>
                    </a:extLst>
                  </p:cNvPr>
                  <p:cNvSpPr/>
                  <p:nvPr/>
                </p:nvSpPr>
                <p:spPr>
                  <a:xfrm flipH="1">
                    <a:off x="0" y="0"/>
                    <a:ext cx="999386" cy="329010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000000"/>
                    </a:solidFill>
                    <a:prstDash val="solid"/>
                    <a:miter lim="400000"/>
                    <a:headEnd type="stealth" w="med" len="med"/>
                  </a:ln>
                  <a:effectLst/>
                </p:spPr>
                <p:txBody>
                  <a:bodyPr wrap="square" lIns="35718" tIns="35718" rIns="35718" bIns="35718" numCol="1" anchor="ctr">
                    <a:noAutofit/>
                  </a:bodyPr>
                  <a:lstStyle/>
                  <a:p>
                    <a:pPr marL="0" marR="0" defTabSz="321468">
                      <a:defRPr sz="800">
                        <a:uFillTx/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</p:grpSp>
          </p:grpSp>
          <p:grpSp>
            <p:nvGrpSpPr>
              <p:cNvPr id="987" name="Group">
                <a:extLst>
                  <a:ext uri="{FF2B5EF4-FFF2-40B4-BE49-F238E27FC236}">
                    <a16:creationId xmlns:a16="http://schemas.microsoft.com/office/drawing/2014/main" id="{A8042DB0-D1B0-90B9-AEBA-2363D2925BF3}"/>
                  </a:ext>
                </a:extLst>
              </p:cNvPr>
              <p:cNvGrpSpPr/>
              <p:nvPr/>
            </p:nvGrpSpPr>
            <p:grpSpPr>
              <a:xfrm>
                <a:off x="0" y="391120"/>
                <a:ext cx="3031453" cy="1216225"/>
                <a:chOff x="0" y="0"/>
                <a:chExt cx="3031451" cy="1216224"/>
              </a:xfrm>
            </p:grpSpPr>
            <p:sp>
              <p:nvSpPr>
                <p:cNvPr id="985" name="Line">
                  <a:extLst>
                    <a:ext uri="{FF2B5EF4-FFF2-40B4-BE49-F238E27FC236}">
                      <a16:creationId xmlns:a16="http://schemas.microsoft.com/office/drawing/2014/main" id="{6A464422-C752-8395-66E6-B551630A0242}"/>
                    </a:ext>
                  </a:extLst>
                </p:cNvPr>
                <p:cNvSpPr/>
                <p:nvPr/>
              </p:nvSpPr>
              <p:spPr>
                <a:xfrm flipH="1" flipV="1">
                  <a:off x="20583" y="608113"/>
                  <a:ext cx="3010869" cy="608112"/>
                </a:xfrm>
                <a:prstGeom prst="line">
                  <a:avLst/>
                </a:prstGeom>
                <a:noFill/>
                <a:ln w="12700" cap="flat">
                  <a:solidFill>
                    <a:srgbClr val="00F900"/>
                  </a:solidFill>
                  <a:prstDash val="solid"/>
                  <a:miter lim="400000"/>
                  <a:headEnd type="stealth" w="med" len="med"/>
                </a:ln>
                <a:effectLst/>
              </p:spPr>
              <p:txBody>
                <a:bodyPr wrap="square" lIns="35718" tIns="35718" rIns="35718" bIns="35718" numCol="1" anchor="ctr">
                  <a:noAutofit/>
                </a:bodyPr>
                <a:lstStyle/>
                <a:p>
                  <a:pPr marL="0" marR="0" defTabSz="321468">
                    <a:defRPr sz="800">
                      <a:uFillTx/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986" name="Line">
                  <a:extLst>
                    <a:ext uri="{FF2B5EF4-FFF2-40B4-BE49-F238E27FC236}">
                      <a16:creationId xmlns:a16="http://schemas.microsoft.com/office/drawing/2014/main" id="{BAE918BA-B48B-B99D-7949-4D60D406E915}"/>
                    </a:ext>
                  </a:extLst>
                </p:cNvPr>
                <p:cNvSpPr/>
                <p:nvPr/>
              </p:nvSpPr>
              <p:spPr>
                <a:xfrm flipH="1">
                  <a:off x="0" y="0"/>
                  <a:ext cx="3031452" cy="602299"/>
                </a:xfrm>
                <a:prstGeom prst="line">
                  <a:avLst/>
                </a:prstGeom>
                <a:noFill/>
                <a:ln w="12700" cap="flat">
                  <a:solidFill>
                    <a:srgbClr val="00F900"/>
                  </a:solidFill>
                  <a:prstDash val="solid"/>
                  <a:miter lim="400000"/>
                  <a:headEnd type="stealth" w="med" len="med"/>
                </a:ln>
                <a:effectLst/>
              </p:spPr>
              <p:txBody>
                <a:bodyPr wrap="square" lIns="35718" tIns="35718" rIns="35718" bIns="35718" numCol="1" anchor="ctr">
                  <a:noAutofit/>
                </a:bodyPr>
                <a:lstStyle/>
                <a:p>
                  <a:pPr marL="0" marR="0" defTabSz="321468">
                    <a:defRPr sz="800">
                      <a:uFillTx/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</p:grpSp>
        </p:grpSp>
        <p:sp>
          <p:nvSpPr>
            <p:cNvPr id="989" name="Line">
              <a:extLst>
                <a:ext uri="{FF2B5EF4-FFF2-40B4-BE49-F238E27FC236}">
                  <a16:creationId xmlns:a16="http://schemas.microsoft.com/office/drawing/2014/main" id="{5B3D2281-132B-5074-30F9-AE64A3A345AE}"/>
                </a:ext>
              </a:extLst>
            </p:cNvPr>
            <p:cNvSpPr/>
            <p:nvPr/>
          </p:nvSpPr>
          <p:spPr>
            <a:xfrm>
              <a:off x="750119" y="503844"/>
              <a:ext cx="3018210" cy="1"/>
            </a:xfrm>
            <a:prstGeom prst="line">
              <a:avLst/>
            </a:prstGeom>
            <a:noFill/>
            <a:ln w="12700" cap="flat">
              <a:solidFill>
                <a:srgbClr val="FF2600"/>
              </a:solidFill>
              <a:custDash>
                <a:ds d="100000" sp="200000"/>
              </a:custDash>
              <a:miter lim="400000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90" name="Line">
              <a:extLst>
                <a:ext uri="{FF2B5EF4-FFF2-40B4-BE49-F238E27FC236}">
                  <a16:creationId xmlns:a16="http://schemas.microsoft.com/office/drawing/2014/main" id="{9872F686-FE8B-8094-8871-EF8E8B53D081}"/>
                </a:ext>
              </a:extLst>
            </p:cNvPr>
            <p:cNvSpPr/>
            <p:nvPr/>
          </p:nvSpPr>
          <p:spPr>
            <a:xfrm>
              <a:off x="750093" y="4111438"/>
              <a:ext cx="3018209" cy="1"/>
            </a:xfrm>
            <a:prstGeom prst="line">
              <a:avLst/>
            </a:prstGeom>
            <a:noFill/>
            <a:ln w="12700" cap="flat">
              <a:solidFill>
                <a:srgbClr val="FF2600"/>
              </a:solidFill>
              <a:custDash>
                <a:ds d="100000" sp="200000"/>
              </a:custDash>
              <a:miter lim="400000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91" name="Line">
              <a:extLst>
                <a:ext uri="{FF2B5EF4-FFF2-40B4-BE49-F238E27FC236}">
                  <a16:creationId xmlns:a16="http://schemas.microsoft.com/office/drawing/2014/main" id="{02AFFEB2-8F0D-53CF-89B7-A65B7B86587A}"/>
                </a:ext>
              </a:extLst>
            </p:cNvPr>
            <p:cNvSpPr/>
            <p:nvPr/>
          </p:nvSpPr>
          <p:spPr>
            <a:xfrm>
              <a:off x="741164" y="2941649"/>
              <a:ext cx="3018209" cy="1"/>
            </a:xfrm>
            <a:prstGeom prst="line">
              <a:avLst/>
            </a:prstGeom>
            <a:noFill/>
            <a:ln w="12700" cap="flat">
              <a:solidFill>
                <a:srgbClr val="00F900"/>
              </a:solidFill>
              <a:custDash>
                <a:ds d="100000" sp="200000"/>
              </a:custDash>
              <a:miter lim="400000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92" name="Line">
              <a:extLst>
                <a:ext uri="{FF2B5EF4-FFF2-40B4-BE49-F238E27FC236}">
                  <a16:creationId xmlns:a16="http://schemas.microsoft.com/office/drawing/2014/main" id="{1ED50C06-3596-515B-E9F8-528B1459D4E9}"/>
                </a:ext>
              </a:extLst>
            </p:cNvPr>
            <p:cNvSpPr/>
            <p:nvPr/>
          </p:nvSpPr>
          <p:spPr>
            <a:xfrm>
              <a:off x="767953" y="1691492"/>
              <a:ext cx="3018209" cy="2"/>
            </a:xfrm>
            <a:prstGeom prst="line">
              <a:avLst/>
            </a:prstGeom>
            <a:noFill/>
            <a:ln w="12700" cap="flat">
              <a:solidFill>
                <a:srgbClr val="00F900"/>
              </a:solidFill>
              <a:custDash>
                <a:ds d="100000" sp="200000"/>
              </a:custDash>
              <a:miter lim="400000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93" name="Line">
              <a:extLst>
                <a:ext uri="{FF2B5EF4-FFF2-40B4-BE49-F238E27FC236}">
                  <a16:creationId xmlns:a16="http://schemas.microsoft.com/office/drawing/2014/main" id="{84EAC323-EB73-04D4-9EA4-2D221E8C7CA4}"/>
                </a:ext>
              </a:extLst>
            </p:cNvPr>
            <p:cNvSpPr/>
            <p:nvPr/>
          </p:nvSpPr>
          <p:spPr>
            <a:xfrm>
              <a:off x="750093" y="1316446"/>
              <a:ext cx="3018209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custDash>
                <a:ds d="100000" sp="200000"/>
              </a:custDash>
              <a:miter lim="400000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94" name="Line">
              <a:extLst>
                <a:ext uri="{FF2B5EF4-FFF2-40B4-BE49-F238E27FC236}">
                  <a16:creationId xmlns:a16="http://schemas.microsoft.com/office/drawing/2014/main" id="{4BBF6A9C-9133-E5FD-8307-DC22B16949A0}"/>
                </a:ext>
              </a:extLst>
            </p:cNvPr>
            <p:cNvSpPr/>
            <p:nvPr/>
          </p:nvSpPr>
          <p:spPr>
            <a:xfrm>
              <a:off x="759023" y="3316696"/>
              <a:ext cx="3018209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custDash>
                <a:ds d="100000" sp="200000"/>
              </a:custDash>
              <a:miter lim="400000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95" name="Line">
              <a:extLst>
                <a:ext uri="{FF2B5EF4-FFF2-40B4-BE49-F238E27FC236}">
                  <a16:creationId xmlns:a16="http://schemas.microsoft.com/office/drawing/2014/main" id="{3C0224A8-F0EF-F177-24FC-9832037663AC}"/>
                </a:ext>
              </a:extLst>
            </p:cNvPr>
            <p:cNvSpPr/>
            <p:nvPr/>
          </p:nvSpPr>
          <p:spPr>
            <a:xfrm flipH="1">
              <a:off x="548518" y="499918"/>
              <a:ext cx="199824" cy="3"/>
            </a:xfrm>
            <a:prstGeom prst="line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96" name="Line">
              <a:extLst>
                <a:ext uri="{FF2B5EF4-FFF2-40B4-BE49-F238E27FC236}">
                  <a16:creationId xmlns:a16="http://schemas.microsoft.com/office/drawing/2014/main" id="{A4EE004C-3630-32D4-486E-02CABFC544B4}"/>
                </a:ext>
              </a:extLst>
            </p:cNvPr>
            <p:cNvSpPr/>
            <p:nvPr/>
          </p:nvSpPr>
          <p:spPr>
            <a:xfrm flipH="1">
              <a:off x="553640" y="2316570"/>
              <a:ext cx="199824" cy="2"/>
            </a:xfrm>
            <a:prstGeom prst="line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97" name="Line">
              <a:extLst>
                <a:ext uri="{FF2B5EF4-FFF2-40B4-BE49-F238E27FC236}">
                  <a16:creationId xmlns:a16="http://schemas.microsoft.com/office/drawing/2014/main" id="{C58277E7-46CC-77BF-0AA0-EF45A274C215}"/>
                </a:ext>
              </a:extLst>
            </p:cNvPr>
            <p:cNvSpPr/>
            <p:nvPr/>
          </p:nvSpPr>
          <p:spPr>
            <a:xfrm flipH="1">
              <a:off x="553640" y="1691492"/>
              <a:ext cx="199824" cy="2"/>
            </a:xfrm>
            <a:prstGeom prst="line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98" name="Line">
              <a:extLst>
                <a:ext uri="{FF2B5EF4-FFF2-40B4-BE49-F238E27FC236}">
                  <a16:creationId xmlns:a16="http://schemas.microsoft.com/office/drawing/2014/main" id="{D6A57B41-A730-B163-878D-4AA59B964FD3}"/>
                </a:ext>
              </a:extLst>
            </p:cNvPr>
            <p:cNvSpPr/>
            <p:nvPr/>
          </p:nvSpPr>
          <p:spPr>
            <a:xfrm flipH="1">
              <a:off x="553640" y="1307515"/>
              <a:ext cx="199824" cy="2"/>
            </a:xfrm>
            <a:prstGeom prst="line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99" name="Line">
              <a:extLst>
                <a:ext uri="{FF2B5EF4-FFF2-40B4-BE49-F238E27FC236}">
                  <a16:creationId xmlns:a16="http://schemas.microsoft.com/office/drawing/2014/main" id="{ED378931-61C4-FCC7-9BD9-CC99D8EBEB16}"/>
                </a:ext>
              </a:extLst>
            </p:cNvPr>
            <p:cNvSpPr/>
            <p:nvPr/>
          </p:nvSpPr>
          <p:spPr>
            <a:xfrm flipH="1">
              <a:off x="553640" y="2941648"/>
              <a:ext cx="199824" cy="2"/>
            </a:xfrm>
            <a:prstGeom prst="line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00" name="Line">
              <a:extLst>
                <a:ext uri="{FF2B5EF4-FFF2-40B4-BE49-F238E27FC236}">
                  <a16:creationId xmlns:a16="http://schemas.microsoft.com/office/drawing/2014/main" id="{3FBC963D-9E1D-AB64-0859-BD12807DCAC8}"/>
                </a:ext>
              </a:extLst>
            </p:cNvPr>
            <p:cNvSpPr/>
            <p:nvPr/>
          </p:nvSpPr>
          <p:spPr>
            <a:xfrm flipH="1">
              <a:off x="553640" y="3325625"/>
              <a:ext cx="199824" cy="2"/>
            </a:xfrm>
            <a:prstGeom prst="line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01" name="Line">
              <a:extLst>
                <a:ext uri="{FF2B5EF4-FFF2-40B4-BE49-F238E27FC236}">
                  <a16:creationId xmlns:a16="http://schemas.microsoft.com/office/drawing/2014/main" id="{89029662-BC68-237B-530E-F9B83AB9F4F6}"/>
                </a:ext>
              </a:extLst>
            </p:cNvPr>
            <p:cNvSpPr/>
            <p:nvPr/>
          </p:nvSpPr>
          <p:spPr>
            <a:xfrm flipH="1">
              <a:off x="553640" y="4111437"/>
              <a:ext cx="199824" cy="2"/>
            </a:xfrm>
            <a:prstGeom prst="line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pic>
          <p:nvPicPr>
            <p:cNvPr id="1002" name="temp.pdf" descr="temp.pdf">
              <a:extLst>
                <a:ext uri="{FF2B5EF4-FFF2-40B4-BE49-F238E27FC236}">
                  <a16:creationId xmlns:a16="http://schemas.microsoft.com/office/drawing/2014/main" id="{4B876E8A-BFAE-A25C-A365-41B34BD5C7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3321" y="1146781"/>
              <a:ext cx="357188" cy="31959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03" name="temp.pdf" descr="temp.pdf">
              <a:extLst>
                <a:ext uri="{FF2B5EF4-FFF2-40B4-BE49-F238E27FC236}">
                  <a16:creationId xmlns:a16="http://schemas.microsoft.com/office/drawing/2014/main" id="{21860563-A623-70AC-B7EE-CFF21ECEDE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6117" y="378828"/>
              <a:ext cx="169665" cy="22622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04" name="temp.pdf" descr="temp.pdf">
              <a:extLst>
                <a:ext uri="{FF2B5EF4-FFF2-40B4-BE49-F238E27FC236}">
                  <a16:creationId xmlns:a16="http://schemas.microsoft.com/office/drawing/2014/main" id="{2BD67E76-B2EC-1140-0931-105402FFAC2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6117" y="1566477"/>
              <a:ext cx="151805" cy="22770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05" name="temp.pdf" descr="temp.pdf">
              <a:extLst>
                <a:ext uri="{FF2B5EF4-FFF2-40B4-BE49-F238E27FC236}">
                  <a16:creationId xmlns:a16="http://schemas.microsoft.com/office/drawing/2014/main" id="{02386CE9-5E32-5157-1B60-BA08D892054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66117" y="2200485"/>
              <a:ext cx="189757" cy="22770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06" name="temp.pdf" descr="temp.pdf">
              <a:extLst>
                <a:ext uri="{FF2B5EF4-FFF2-40B4-BE49-F238E27FC236}">
                  <a16:creationId xmlns:a16="http://schemas.microsoft.com/office/drawing/2014/main" id="{BB37D14A-247C-E6D3-67C1-B8490FAC575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87523" y="2816633"/>
              <a:ext cx="285751" cy="2286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07" name="temp.pdf" descr="temp.pdf">
              <a:extLst>
                <a:ext uri="{FF2B5EF4-FFF2-40B4-BE49-F238E27FC236}">
                  <a16:creationId xmlns:a16="http://schemas.microsoft.com/office/drawing/2014/main" id="{97638FCE-5839-894B-49AA-BC3695886D2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0" y="3164891"/>
              <a:ext cx="495301" cy="32385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08" name="temp.pdf" descr="temp.pdf">
              <a:extLst>
                <a:ext uri="{FF2B5EF4-FFF2-40B4-BE49-F238E27FC236}">
                  <a16:creationId xmlns:a16="http://schemas.microsoft.com/office/drawing/2014/main" id="{05F811BC-8B8C-F3AE-75B5-15EBA31DB53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87523" y="3995352"/>
              <a:ext cx="304801" cy="2286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1010" name="temp.pdf" descr="temp.pdf">
            <a:extLst>
              <a:ext uri="{FF2B5EF4-FFF2-40B4-BE49-F238E27FC236}">
                <a16:creationId xmlns:a16="http://schemas.microsoft.com/office/drawing/2014/main" id="{10E8C379-2D2C-69DE-DB79-415F9E10B40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80742" y="1205507"/>
            <a:ext cx="2973587" cy="830462"/>
          </a:xfrm>
          <a:prstGeom prst="rect">
            <a:avLst/>
          </a:prstGeom>
          <a:ln w="12700">
            <a:miter lim="400000"/>
          </a:ln>
        </p:spPr>
      </p:pic>
      <p:pic>
        <p:nvPicPr>
          <p:cNvPr id="1011" name="temp.pdf" descr="temp.pdf">
            <a:extLst>
              <a:ext uri="{FF2B5EF4-FFF2-40B4-BE49-F238E27FC236}">
                <a16:creationId xmlns:a16="http://schemas.microsoft.com/office/drawing/2014/main" id="{AC44B53B-59A0-E1B8-BCA5-181F488E169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86125" y="6016788"/>
            <a:ext cx="2025311" cy="794744"/>
          </a:xfrm>
          <a:prstGeom prst="rect">
            <a:avLst/>
          </a:prstGeom>
          <a:ln w="12700">
            <a:miter lim="400000"/>
          </a:ln>
        </p:spPr>
      </p:pic>
      <p:sp>
        <p:nvSpPr>
          <p:cNvPr id="1012" name="Using step">
            <a:extLst>
              <a:ext uri="{FF2B5EF4-FFF2-40B4-BE49-F238E27FC236}">
                <a16:creationId xmlns:a16="http://schemas.microsoft.com/office/drawing/2014/main" id="{C96FA706-D8A8-E058-E626-B181CE628A13}"/>
              </a:ext>
            </a:extLst>
          </p:cNvPr>
          <p:cNvSpPr txBox="1"/>
          <p:nvPr/>
        </p:nvSpPr>
        <p:spPr>
          <a:xfrm>
            <a:off x="892968" y="178593"/>
            <a:ext cx="7358064" cy="7947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8" tIns="35718" rIns="35718" bIns="35718" anchor="ctr"/>
          <a:lstStyle>
            <a:lvl1pPr marL="0" marR="0" algn="ctr" defTabSz="410765">
              <a:defRPr sz="4400">
                <a:uFillTx/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Using step </a:t>
            </a:r>
          </a:p>
        </p:txBody>
      </p:sp>
      <p:pic>
        <p:nvPicPr>
          <p:cNvPr id="1013" name="temp.pdf" descr="temp.pdf">
            <a:extLst>
              <a:ext uri="{FF2B5EF4-FFF2-40B4-BE49-F238E27FC236}">
                <a16:creationId xmlns:a16="http://schemas.microsoft.com/office/drawing/2014/main" id="{4FA03F36-4976-E394-D8BC-D4535AF76E1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956101" y="241101"/>
            <a:ext cx="1312665" cy="823633"/>
          </a:xfrm>
          <a:prstGeom prst="rect">
            <a:avLst/>
          </a:prstGeom>
          <a:ln w="12700">
            <a:miter lim="400000"/>
          </a:ln>
        </p:spPr>
      </p:pic>
      <p:sp>
        <p:nvSpPr>
          <p:cNvPr id="1014" name="but range(L)→∞">
            <a:extLst>
              <a:ext uri="{FF2B5EF4-FFF2-40B4-BE49-F238E27FC236}">
                <a16:creationId xmlns:a16="http://schemas.microsoft.com/office/drawing/2014/main" id="{CC3F2875-92D0-C94B-9FDF-969CB5AB7CBB}"/>
              </a:ext>
            </a:extLst>
          </p:cNvPr>
          <p:cNvSpPr txBox="1"/>
          <p:nvPr/>
        </p:nvSpPr>
        <p:spPr>
          <a:xfrm>
            <a:off x="5445788" y="6134695"/>
            <a:ext cx="2674198" cy="5268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marL="0" marR="0" algn="ctr" defTabSz="410765">
              <a:defRPr sz="2800">
                <a:solidFill>
                  <a:srgbClr val="0433FF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but range(L)→∞</a:t>
            </a:r>
          </a:p>
        </p:txBody>
      </p:sp>
      <p:pic>
        <p:nvPicPr>
          <p:cNvPr id="1015" name="temp.pdf" descr="temp.pdf">
            <a:extLst>
              <a:ext uri="{FF2B5EF4-FFF2-40B4-BE49-F238E27FC236}">
                <a16:creationId xmlns:a16="http://schemas.microsoft.com/office/drawing/2014/main" id="{71B0EF85-7153-7B06-7707-CBA2279186B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394702" y="1205507"/>
            <a:ext cx="406004" cy="44291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838059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0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4" grpId="0" animBg="1" advAuto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E3E9C5-9B0F-2C8A-09DF-3D1C2F0D96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98D4B32-6797-A17D-0761-6BB06DD1B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Of Talk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5FA969A-2573-8135-6DC2-37401F3C99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Online learning games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The Halving Game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The Binomial Game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Decision Theoretic Online Learning (DTOL)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Hedge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The continuous time limit and the heat equation.</a:t>
            </a:r>
          </a:p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NormalHedge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SDEs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Open Problems </a:t>
            </a:r>
          </a:p>
        </p:txBody>
      </p:sp>
    </p:spTree>
    <p:extLst>
      <p:ext uri="{BB962C8B-B14F-4D97-AF65-F5344CB8AC3E}">
        <p14:creationId xmlns:p14="http://schemas.microsoft.com/office/powerpoint/2010/main" val="27442994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itle 3">
                <a:extLst>
                  <a:ext uri="{FF2B5EF4-FFF2-40B4-BE49-F238E27FC236}">
                    <a16:creationId xmlns:a16="http://schemas.microsoft.com/office/drawing/2014/main" id="{F352F4CE-2D26-6343-FFB2-C130E6BB268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At least one expert that makes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/>
                  <a:t>mistakes</a:t>
                </a:r>
              </a:p>
            </p:txBody>
          </p:sp>
        </mc:Choice>
        <mc:Fallback xmlns="">
          <p:sp>
            <p:nvSpPr>
              <p:cNvPr id="4" name="Title 3">
                <a:extLst>
                  <a:ext uri="{FF2B5EF4-FFF2-40B4-BE49-F238E27FC236}">
                    <a16:creationId xmlns:a16="http://schemas.microsoft.com/office/drawing/2014/main" id="{F352F4CE-2D26-6343-FFB2-C130E6BB268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494" r="-161" b="-146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DB79677E-E30C-7C62-A3D5-B8E440531BAA}"/>
              </a:ext>
            </a:extLst>
          </p:cNvPr>
          <p:cNvSpPr txBox="1"/>
          <p:nvPr/>
        </p:nvSpPr>
        <p:spPr>
          <a:xfrm>
            <a:off x="633412" y="4732763"/>
            <a:ext cx="8077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Cesa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-Bianchi, F, Helmbold,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Warmuth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, 1996, </a:t>
            </a:r>
            <a:br>
              <a:rPr lang="en-US" dirty="0">
                <a:solidFill>
                  <a:schemeClr val="accent6">
                    <a:lumMod val="75000"/>
                  </a:schemeClr>
                </a:solidFill>
              </a:rPr>
            </a:b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On-line prediction and conversion strategies </a:t>
            </a:r>
          </a:p>
        </p:txBody>
      </p:sp>
    </p:spTree>
    <p:extLst>
      <p:ext uri="{BB962C8B-B14F-4D97-AF65-F5344CB8AC3E}">
        <p14:creationId xmlns:p14="http://schemas.microsoft.com/office/powerpoint/2010/main" val="16521289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633C6-77D2-B8BA-21C5-F736DDFA0F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400" dirty="0"/>
              <a:t>There  exists an expert that makes no more than </a:t>
            </a:r>
            <a:r>
              <a:rPr lang="en-US" sz="4400" dirty="0">
                <a:solidFill>
                  <a:srgbClr val="FF0000"/>
                </a:solidFill>
              </a:rPr>
              <a:t>K</a:t>
            </a:r>
            <a:r>
              <a:rPr lang="en-US" sz="4400" dirty="0"/>
              <a:t> mistakes.</a:t>
            </a: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4007B4A-0ACB-AB8F-EBE8-D4A9A9445FFC}"/>
              </a:ext>
            </a:extLst>
          </p:cNvPr>
          <p:cNvGrpSpPr/>
          <p:nvPr/>
        </p:nvGrpSpPr>
        <p:grpSpPr>
          <a:xfrm>
            <a:off x="1043065" y="2581638"/>
            <a:ext cx="7057869" cy="2995922"/>
            <a:chOff x="1061334" y="2048406"/>
            <a:chExt cx="7057869" cy="2995922"/>
          </a:xfrm>
        </p:grpSpPr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0222C987-DEE5-87AC-0363-2BC98A995E59}"/>
                </a:ext>
              </a:extLst>
            </p:cNvPr>
            <p:cNvGrpSpPr/>
            <p:nvPr/>
          </p:nvGrpSpPr>
          <p:grpSpPr>
            <a:xfrm>
              <a:off x="1061334" y="2048406"/>
              <a:ext cx="2895600" cy="2995804"/>
              <a:chOff x="902974" y="1423796"/>
              <a:chExt cx="2895600" cy="2995804"/>
            </a:xfrm>
          </p:grpSpPr>
          <p:sp>
            <p:nvSpPr>
              <p:cNvPr id="7" name="Line">
                <a:extLst>
                  <a:ext uri="{FF2B5EF4-FFF2-40B4-BE49-F238E27FC236}">
                    <a16:creationId xmlns:a16="http://schemas.microsoft.com/office/drawing/2014/main" id="{F28C89CF-FDE4-BADC-80F6-7A8E01B8C507}"/>
                  </a:ext>
                </a:extLst>
              </p:cNvPr>
              <p:cNvSpPr/>
              <p:nvPr/>
            </p:nvSpPr>
            <p:spPr>
              <a:xfrm>
                <a:off x="2546830" y="1953077"/>
                <a:ext cx="943" cy="2134630"/>
              </a:xfrm>
              <a:prstGeom prst="line">
                <a:avLst/>
              </a:prstGeom>
              <a:ln>
                <a:solidFill>
                  <a:srgbClr val="00D2A9"/>
                </a:solidFill>
              </a:ln>
            </p:spPr>
            <p:txBody>
              <a:bodyPr lIns="0" tIns="0" rIns="0" bIns="0"/>
              <a:lstStyle/>
              <a:p>
                <a:pPr marL="0" marR="0" defTabSz="457200"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8" name="Line">
                <a:extLst>
                  <a:ext uri="{FF2B5EF4-FFF2-40B4-BE49-F238E27FC236}">
                    <a16:creationId xmlns:a16="http://schemas.microsoft.com/office/drawing/2014/main" id="{488793D0-5670-80CE-50A0-58E6B3B574F4}"/>
                  </a:ext>
                </a:extLst>
              </p:cNvPr>
              <p:cNvSpPr/>
              <p:nvPr/>
            </p:nvSpPr>
            <p:spPr>
              <a:xfrm>
                <a:off x="902974" y="3599792"/>
                <a:ext cx="2895600" cy="953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txBody>
              <a:bodyPr lIns="0" tIns="0" rIns="0" bIns="0"/>
              <a:lstStyle/>
              <a:p>
                <a:pPr marL="0" marR="0" defTabSz="457200"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9" name="Line">
                <a:extLst>
                  <a:ext uri="{FF2B5EF4-FFF2-40B4-BE49-F238E27FC236}">
                    <a16:creationId xmlns:a16="http://schemas.microsoft.com/office/drawing/2014/main" id="{4FE7A544-EDD9-E83C-777F-F946AC0A0A55}"/>
                  </a:ext>
                </a:extLst>
              </p:cNvPr>
              <p:cNvSpPr/>
              <p:nvPr/>
            </p:nvSpPr>
            <p:spPr>
              <a:xfrm>
                <a:off x="1785227" y="3561673"/>
                <a:ext cx="943" cy="91484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txBody>
              <a:bodyPr lIns="0" tIns="0" rIns="0" bIns="0"/>
              <a:lstStyle/>
              <a:p>
                <a:pPr marL="0" marR="0" defTabSz="457200"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0" name="Line">
                <a:extLst>
                  <a:ext uri="{FF2B5EF4-FFF2-40B4-BE49-F238E27FC236}">
                    <a16:creationId xmlns:a16="http://schemas.microsoft.com/office/drawing/2014/main" id="{6ECF1DE8-A1AF-32AB-AD55-55FF14F19A16}"/>
                  </a:ext>
                </a:extLst>
              </p:cNvPr>
              <p:cNvSpPr/>
              <p:nvPr/>
            </p:nvSpPr>
            <p:spPr>
              <a:xfrm>
                <a:off x="2101933" y="3554049"/>
                <a:ext cx="943" cy="91484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txBody>
              <a:bodyPr lIns="0" tIns="0" rIns="0" bIns="0"/>
              <a:lstStyle/>
              <a:p>
                <a:pPr marL="0" marR="0" defTabSz="457200"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1" name="Line">
                <a:extLst>
                  <a:ext uri="{FF2B5EF4-FFF2-40B4-BE49-F238E27FC236}">
                    <a16:creationId xmlns:a16="http://schemas.microsoft.com/office/drawing/2014/main" id="{3C488C2B-30EB-FC52-813E-2D15CC230B3D}"/>
                  </a:ext>
                </a:extLst>
              </p:cNvPr>
              <p:cNvSpPr/>
              <p:nvPr/>
            </p:nvSpPr>
            <p:spPr>
              <a:xfrm>
                <a:off x="2426180" y="3546426"/>
                <a:ext cx="943" cy="91484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txBody>
              <a:bodyPr lIns="0" tIns="0" rIns="0" bIns="0"/>
              <a:lstStyle/>
              <a:p>
                <a:pPr marL="0" marR="0" defTabSz="457200"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2" name="Line">
                <a:extLst>
                  <a:ext uri="{FF2B5EF4-FFF2-40B4-BE49-F238E27FC236}">
                    <a16:creationId xmlns:a16="http://schemas.microsoft.com/office/drawing/2014/main" id="{69B1FCE8-C208-1D1C-C4E4-F960F8CED35D}"/>
                  </a:ext>
                </a:extLst>
              </p:cNvPr>
              <p:cNvSpPr/>
              <p:nvPr/>
            </p:nvSpPr>
            <p:spPr>
              <a:xfrm>
                <a:off x="2720265" y="3546426"/>
                <a:ext cx="943" cy="91484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txBody>
              <a:bodyPr lIns="0" tIns="0" rIns="0" bIns="0"/>
              <a:lstStyle/>
              <a:p>
                <a:pPr marL="0" marR="0" defTabSz="457200"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3" name="Line">
                <a:extLst>
                  <a:ext uri="{FF2B5EF4-FFF2-40B4-BE49-F238E27FC236}">
                    <a16:creationId xmlns:a16="http://schemas.microsoft.com/office/drawing/2014/main" id="{6A46B10C-FD92-EDA5-6B5F-4BD485A01150}"/>
                  </a:ext>
                </a:extLst>
              </p:cNvPr>
              <p:cNvSpPr/>
              <p:nvPr/>
            </p:nvSpPr>
            <p:spPr>
              <a:xfrm>
                <a:off x="1506224" y="3561673"/>
                <a:ext cx="943" cy="91484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txBody>
              <a:bodyPr lIns="0" tIns="0" rIns="0" bIns="0"/>
              <a:lstStyle/>
              <a:p>
                <a:pPr marL="0" marR="0" defTabSz="457200"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4" name="Line">
                <a:extLst>
                  <a:ext uri="{FF2B5EF4-FFF2-40B4-BE49-F238E27FC236}">
                    <a16:creationId xmlns:a16="http://schemas.microsoft.com/office/drawing/2014/main" id="{D3A75F96-2352-3C58-BFE4-248CDD660CE8}"/>
                  </a:ext>
                </a:extLst>
              </p:cNvPr>
              <p:cNvSpPr/>
              <p:nvPr/>
            </p:nvSpPr>
            <p:spPr>
              <a:xfrm>
                <a:off x="3014349" y="3554049"/>
                <a:ext cx="943" cy="91484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txBody>
              <a:bodyPr lIns="0" tIns="0" rIns="0" bIns="0"/>
              <a:lstStyle/>
              <a:p>
                <a:pPr marL="0" marR="0" defTabSz="457200"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30" name="Circle">
                <a:extLst>
                  <a:ext uri="{FF2B5EF4-FFF2-40B4-BE49-F238E27FC236}">
                    <a16:creationId xmlns:a16="http://schemas.microsoft.com/office/drawing/2014/main" id="{755EA202-3C1A-14ED-85E9-3542F69BCB95}"/>
                  </a:ext>
                </a:extLst>
              </p:cNvPr>
              <p:cNvSpPr/>
              <p:nvPr/>
            </p:nvSpPr>
            <p:spPr>
              <a:xfrm>
                <a:off x="1414546" y="2830591"/>
                <a:ext cx="226219" cy="228710"/>
              </a:xfrm>
              <a:prstGeom prst="ellipse">
                <a:avLst/>
              </a:prstGeom>
              <a:solidFill>
                <a:srgbClr val="FFFFFF"/>
              </a:solidFill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31" name="Circle">
                <a:extLst>
                  <a:ext uri="{FF2B5EF4-FFF2-40B4-BE49-F238E27FC236}">
                    <a16:creationId xmlns:a16="http://schemas.microsoft.com/office/drawing/2014/main" id="{E423E8EF-F1E8-AAE9-2226-8D2B8596FAE0}"/>
                  </a:ext>
                </a:extLst>
              </p:cNvPr>
              <p:cNvSpPr/>
              <p:nvPr/>
            </p:nvSpPr>
            <p:spPr>
              <a:xfrm>
                <a:off x="1414546" y="3059302"/>
                <a:ext cx="226219" cy="228710"/>
              </a:xfrm>
              <a:prstGeom prst="ellipse">
                <a:avLst/>
              </a:prstGeom>
              <a:solidFill>
                <a:srgbClr val="FFFFFF"/>
              </a:solidFill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32" name="Circle">
                <a:extLst>
                  <a:ext uri="{FF2B5EF4-FFF2-40B4-BE49-F238E27FC236}">
                    <a16:creationId xmlns:a16="http://schemas.microsoft.com/office/drawing/2014/main" id="{E371B64F-27E3-5C52-AA4B-EBBD4779B05C}"/>
                  </a:ext>
                </a:extLst>
              </p:cNvPr>
              <p:cNvSpPr/>
              <p:nvPr/>
            </p:nvSpPr>
            <p:spPr>
              <a:xfrm>
                <a:off x="1414546" y="3288012"/>
                <a:ext cx="226219" cy="228710"/>
              </a:xfrm>
              <a:prstGeom prst="ellipse">
                <a:avLst/>
              </a:prstGeom>
              <a:solidFill>
                <a:srgbClr val="FFFFFF"/>
              </a:solidFill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6" name="Line">
                <a:extLst>
                  <a:ext uri="{FF2B5EF4-FFF2-40B4-BE49-F238E27FC236}">
                    <a16:creationId xmlns:a16="http://schemas.microsoft.com/office/drawing/2014/main" id="{5FEECCB1-3A2D-458E-5D72-F551C5182956}"/>
                  </a:ext>
                </a:extLst>
              </p:cNvPr>
              <p:cNvSpPr/>
              <p:nvPr/>
            </p:nvSpPr>
            <p:spPr>
              <a:xfrm>
                <a:off x="902974" y="3599792"/>
                <a:ext cx="2895600" cy="95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marL="0" marR="0" defTabSz="457200"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7" name="Line">
                <a:extLst>
                  <a:ext uri="{FF2B5EF4-FFF2-40B4-BE49-F238E27FC236}">
                    <a16:creationId xmlns:a16="http://schemas.microsoft.com/office/drawing/2014/main" id="{269440B9-5B3A-FE1B-8FDA-475AD9238BC3}"/>
                  </a:ext>
                </a:extLst>
              </p:cNvPr>
              <p:cNvSpPr/>
              <p:nvPr/>
            </p:nvSpPr>
            <p:spPr>
              <a:xfrm>
                <a:off x="1785227" y="3561673"/>
                <a:ext cx="943" cy="91484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marL="0" marR="0" defTabSz="457200"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8" name="Line">
                <a:extLst>
                  <a:ext uri="{FF2B5EF4-FFF2-40B4-BE49-F238E27FC236}">
                    <a16:creationId xmlns:a16="http://schemas.microsoft.com/office/drawing/2014/main" id="{909223A1-8330-04A5-D223-6693BBEC7A75}"/>
                  </a:ext>
                </a:extLst>
              </p:cNvPr>
              <p:cNvSpPr/>
              <p:nvPr/>
            </p:nvSpPr>
            <p:spPr>
              <a:xfrm>
                <a:off x="2101933" y="3554050"/>
                <a:ext cx="943" cy="91484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marL="0" marR="0" defTabSz="457200"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9" name="Line">
                <a:extLst>
                  <a:ext uri="{FF2B5EF4-FFF2-40B4-BE49-F238E27FC236}">
                    <a16:creationId xmlns:a16="http://schemas.microsoft.com/office/drawing/2014/main" id="{95899B0A-16B6-5204-1536-0D88FD3ED108}"/>
                  </a:ext>
                </a:extLst>
              </p:cNvPr>
              <p:cNvSpPr/>
              <p:nvPr/>
            </p:nvSpPr>
            <p:spPr>
              <a:xfrm>
                <a:off x="2426180" y="3546426"/>
                <a:ext cx="943" cy="91484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marL="0" marR="0" defTabSz="457200"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20" name="Line">
                <a:extLst>
                  <a:ext uri="{FF2B5EF4-FFF2-40B4-BE49-F238E27FC236}">
                    <a16:creationId xmlns:a16="http://schemas.microsoft.com/office/drawing/2014/main" id="{67DF9708-F776-E46A-4A33-5079AD76CF22}"/>
                  </a:ext>
                </a:extLst>
              </p:cNvPr>
              <p:cNvSpPr/>
              <p:nvPr/>
            </p:nvSpPr>
            <p:spPr>
              <a:xfrm>
                <a:off x="2720265" y="3546426"/>
                <a:ext cx="943" cy="91484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marL="0" marR="0" defTabSz="457200"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21" name="Line">
                <a:extLst>
                  <a:ext uri="{FF2B5EF4-FFF2-40B4-BE49-F238E27FC236}">
                    <a16:creationId xmlns:a16="http://schemas.microsoft.com/office/drawing/2014/main" id="{659D850F-4066-FF94-F990-819797E44905}"/>
                  </a:ext>
                </a:extLst>
              </p:cNvPr>
              <p:cNvSpPr/>
              <p:nvPr/>
            </p:nvSpPr>
            <p:spPr>
              <a:xfrm>
                <a:off x="3014349" y="3554050"/>
                <a:ext cx="943" cy="91484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marL="0" marR="0" defTabSz="457200"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55B5F0C-D042-D9C3-DEE0-82D7338A9FF2}"/>
                  </a:ext>
                </a:extLst>
              </p:cNvPr>
              <p:cNvSpPr txBox="1"/>
              <p:nvPr/>
            </p:nvSpPr>
            <p:spPr>
              <a:xfrm>
                <a:off x="1340224" y="3584191"/>
                <a:ext cx="28555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0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51AA07C-237B-C8A9-D02E-49C62AB1D0EB}"/>
                  </a:ext>
                </a:extLst>
              </p:cNvPr>
              <p:cNvSpPr txBox="1"/>
              <p:nvPr/>
            </p:nvSpPr>
            <p:spPr>
              <a:xfrm>
                <a:off x="1644008" y="3584191"/>
                <a:ext cx="28555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1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82E2750-54F3-3D9A-74A7-50D72FF35D80}"/>
                  </a:ext>
                </a:extLst>
              </p:cNvPr>
              <p:cNvSpPr txBox="1"/>
              <p:nvPr/>
            </p:nvSpPr>
            <p:spPr>
              <a:xfrm>
                <a:off x="2251576" y="3584191"/>
                <a:ext cx="28555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K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E25B80A-FF9E-3F08-234F-34B365F362C6}"/>
                  </a:ext>
                </a:extLst>
              </p:cNvPr>
              <p:cNvSpPr txBox="1"/>
              <p:nvPr/>
            </p:nvSpPr>
            <p:spPr>
              <a:xfrm>
                <a:off x="2484124" y="3589085"/>
                <a:ext cx="59809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Not in pool</a:t>
                </a:r>
              </a:p>
            </p:txBody>
          </p:sp>
          <p:sp>
            <p:nvSpPr>
              <p:cNvPr id="27" name="Circle">
                <a:extLst>
                  <a:ext uri="{FF2B5EF4-FFF2-40B4-BE49-F238E27FC236}">
                    <a16:creationId xmlns:a16="http://schemas.microsoft.com/office/drawing/2014/main" id="{4DAED263-7C94-CDDE-3A90-9B6F2298E500}"/>
                  </a:ext>
                </a:extLst>
              </p:cNvPr>
              <p:cNvSpPr/>
              <p:nvPr/>
            </p:nvSpPr>
            <p:spPr>
              <a:xfrm>
                <a:off x="1415563" y="2134566"/>
                <a:ext cx="226219" cy="228710"/>
              </a:xfrm>
              <a:prstGeom prst="ellipse">
                <a:avLst/>
              </a:prstGeom>
              <a:solidFill>
                <a:srgbClr val="FFFFFF"/>
              </a:solidFill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8" name="Circle">
                <a:extLst>
                  <a:ext uri="{FF2B5EF4-FFF2-40B4-BE49-F238E27FC236}">
                    <a16:creationId xmlns:a16="http://schemas.microsoft.com/office/drawing/2014/main" id="{63C3F9F9-847F-331F-22F7-8CDF67335A59}"/>
                  </a:ext>
                </a:extLst>
              </p:cNvPr>
              <p:cNvSpPr/>
              <p:nvPr/>
            </p:nvSpPr>
            <p:spPr>
              <a:xfrm>
                <a:off x="1415563" y="2363277"/>
                <a:ext cx="226219" cy="228710"/>
              </a:xfrm>
              <a:prstGeom prst="ellipse">
                <a:avLst/>
              </a:prstGeom>
              <a:solidFill>
                <a:srgbClr val="FFFFFF"/>
              </a:solidFill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9" name="Circle">
                <a:extLst>
                  <a:ext uri="{FF2B5EF4-FFF2-40B4-BE49-F238E27FC236}">
                    <a16:creationId xmlns:a16="http://schemas.microsoft.com/office/drawing/2014/main" id="{3BEAFBA6-3284-F976-1720-7F5C4702E3AF}"/>
                  </a:ext>
                </a:extLst>
              </p:cNvPr>
              <p:cNvSpPr/>
              <p:nvPr/>
            </p:nvSpPr>
            <p:spPr>
              <a:xfrm>
                <a:off x="1415563" y="2591987"/>
                <a:ext cx="226219" cy="228710"/>
              </a:xfrm>
              <a:prstGeom prst="ellipse">
                <a:avLst/>
              </a:prstGeom>
              <a:solidFill>
                <a:srgbClr val="FFFFFF"/>
              </a:solidFill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5B03B6E-A254-B7A7-6C70-26865099EBFA}"/>
                  </a:ext>
                </a:extLst>
              </p:cNvPr>
              <p:cNvSpPr txBox="1"/>
              <p:nvPr/>
            </p:nvSpPr>
            <p:spPr>
              <a:xfrm>
                <a:off x="1069594" y="1423796"/>
                <a:ext cx="100556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Start</a:t>
                </a:r>
              </a:p>
            </p:txBody>
          </p:sp>
          <p:sp>
            <p:nvSpPr>
              <p:cNvPr id="66" name="Line">
                <a:extLst>
                  <a:ext uri="{FF2B5EF4-FFF2-40B4-BE49-F238E27FC236}">
                    <a16:creationId xmlns:a16="http://schemas.microsoft.com/office/drawing/2014/main" id="{3ED7E850-3735-3952-43C7-A999ACC2A500}"/>
                  </a:ext>
                </a:extLst>
              </p:cNvPr>
              <p:cNvSpPr/>
              <p:nvPr/>
            </p:nvSpPr>
            <p:spPr>
              <a:xfrm rot="16200000">
                <a:off x="1916207" y="3364554"/>
                <a:ext cx="76237" cy="10085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cubicBezTo>
                      <a:pt x="15635" y="0"/>
                      <a:pt x="10800" y="806"/>
                      <a:pt x="10800" y="1800"/>
                    </a:cubicBezTo>
                    <a:lnTo>
                      <a:pt x="10800" y="8700"/>
                    </a:lnTo>
                    <a:cubicBezTo>
                      <a:pt x="10800" y="9694"/>
                      <a:pt x="5965" y="10500"/>
                      <a:pt x="0" y="10500"/>
                    </a:cubicBezTo>
                    <a:cubicBezTo>
                      <a:pt x="5965" y="10500"/>
                      <a:pt x="10800" y="11306"/>
                      <a:pt x="10800" y="12300"/>
                    </a:cubicBezTo>
                    <a:lnTo>
                      <a:pt x="10800" y="19800"/>
                    </a:lnTo>
                    <a:cubicBezTo>
                      <a:pt x="10800" y="20794"/>
                      <a:pt x="15635" y="21600"/>
                      <a:pt x="21600" y="21600"/>
                    </a:cubicBezTo>
                  </a:path>
                </a:pathLst>
              </a:cu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FB2750C-C92B-2BC7-8E1D-A7754311139C}"/>
                  </a:ext>
                </a:extLst>
              </p:cNvPr>
              <p:cNvSpPr txBox="1"/>
              <p:nvPr/>
            </p:nvSpPr>
            <p:spPr>
              <a:xfrm>
                <a:off x="1260558" y="3957935"/>
                <a:ext cx="125404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No of mistakes made by expert</a:t>
                </a:r>
              </a:p>
            </p:txBody>
          </p:sp>
        </p:grpSp>
        <p:sp>
          <p:nvSpPr>
            <p:cNvPr id="70" name="Line">
              <a:extLst>
                <a:ext uri="{FF2B5EF4-FFF2-40B4-BE49-F238E27FC236}">
                  <a16:creationId xmlns:a16="http://schemas.microsoft.com/office/drawing/2014/main" id="{6B413F2C-D98A-C0F3-DCB7-A82AFF8E70F5}"/>
                </a:ext>
              </a:extLst>
            </p:cNvPr>
            <p:cNvSpPr/>
            <p:nvPr/>
          </p:nvSpPr>
          <p:spPr>
            <a:xfrm>
              <a:off x="6476693" y="2577805"/>
              <a:ext cx="943" cy="2134630"/>
            </a:xfrm>
            <a:prstGeom prst="line">
              <a:avLst/>
            </a:prstGeom>
            <a:ln>
              <a:solidFill>
                <a:srgbClr val="00D2A9"/>
              </a:solidFill>
            </a:ln>
          </p:spPr>
          <p:txBody>
            <a:bodyPr lIns="0" tIns="0" rIns="0" bIns="0"/>
            <a:lstStyle/>
            <a:p>
              <a:pPr marL="0" marR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1" name="Line">
              <a:extLst>
                <a:ext uri="{FF2B5EF4-FFF2-40B4-BE49-F238E27FC236}">
                  <a16:creationId xmlns:a16="http://schemas.microsoft.com/office/drawing/2014/main" id="{2B2DB756-AE9D-E22A-374C-37FF01151F9A}"/>
                </a:ext>
              </a:extLst>
            </p:cNvPr>
            <p:cNvSpPr/>
            <p:nvPr/>
          </p:nvSpPr>
          <p:spPr>
            <a:xfrm>
              <a:off x="4832837" y="4224520"/>
              <a:ext cx="2895600" cy="953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txBody>
            <a:bodyPr lIns="0" tIns="0" rIns="0" bIns="0"/>
            <a:lstStyle/>
            <a:p>
              <a:pPr marL="0" marR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2" name="Line">
              <a:extLst>
                <a:ext uri="{FF2B5EF4-FFF2-40B4-BE49-F238E27FC236}">
                  <a16:creationId xmlns:a16="http://schemas.microsoft.com/office/drawing/2014/main" id="{F1640094-715F-2268-C4B1-3D605E5127AF}"/>
                </a:ext>
              </a:extLst>
            </p:cNvPr>
            <p:cNvSpPr/>
            <p:nvPr/>
          </p:nvSpPr>
          <p:spPr>
            <a:xfrm>
              <a:off x="5715090" y="4186401"/>
              <a:ext cx="943" cy="91484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txBody>
            <a:bodyPr lIns="0" tIns="0" rIns="0" bIns="0"/>
            <a:lstStyle/>
            <a:p>
              <a:pPr marL="0" marR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3" name="Line">
              <a:extLst>
                <a:ext uri="{FF2B5EF4-FFF2-40B4-BE49-F238E27FC236}">
                  <a16:creationId xmlns:a16="http://schemas.microsoft.com/office/drawing/2014/main" id="{60256C1B-F00C-D79F-CC34-B308B7289ADC}"/>
                </a:ext>
              </a:extLst>
            </p:cNvPr>
            <p:cNvSpPr/>
            <p:nvPr/>
          </p:nvSpPr>
          <p:spPr>
            <a:xfrm>
              <a:off x="6031796" y="4178777"/>
              <a:ext cx="943" cy="91484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txBody>
            <a:bodyPr lIns="0" tIns="0" rIns="0" bIns="0"/>
            <a:lstStyle/>
            <a:p>
              <a:pPr marL="0" marR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4" name="Line">
              <a:extLst>
                <a:ext uri="{FF2B5EF4-FFF2-40B4-BE49-F238E27FC236}">
                  <a16:creationId xmlns:a16="http://schemas.microsoft.com/office/drawing/2014/main" id="{92361BCE-C12B-EBEB-FBE4-0C8B23C62ACD}"/>
                </a:ext>
              </a:extLst>
            </p:cNvPr>
            <p:cNvSpPr/>
            <p:nvPr/>
          </p:nvSpPr>
          <p:spPr>
            <a:xfrm>
              <a:off x="6356043" y="4171154"/>
              <a:ext cx="943" cy="91484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txBody>
            <a:bodyPr lIns="0" tIns="0" rIns="0" bIns="0"/>
            <a:lstStyle/>
            <a:p>
              <a:pPr marL="0" marR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5" name="Line">
              <a:extLst>
                <a:ext uri="{FF2B5EF4-FFF2-40B4-BE49-F238E27FC236}">
                  <a16:creationId xmlns:a16="http://schemas.microsoft.com/office/drawing/2014/main" id="{F38494F2-AA9C-2805-8677-AECB5981003C}"/>
                </a:ext>
              </a:extLst>
            </p:cNvPr>
            <p:cNvSpPr/>
            <p:nvPr/>
          </p:nvSpPr>
          <p:spPr>
            <a:xfrm>
              <a:off x="6650128" y="4171154"/>
              <a:ext cx="943" cy="91484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txBody>
            <a:bodyPr lIns="0" tIns="0" rIns="0" bIns="0"/>
            <a:lstStyle/>
            <a:p>
              <a:pPr marL="0" marR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6" name="Line">
              <a:extLst>
                <a:ext uri="{FF2B5EF4-FFF2-40B4-BE49-F238E27FC236}">
                  <a16:creationId xmlns:a16="http://schemas.microsoft.com/office/drawing/2014/main" id="{D768395E-087E-B136-9AD3-E605C4FD9BD3}"/>
                </a:ext>
              </a:extLst>
            </p:cNvPr>
            <p:cNvSpPr/>
            <p:nvPr/>
          </p:nvSpPr>
          <p:spPr>
            <a:xfrm>
              <a:off x="5436087" y="4186401"/>
              <a:ext cx="943" cy="91484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txBody>
            <a:bodyPr lIns="0" tIns="0" rIns="0" bIns="0"/>
            <a:lstStyle/>
            <a:p>
              <a:pPr marL="0" marR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7" name="Line">
              <a:extLst>
                <a:ext uri="{FF2B5EF4-FFF2-40B4-BE49-F238E27FC236}">
                  <a16:creationId xmlns:a16="http://schemas.microsoft.com/office/drawing/2014/main" id="{78B99C6A-94CC-6C4B-CF04-0373C7E100A5}"/>
                </a:ext>
              </a:extLst>
            </p:cNvPr>
            <p:cNvSpPr/>
            <p:nvPr/>
          </p:nvSpPr>
          <p:spPr>
            <a:xfrm>
              <a:off x="6944212" y="4178777"/>
              <a:ext cx="943" cy="91484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txBody>
            <a:bodyPr lIns="0" tIns="0" rIns="0" bIns="0"/>
            <a:lstStyle/>
            <a:p>
              <a:pPr marL="0" marR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1" name="Line">
              <a:extLst>
                <a:ext uri="{FF2B5EF4-FFF2-40B4-BE49-F238E27FC236}">
                  <a16:creationId xmlns:a16="http://schemas.microsoft.com/office/drawing/2014/main" id="{DD5A5E31-0FEA-5287-D3D9-6996816374F6}"/>
                </a:ext>
              </a:extLst>
            </p:cNvPr>
            <p:cNvSpPr/>
            <p:nvPr/>
          </p:nvSpPr>
          <p:spPr>
            <a:xfrm>
              <a:off x="4832837" y="4224520"/>
              <a:ext cx="2895600" cy="953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2" name="Line">
              <a:extLst>
                <a:ext uri="{FF2B5EF4-FFF2-40B4-BE49-F238E27FC236}">
                  <a16:creationId xmlns:a16="http://schemas.microsoft.com/office/drawing/2014/main" id="{41562E0B-F76D-3519-C0D3-4E39152528F5}"/>
                </a:ext>
              </a:extLst>
            </p:cNvPr>
            <p:cNvSpPr/>
            <p:nvPr/>
          </p:nvSpPr>
          <p:spPr>
            <a:xfrm>
              <a:off x="5715090" y="4186401"/>
              <a:ext cx="943" cy="91484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3" name="Line">
              <a:extLst>
                <a:ext uri="{FF2B5EF4-FFF2-40B4-BE49-F238E27FC236}">
                  <a16:creationId xmlns:a16="http://schemas.microsoft.com/office/drawing/2014/main" id="{88D84737-5DA0-0CEC-D1AB-E5311B9DAB19}"/>
                </a:ext>
              </a:extLst>
            </p:cNvPr>
            <p:cNvSpPr/>
            <p:nvPr/>
          </p:nvSpPr>
          <p:spPr>
            <a:xfrm>
              <a:off x="6031796" y="4178778"/>
              <a:ext cx="943" cy="91484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4" name="Line">
              <a:extLst>
                <a:ext uri="{FF2B5EF4-FFF2-40B4-BE49-F238E27FC236}">
                  <a16:creationId xmlns:a16="http://schemas.microsoft.com/office/drawing/2014/main" id="{D1C928DD-BB05-93E8-16BF-920894FBE9F9}"/>
                </a:ext>
              </a:extLst>
            </p:cNvPr>
            <p:cNvSpPr/>
            <p:nvPr/>
          </p:nvSpPr>
          <p:spPr>
            <a:xfrm>
              <a:off x="6356043" y="4171154"/>
              <a:ext cx="943" cy="91484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5" name="Line">
              <a:extLst>
                <a:ext uri="{FF2B5EF4-FFF2-40B4-BE49-F238E27FC236}">
                  <a16:creationId xmlns:a16="http://schemas.microsoft.com/office/drawing/2014/main" id="{CD4030D9-6127-8260-76DC-3ED5BE11755E}"/>
                </a:ext>
              </a:extLst>
            </p:cNvPr>
            <p:cNvSpPr/>
            <p:nvPr/>
          </p:nvSpPr>
          <p:spPr>
            <a:xfrm>
              <a:off x="6650128" y="4171154"/>
              <a:ext cx="943" cy="91484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6" name="Line">
              <a:extLst>
                <a:ext uri="{FF2B5EF4-FFF2-40B4-BE49-F238E27FC236}">
                  <a16:creationId xmlns:a16="http://schemas.microsoft.com/office/drawing/2014/main" id="{337D0BF7-56FC-FC7C-8DFF-06CDCAE72771}"/>
                </a:ext>
              </a:extLst>
            </p:cNvPr>
            <p:cNvSpPr/>
            <p:nvPr/>
          </p:nvSpPr>
          <p:spPr>
            <a:xfrm>
              <a:off x="6944212" y="4178778"/>
              <a:ext cx="943" cy="91484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69565EBD-A8C7-4145-0790-2D4E539672A6}"/>
                </a:ext>
              </a:extLst>
            </p:cNvPr>
            <p:cNvSpPr txBox="1"/>
            <p:nvPr/>
          </p:nvSpPr>
          <p:spPr>
            <a:xfrm>
              <a:off x="5270087" y="4208919"/>
              <a:ext cx="28555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0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31F1A378-828C-2B38-D180-FC60D61EB67D}"/>
                </a:ext>
              </a:extLst>
            </p:cNvPr>
            <p:cNvSpPr txBox="1"/>
            <p:nvPr/>
          </p:nvSpPr>
          <p:spPr>
            <a:xfrm>
              <a:off x="5573871" y="4208919"/>
              <a:ext cx="28555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1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4C428B44-C4E9-EAAB-8887-994C5581FC67}"/>
                </a:ext>
              </a:extLst>
            </p:cNvPr>
            <p:cNvSpPr txBox="1"/>
            <p:nvPr/>
          </p:nvSpPr>
          <p:spPr>
            <a:xfrm>
              <a:off x="6181439" y="4208919"/>
              <a:ext cx="28555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K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63D8650F-D8FF-6EE0-2436-E9130E74675C}"/>
                </a:ext>
              </a:extLst>
            </p:cNvPr>
            <p:cNvSpPr txBox="1"/>
            <p:nvPr/>
          </p:nvSpPr>
          <p:spPr>
            <a:xfrm>
              <a:off x="6413987" y="4213813"/>
              <a:ext cx="59809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Not in pool</a:t>
              </a:r>
            </a:p>
          </p:txBody>
        </p:sp>
        <p:sp>
          <p:nvSpPr>
            <p:cNvPr id="91" name="Circle">
              <a:extLst>
                <a:ext uri="{FF2B5EF4-FFF2-40B4-BE49-F238E27FC236}">
                  <a16:creationId xmlns:a16="http://schemas.microsoft.com/office/drawing/2014/main" id="{810DD9F3-68F8-1843-01E8-14486076417C}"/>
                </a:ext>
              </a:extLst>
            </p:cNvPr>
            <p:cNvSpPr/>
            <p:nvPr/>
          </p:nvSpPr>
          <p:spPr>
            <a:xfrm>
              <a:off x="6250781" y="3962290"/>
              <a:ext cx="226219" cy="228710"/>
            </a:xfrm>
            <a:prstGeom prst="ellipse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6C704F30-1121-A132-F5C0-94913FFD96FD}"/>
                </a:ext>
              </a:extLst>
            </p:cNvPr>
            <p:cNvSpPr txBox="1"/>
            <p:nvPr/>
          </p:nvSpPr>
          <p:spPr>
            <a:xfrm>
              <a:off x="4999457" y="2048524"/>
              <a:ext cx="100556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End</a:t>
              </a:r>
            </a:p>
          </p:txBody>
        </p:sp>
        <p:sp>
          <p:nvSpPr>
            <p:cNvPr id="95" name="Line">
              <a:extLst>
                <a:ext uri="{FF2B5EF4-FFF2-40B4-BE49-F238E27FC236}">
                  <a16:creationId xmlns:a16="http://schemas.microsoft.com/office/drawing/2014/main" id="{906BC5F7-879A-5A72-A49D-995921EEFADF}"/>
                </a:ext>
              </a:extLst>
            </p:cNvPr>
            <p:cNvSpPr/>
            <p:nvPr/>
          </p:nvSpPr>
          <p:spPr>
            <a:xfrm rot="16200000">
              <a:off x="5846070" y="3989282"/>
              <a:ext cx="76237" cy="10085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5635" y="0"/>
                    <a:pt x="10800" y="806"/>
                    <a:pt x="10800" y="1800"/>
                  </a:cubicBezTo>
                  <a:lnTo>
                    <a:pt x="10800" y="8700"/>
                  </a:lnTo>
                  <a:cubicBezTo>
                    <a:pt x="10800" y="9694"/>
                    <a:pt x="5965" y="10500"/>
                    <a:pt x="0" y="10500"/>
                  </a:cubicBezTo>
                  <a:cubicBezTo>
                    <a:pt x="5965" y="10500"/>
                    <a:pt x="10800" y="11306"/>
                    <a:pt x="10800" y="12300"/>
                  </a:cubicBezTo>
                  <a:lnTo>
                    <a:pt x="10800" y="19800"/>
                  </a:lnTo>
                  <a:cubicBezTo>
                    <a:pt x="10800" y="20794"/>
                    <a:pt x="15635" y="21600"/>
                    <a:pt x="21600" y="21600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FC2B3C54-62BA-5B55-39BB-E945FB67AE49}"/>
                </a:ext>
              </a:extLst>
            </p:cNvPr>
            <p:cNvSpPr txBox="1"/>
            <p:nvPr/>
          </p:nvSpPr>
          <p:spPr>
            <a:xfrm>
              <a:off x="5190421" y="4582663"/>
              <a:ext cx="12540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No of mistakes made by expert</a:t>
              </a: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0600739F-0F2B-5041-A1B3-63BCAC900CC0}"/>
                </a:ext>
              </a:extLst>
            </p:cNvPr>
            <p:cNvSpPr txBox="1"/>
            <p:nvPr/>
          </p:nvSpPr>
          <p:spPr>
            <a:xfrm>
              <a:off x="6858000" y="2666132"/>
              <a:ext cx="126120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By following this expert the learner will not</a:t>
              </a:r>
            </a:p>
            <a:p>
              <a:r>
                <a:rPr lang="en-US" sz="1200" dirty="0"/>
                <a:t>make any more errors </a:t>
              </a:r>
            </a:p>
          </p:txBody>
        </p: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4737865C-3034-3DA1-A135-E7D926865217}"/>
                </a:ext>
              </a:extLst>
            </p:cNvPr>
            <p:cNvCxnSpPr>
              <a:stCxn id="99" idx="1"/>
              <a:endCxn id="91" idx="7"/>
            </p:cNvCxnSpPr>
            <p:nvPr/>
          </p:nvCxnSpPr>
          <p:spPr>
            <a:xfrm flipH="1">
              <a:off x="6443871" y="3173964"/>
              <a:ext cx="414129" cy="8218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5914643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04E258A6-09F0-C4B3-9C3F-C08D9C228BB3}"/>
              </a:ext>
            </a:extLst>
          </p:cNvPr>
          <p:cNvGrpSpPr/>
          <p:nvPr/>
        </p:nvGrpSpPr>
        <p:grpSpPr>
          <a:xfrm>
            <a:off x="4304110" y="1512970"/>
            <a:ext cx="2432266" cy="1773528"/>
            <a:chOff x="4304110" y="1512970"/>
            <a:chExt cx="2432266" cy="1773528"/>
          </a:xfrm>
        </p:grpSpPr>
        <p:sp>
          <p:nvSpPr>
            <p:cNvPr id="83" name="Rectangle">
              <a:extLst>
                <a:ext uri="{FF2B5EF4-FFF2-40B4-BE49-F238E27FC236}">
                  <a16:creationId xmlns:a16="http://schemas.microsoft.com/office/drawing/2014/main" id="{36884CD1-3ED3-7214-F940-E22B8C1F2667}"/>
                </a:ext>
              </a:extLst>
            </p:cNvPr>
            <p:cNvSpPr/>
            <p:nvPr/>
          </p:nvSpPr>
          <p:spPr>
            <a:xfrm>
              <a:off x="4665158" y="1550974"/>
              <a:ext cx="1425156" cy="1273139"/>
            </a:xfrm>
            <a:prstGeom prst="rect">
              <a:avLst/>
            </a:prstGeom>
            <a:noFill/>
            <a:ln w="9525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84" name="Circle">
              <a:extLst>
                <a:ext uri="{FF2B5EF4-FFF2-40B4-BE49-F238E27FC236}">
                  <a16:creationId xmlns:a16="http://schemas.microsoft.com/office/drawing/2014/main" id="{618A15B2-13A4-5B20-1EB0-39BEFD1EDF47}"/>
                </a:ext>
              </a:extLst>
            </p:cNvPr>
            <p:cNvSpPr/>
            <p:nvPr/>
          </p:nvSpPr>
          <p:spPr>
            <a:xfrm>
              <a:off x="5729275" y="2425070"/>
              <a:ext cx="190021" cy="190021"/>
            </a:xfrm>
            <a:prstGeom prst="ellipse">
              <a:avLst/>
            </a:prstGeom>
            <a:solidFill>
              <a:srgbClr val="FF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85" name="Circle">
              <a:extLst>
                <a:ext uri="{FF2B5EF4-FFF2-40B4-BE49-F238E27FC236}">
                  <a16:creationId xmlns:a16="http://schemas.microsoft.com/office/drawing/2014/main" id="{964D3B8A-DDA7-231B-1B6F-ADC1B8B6D530}"/>
                </a:ext>
              </a:extLst>
            </p:cNvPr>
            <p:cNvSpPr/>
            <p:nvPr/>
          </p:nvSpPr>
          <p:spPr>
            <a:xfrm>
              <a:off x="5729275" y="2621424"/>
              <a:ext cx="190021" cy="190021"/>
            </a:xfrm>
            <a:prstGeom prst="ellipse">
              <a:avLst/>
            </a:prstGeom>
            <a:solidFill>
              <a:srgbClr val="FF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86" name="Circle">
              <a:extLst>
                <a:ext uri="{FF2B5EF4-FFF2-40B4-BE49-F238E27FC236}">
                  <a16:creationId xmlns:a16="http://schemas.microsoft.com/office/drawing/2014/main" id="{BCCC4B02-EA40-7E07-F075-F840C93B1D22}"/>
                </a:ext>
              </a:extLst>
            </p:cNvPr>
            <p:cNvSpPr/>
            <p:nvPr/>
          </p:nvSpPr>
          <p:spPr>
            <a:xfrm>
              <a:off x="5216219" y="2235049"/>
              <a:ext cx="190021" cy="190021"/>
            </a:xfrm>
            <a:prstGeom prst="ellipse">
              <a:avLst/>
            </a:prstGeom>
            <a:solidFill>
              <a:srgbClr val="16E7C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87" name="Circle">
              <a:extLst>
                <a:ext uri="{FF2B5EF4-FFF2-40B4-BE49-F238E27FC236}">
                  <a16:creationId xmlns:a16="http://schemas.microsoft.com/office/drawing/2014/main" id="{156C5A24-B143-AB2A-12CF-79EF0F5E52E9}"/>
                </a:ext>
              </a:extLst>
            </p:cNvPr>
            <p:cNvSpPr/>
            <p:nvPr/>
          </p:nvSpPr>
          <p:spPr>
            <a:xfrm>
              <a:off x="5216219" y="2425070"/>
              <a:ext cx="190021" cy="190021"/>
            </a:xfrm>
            <a:prstGeom prst="ellipse">
              <a:avLst/>
            </a:prstGeom>
            <a:solidFill>
              <a:srgbClr val="16E7C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88" name="Circle">
              <a:extLst>
                <a:ext uri="{FF2B5EF4-FFF2-40B4-BE49-F238E27FC236}">
                  <a16:creationId xmlns:a16="http://schemas.microsoft.com/office/drawing/2014/main" id="{2B577266-ADC7-D28F-38B8-7AC64056B06E}"/>
                </a:ext>
              </a:extLst>
            </p:cNvPr>
            <p:cNvSpPr/>
            <p:nvPr/>
          </p:nvSpPr>
          <p:spPr>
            <a:xfrm>
              <a:off x="5216219" y="2615090"/>
              <a:ext cx="190021" cy="190021"/>
            </a:xfrm>
            <a:prstGeom prst="ellipse">
              <a:avLst/>
            </a:prstGeom>
            <a:solidFill>
              <a:srgbClr val="16E7C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89" name="Circle">
              <a:extLst>
                <a:ext uri="{FF2B5EF4-FFF2-40B4-BE49-F238E27FC236}">
                  <a16:creationId xmlns:a16="http://schemas.microsoft.com/office/drawing/2014/main" id="{9A19CE78-F75A-64DF-1761-49BFBCDDBF6C}"/>
                </a:ext>
              </a:extLst>
            </p:cNvPr>
            <p:cNvSpPr/>
            <p:nvPr/>
          </p:nvSpPr>
          <p:spPr>
            <a:xfrm>
              <a:off x="5482248" y="2235049"/>
              <a:ext cx="190021" cy="190021"/>
            </a:xfrm>
            <a:prstGeom prst="ellipse">
              <a:avLst/>
            </a:prstGeom>
            <a:solidFill>
              <a:srgbClr val="16E7C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90" name="Circle">
              <a:extLst>
                <a:ext uri="{FF2B5EF4-FFF2-40B4-BE49-F238E27FC236}">
                  <a16:creationId xmlns:a16="http://schemas.microsoft.com/office/drawing/2014/main" id="{B8EAF19A-A83A-FFA7-489C-099B0E1B50D0}"/>
                </a:ext>
              </a:extLst>
            </p:cNvPr>
            <p:cNvSpPr/>
            <p:nvPr/>
          </p:nvSpPr>
          <p:spPr>
            <a:xfrm>
              <a:off x="5482248" y="2615090"/>
              <a:ext cx="190021" cy="190021"/>
            </a:xfrm>
            <a:prstGeom prst="ellipse">
              <a:avLst/>
            </a:prstGeom>
            <a:solidFill>
              <a:srgbClr val="FF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91" name="Circle">
              <a:extLst>
                <a:ext uri="{FF2B5EF4-FFF2-40B4-BE49-F238E27FC236}">
                  <a16:creationId xmlns:a16="http://schemas.microsoft.com/office/drawing/2014/main" id="{B907DCCF-50D8-A357-6FC6-2A6EDA4E66CE}"/>
                </a:ext>
              </a:extLst>
            </p:cNvPr>
            <p:cNvSpPr/>
            <p:nvPr/>
          </p:nvSpPr>
          <p:spPr>
            <a:xfrm>
              <a:off x="5482248" y="2425070"/>
              <a:ext cx="190021" cy="190021"/>
            </a:xfrm>
            <a:prstGeom prst="ellipse">
              <a:avLst/>
            </a:prstGeom>
            <a:solidFill>
              <a:srgbClr val="FF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92" name="Circle">
              <a:extLst>
                <a:ext uri="{FF2B5EF4-FFF2-40B4-BE49-F238E27FC236}">
                  <a16:creationId xmlns:a16="http://schemas.microsoft.com/office/drawing/2014/main" id="{9BE8778C-CD95-DAB4-E248-1D64A16BA37D}"/>
                </a:ext>
              </a:extLst>
            </p:cNvPr>
            <p:cNvSpPr/>
            <p:nvPr/>
          </p:nvSpPr>
          <p:spPr>
            <a:xfrm>
              <a:off x="4950190" y="2615090"/>
              <a:ext cx="190021" cy="190021"/>
            </a:xfrm>
            <a:prstGeom prst="ellipse">
              <a:avLst/>
            </a:prstGeom>
            <a:solidFill>
              <a:srgbClr val="16E7C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100" name="Line">
              <a:extLst>
                <a:ext uri="{FF2B5EF4-FFF2-40B4-BE49-F238E27FC236}">
                  <a16:creationId xmlns:a16="http://schemas.microsoft.com/office/drawing/2014/main" id="{D723AE46-C8B7-922A-C475-47DFF5EB5E38}"/>
                </a:ext>
              </a:extLst>
            </p:cNvPr>
            <p:cNvSpPr/>
            <p:nvPr/>
          </p:nvSpPr>
          <p:spPr>
            <a:xfrm>
              <a:off x="5684937" y="1512970"/>
              <a:ext cx="792" cy="1773527"/>
            </a:xfrm>
            <a:prstGeom prst="line">
              <a:avLst/>
            </a:prstGeom>
            <a:noFill/>
            <a:ln w="9525" cap="flat">
              <a:solidFill>
                <a:srgbClr val="00D2A9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1" name="Rectangle"/>
            <p:cNvSpPr/>
            <p:nvPr/>
          </p:nvSpPr>
          <p:spPr>
            <a:xfrm>
              <a:off x="4665149" y="1550975"/>
              <a:ext cx="1425156" cy="1273139"/>
            </a:xfrm>
            <a:prstGeom prst="rect">
              <a:avLst/>
            </a:prstGeom>
            <a:noFill/>
            <a:ln w="9525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171" name="Line"/>
            <p:cNvSpPr/>
            <p:nvPr/>
          </p:nvSpPr>
          <p:spPr>
            <a:xfrm>
              <a:off x="4304110" y="2881120"/>
              <a:ext cx="2432266" cy="79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2" name="Line"/>
            <p:cNvSpPr/>
            <p:nvPr/>
          </p:nvSpPr>
          <p:spPr>
            <a:xfrm>
              <a:off x="5045191" y="2849450"/>
              <a:ext cx="792" cy="76008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3" name="Line"/>
            <p:cNvSpPr/>
            <p:nvPr/>
          </p:nvSpPr>
          <p:spPr>
            <a:xfrm>
              <a:off x="5311220" y="2843116"/>
              <a:ext cx="792" cy="76008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4" name="Line"/>
            <p:cNvSpPr/>
            <p:nvPr/>
          </p:nvSpPr>
          <p:spPr>
            <a:xfrm>
              <a:off x="5583583" y="2836782"/>
              <a:ext cx="792" cy="76008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5" name="Line"/>
            <p:cNvSpPr/>
            <p:nvPr/>
          </p:nvSpPr>
          <p:spPr>
            <a:xfrm>
              <a:off x="5830610" y="2836782"/>
              <a:ext cx="792" cy="76008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6" name="Line"/>
            <p:cNvSpPr/>
            <p:nvPr/>
          </p:nvSpPr>
          <p:spPr>
            <a:xfrm>
              <a:off x="4810832" y="2849450"/>
              <a:ext cx="792" cy="76008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7" name="Line"/>
            <p:cNvSpPr/>
            <p:nvPr/>
          </p:nvSpPr>
          <p:spPr>
            <a:xfrm>
              <a:off x="6077637" y="2843116"/>
              <a:ext cx="792" cy="76008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8" name="Line"/>
            <p:cNvSpPr/>
            <p:nvPr/>
          </p:nvSpPr>
          <p:spPr>
            <a:xfrm>
              <a:off x="5684928" y="1512971"/>
              <a:ext cx="792" cy="1773527"/>
            </a:xfrm>
            <a:prstGeom prst="line">
              <a:avLst/>
            </a:prstGeom>
            <a:noFill/>
            <a:ln w="9525" cap="flat">
              <a:solidFill>
                <a:srgbClr val="00D2A9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EE0E3319-1139-301E-5E10-B4B9A39D0166}"/>
              </a:ext>
            </a:extLst>
          </p:cNvPr>
          <p:cNvGrpSpPr/>
          <p:nvPr/>
        </p:nvGrpSpPr>
        <p:grpSpPr>
          <a:xfrm>
            <a:off x="694151" y="2567714"/>
            <a:ext cx="2690338" cy="1961705"/>
            <a:chOff x="10167" y="1643764"/>
            <a:chExt cx="2690338" cy="1961705"/>
          </a:xfrm>
        </p:grpSpPr>
        <p:sp>
          <p:nvSpPr>
            <p:cNvPr id="3" name="Circle">
              <a:extLst>
                <a:ext uri="{FF2B5EF4-FFF2-40B4-BE49-F238E27FC236}">
                  <a16:creationId xmlns:a16="http://schemas.microsoft.com/office/drawing/2014/main" id="{D175D058-46D9-ED4B-A1E0-49D3353D963A}"/>
                </a:ext>
              </a:extLst>
            </p:cNvPr>
            <p:cNvSpPr/>
            <p:nvPr/>
          </p:nvSpPr>
          <p:spPr>
            <a:xfrm>
              <a:off x="1019044" y="2022093"/>
              <a:ext cx="210183" cy="210183"/>
            </a:xfrm>
            <a:prstGeom prst="ellipse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4" name="Circle">
              <a:extLst>
                <a:ext uri="{FF2B5EF4-FFF2-40B4-BE49-F238E27FC236}">
                  <a16:creationId xmlns:a16="http://schemas.microsoft.com/office/drawing/2014/main" id="{DA08D032-DC89-E280-A599-27D39693EDB3}"/>
                </a:ext>
              </a:extLst>
            </p:cNvPr>
            <p:cNvSpPr/>
            <p:nvPr/>
          </p:nvSpPr>
          <p:spPr>
            <a:xfrm>
              <a:off x="1019044" y="2232276"/>
              <a:ext cx="210183" cy="210183"/>
            </a:xfrm>
            <a:prstGeom prst="ellipse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24" name="Circle">
              <a:extLst>
                <a:ext uri="{FF2B5EF4-FFF2-40B4-BE49-F238E27FC236}">
                  <a16:creationId xmlns:a16="http://schemas.microsoft.com/office/drawing/2014/main" id="{2C27A08F-E0B4-CACB-1655-DCCE3A3109A8}"/>
                </a:ext>
              </a:extLst>
            </p:cNvPr>
            <p:cNvSpPr/>
            <p:nvPr/>
          </p:nvSpPr>
          <p:spPr>
            <a:xfrm>
              <a:off x="1019044" y="2442458"/>
              <a:ext cx="210183" cy="210183"/>
            </a:xfrm>
            <a:prstGeom prst="ellipse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25" name="Circle">
              <a:extLst>
                <a:ext uri="{FF2B5EF4-FFF2-40B4-BE49-F238E27FC236}">
                  <a16:creationId xmlns:a16="http://schemas.microsoft.com/office/drawing/2014/main" id="{02AC3B08-7BEC-B0C5-48E9-2FEC1640759B}"/>
                </a:ext>
              </a:extLst>
            </p:cNvPr>
            <p:cNvSpPr/>
            <p:nvPr/>
          </p:nvSpPr>
          <p:spPr>
            <a:xfrm>
              <a:off x="1019044" y="2652641"/>
              <a:ext cx="210183" cy="210183"/>
            </a:xfrm>
            <a:prstGeom prst="ellipse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26" name="Circle">
              <a:extLst>
                <a:ext uri="{FF2B5EF4-FFF2-40B4-BE49-F238E27FC236}">
                  <a16:creationId xmlns:a16="http://schemas.microsoft.com/office/drawing/2014/main" id="{8EB44214-5552-AE7D-1F50-7B4DD1E2BFA0}"/>
                </a:ext>
              </a:extLst>
            </p:cNvPr>
            <p:cNvSpPr/>
            <p:nvPr/>
          </p:nvSpPr>
          <p:spPr>
            <a:xfrm>
              <a:off x="1019044" y="2862824"/>
              <a:ext cx="210183" cy="210183"/>
            </a:xfrm>
            <a:prstGeom prst="ellipse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27" name="Circle">
              <a:extLst>
                <a:ext uri="{FF2B5EF4-FFF2-40B4-BE49-F238E27FC236}">
                  <a16:creationId xmlns:a16="http://schemas.microsoft.com/office/drawing/2014/main" id="{ED2D2D78-C899-0058-EB42-25A449B7C52F}"/>
                </a:ext>
              </a:extLst>
            </p:cNvPr>
            <p:cNvSpPr/>
            <p:nvPr/>
          </p:nvSpPr>
          <p:spPr>
            <a:xfrm>
              <a:off x="1313299" y="2442458"/>
              <a:ext cx="210183" cy="210183"/>
            </a:xfrm>
            <a:prstGeom prst="ellipse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28" name="Circle">
              <a:extLst>
                <a:ext uri="{FF2B5EF4-FFF2-40B4-BE49-F238E27FC236}">
                  <a16:creationId xmlns:a16="http://schemas.microsoft.com/office/drawing/2014/main" id="{2E6148BC-6F91-AF50-129C-5A656DD4E945}"/>
                </a:ext>
              </a:extLst>
            </p:cNvPr>
            <p:cNvSpPr/>
            <p:nvPr/>
          </p:nvSpPr>
          <p:spPr>
            <a:xfrm>
              <a:off x="1313299" y="2862824"/>
              <a:ext cx="210183" cy="210183"/>
            </a:xfrm>
            <a:prstGeom prst="ellipse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29" name="Circle">
              <a:extLst>
                <a:ext uri="{FF2B5EF4-FFF2-40B4-BE49-F238E27FC236}">
                  <a16:creationId xmlns:a16="http://schemas.microsoft.com/office/drawing/2014/main" id="{9AE44353-0467-63AD-76AE-6BB5E5161CA6}"/>
                </a:ext>
              </a:extLst>
            </p:cNvPr>
            <p:cNvSpPr/>
            <p:nvPr/>
          </p:nvSpPr>
          <p:spPr>
            <a:xfrm>
              <a:off x="1313299" y="2652641"/>
              <a:ext cx="210183" cy="210183"/>
            </a:xfrm>
            <a:prstGeom prst="ellipse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30" name="Circle">
              <a:extLst>
                <a:ext uri="{FF2B5EF4-FFF2-40B4-BE49-F238E27FC236}">
                  <a16:creationId xmlns:a16="http://schemas.microsoft.com/office/drawing/2014/main" id="{2743C2B9-B275-E623-7707-2F3746F879B7}"/>
                </a:ext>
              </a:extLst>
            </p:cNvPr>
            <p:cNvSpPr/>
            <p:nvPr/>
          </p:nvSpPr>
          <p:spPr>
            <a:xfrm>
              <a:off x="724788" y="2862824"/>
              <a:ext cx="210183" cy="210183"/>
            </a:xfrm>
            <a:prstGeom prst="ellipse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31" name="Line">
              <a:extLst>
                <a:ext uri="{FF2B5EF4-FFF2-40B4-BE49-F238E27FC236}">
                  <a16:creationId xmlns:a16="http://schemas.microsoft.com/office/drawing/2014/main" id="{7FB90635-9A15-57F3-DB16-133FCA98CDA6}"/>
                </a:ext>
              </a:extLst>
            </p:cNvPr>
            <p:cNvSpPr/>
            <p:nvPr/>
          </p:nvSpPr>
          <p:spPr>
            <a:xfrm>
              <a:off x="10167" y="3157079"/>
              <a:ext cx="2690338" cy="876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 dirty="0"/>
            </a:p>
          </p:txBody>
        </p:sp>
        <p:sp>
          <p:nvSpPr>
            <p:cNvPr id="32" name="Line">
              <a:extLst>
                <a:ext uri="{FF2B5EF4-FFF2-40B4-BE49-F238E27FC236}">
                  <a16:creationId xmlns:a16="http://schemas.microsoft.com/office/drawing/2014/main" id="{877A6B6E-C9AC-1C68-CC05-0ED84B7042DC}"/>
                </a:ext>
              </a:extLst>
            </p:cNvPr>
            <p:cNvSpPr/>
            <p:nvPr/>
          </p:nvSpPr>
          <p:spPr>
            <a:xfrm>
              <a:off x="829879" y="3122049"/>
              <a:ext cx="876" cy="84073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" name="Line">
              <a:extLst>
                <a:ext uri="{FF2B5EF4-FFF2-40B4-BE49-F238E27FC236}">
                  <a16:creationId xmlns:a16="http://schemas.microsoft.com/office/drawing/2014/main" id="{5E934DA0-99C7-7DF6-F2F2-FD04CD8C2D5D}"/>
                </a:ext>
              </a:extLst>
            </p:cNvPr>
            <p:cNvSpPr/>
            <p:nvPr/>
          </p:nvSpPr>
          <p:spPr>
            <a:xfrm>
              <a:off x="1124135" y="3115043"/>
              <a:ext cx="876" cy="84073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" name="Line">
              <a:extLst>
                <a:ext uri="{FF2B5EF4-FFF2-40B4-BE49-F238E27FC236}">
                  <a16:creationId xmlns:a16="http://schemas.microsoft.com/office/drawing/2014/main" id="{E901AD02-7C2D-EF22-C811-67A1BD6E0FD1}"/>
                </a:ext>
              </a:extLst>
            </p:cNvPr>
            <p:cNvSpPr/>
            <p:nvPr/>
          </p:nvSpPr>
          <p:spPr>
            <a:xfrm>
              <a:off x="1425397" y="3108037"/>
              <a:ext cx="876" cy="84073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" name="Line">
              <a:extLst>
                <a:ext uri="{FF2B5EF4-FFF2-40B4-BE49-F238E27FC236}">
                  <a16:creationId xmlns:a16="http://schemas.microsoft.com/office/drawing/2014/main" id="{FE560CE8-EE18-E0FC-A13A-423A3239741D}"/>
                </a:ext>
              </a:extLst>
            </p:cNvPr>
            <p:cNvSpPr/>
            <p:nvPr/>
          </p:nvSpPr>
          <p:spPr>
            <a:xfrm>
              <a:off x="1698634" y="3108037"/>
              <a:ext cx="876" cy="84073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" name="Line">
              <a:extLst>
                <a:ext uri="{FF2B5EF4-FFF2-40B4-BE49-F238E27FC236}">
                  <a16:creationId xmlns:a16="http://schemas.microsoft.com/office/drawing/2014/main" id="{B9E4DF1F-5E11-F813-E585-D81FD89615CB}"/>
                </a:ext>
              </a:extLst>
            </p:cNvPr>
            <p:cNvSpPr/>
            <p:nvPr/>
          </p:nvSpPr>
          <p:spPr>
            <a:xfrm>
              <a:off x="570654" y="3122049"/>
              <a:ext cx="876" cy="84073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" name="Line">
              <a:extLst>
                <a:ext uri="{FF2B5EF4-FFF2-40B4-BE49-F238E27FC236}">
                  <a16:creationId xmlns:a16="http://schemas.microsoft.com/office/drawing/2014/main" id="{00D6737F-5A4B-7630-F2D4-449949B5F6DD}"/>
                </a:ext>
              </a:extLst>
            </p:cNvPr>
            <p:cNvSpPr/>
            <p:nvPr/>
          </p:nvSpPr>
          <p:spPr>
            <a:xfrm>
              <a:off x="1971872" y="3115043"/>
              <a:ext cx="876" cy="84073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" name="Line">
              <a:extLst>
                <a:ext uri="{FF2B5EF4-FFF2-40B4-BE49-F238E27FC236}">
                  <a16:creationId xmlns:a16="http://schemas.microsoft.com/office/drawing/2014/main" id="{22CDB5B3-6C48-9936-FEBC-24D563C7B056}"/>
                </a:ext>
              </a:extLst>
            </p:cNvPr>
            <p:cNvSpPr/>
            <p:nvPr/>
          </p:nvSpPr>
          <p:spPr>
            <a:xfrm>
              <a:off x="1537494" y="1643764"/>
              <a:ext cx="876" cy="1961705"/>
            </a:xfrm>
            <a:prstGeom prst="line">
              <a:avLst/>
            </a:prstGeom>
            <a:noFill/>
            <a:ln w="9525" cap="flat">
              <a:solidFill>
                <a:srgbClr val="00D2A9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61F30A66-AF1D-47BF-6DD9-898564FD7808}"/>
              </a:ext>
            </a:extLst>
          </p:cNvPr>
          <p:cNvGrpSpPr/>
          <p:nvPr/>
        </p:nvGrpSpPr>
        <p:grpSpPr>
          <a:xfrm>
            <a:off x="258896" y="733697"/>
            <a:ext cx="2333002" cy="777806"/>
            <a:chOff x="3736791" y="1110236"/>
            <a:chExt cx="2333002" cy="777806"/>
          </a:xfrm>
        </p:grpSpPr>
        <p:sp>
          <p:nvSpPr>
            <p:cNvPr id="45" name="Experts predicting 1">
              <a:extLst>
                <a:ext uri="{FF2B5EF4-FFF2-40B4-BE49-F238E27FC236}">
                  <a16:creationId xmlns:a16="http://schemas.microsoft.com/office/drawing/2014/main" id="{61D0014E-FFA3-45FA-7DD4-271D7CC8941C}"/>
                </a:ext>
              </a:extLst>
            </p:cNvPr>
            <p:cNvSpPr txBox="1"/>
            <p:nvPr/>
          </p:nvSpPr>
          <p:spPr>
            <a:xfrm>
              <a:off x="4001298" y="1503141"/>
              <a:ext cx="2068495" cy="384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t">
              <a:spAutoFit/>
            </a:bodyPr>
            <a:lstStyle>
              <a:lvl1pPr>
                <a:buClr>
                  <a:srgbClr val="000000"/>
                </a:buClr>
                <a:buFont typeface="Times New Roman"/>
              </a:lvl1pPr>
            </a:lstStyle>
            <a:p>
              <a:r>
                <a:rPr sz="1800" dirty="0"/>
                <a:t>Experts predicting 1</a:t>
              </a:r>
            </a:p>
          </p:txBody>
        </p:sp>
        <p:sp>
          <p:nvSpPr>
            <p:cNvPr id="46" name="Circle">
              <a:extLst>
                <a:ext uri="{FF2B5EF4-FFF2-40B4-BE49-F238E27FC236}">
                  <a16:creationId xmlns:a16="http://schemas.microsoft.com/office/drawing/2014/main" id="{0EC3DEEE-0A02-689C-6FA9-C76B3C6BC158}"/>
                </a:ext>
              </a:extLst>
            </p:cNvPr>
            <p:cNvSpPr/>
            <p:nvPr/>
          </p:nvSpPr>
          <p:spPr>
            <a:xfrm>
              <a:off x="3743617" y="1542656"/>
              <a:ext cx="204780" cy="206166"/>
            </a:xfrm>
            <a:prstGeom prst="ellipse">
              <a:avLst/>
            </a:prstGeom>
            <a:solidFill>
              <a:srgbClr val="16E7C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47" name="Circle">
              <a:extLst>
                <a:ext uri="{FF2B5EF4-FFF2-40B4-BE49-F238E27FC236}">
                  <a16:creationId xmlns:a16="http://schemas.microsoft.com/office/drawing/2014/main" id="{B23E1409-6AAB-ECAC-C2C1-900C3B5FA8BD}"/>
                </a:ext>
              </a:extLst>
            </p:cNvPr>
            <p:cNvSpPr/>
            <p:nvPr/>
          </p:nvSpPr>
          <p:spPr>
            <a:xfrm>
              <a:off x="3736791" y="1254023"/>
              <a:ext cx="204780" cy="206166"/>
            </a:xfrm>
            <a:prstGeom prst="ellipse">
              <a:avLst/>
            </a:prstGeom>
            <a:solidFill>
              <a:srgbClr val="FF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48" name="Experts predicting 0">
              <a:extLst>
                <a:ext uri="{FF2B5EF4-FFF2-40B4-BE49-F238E27FC236}">
                  <a16:creationId xmlns:a16="http://schemas.microsoft.com/office/drawing/2014/main" id="{27ECFBA6-B939-2C90-7535-087F280E0B61}"/>
                </a:ext>
              </a:extLst>
            </p:cNvPr>
            <p:cNvSpPr txBox="1"/>
            <p:nvPr/>
          </p:nvSpPr>
          <p:spPr>
            <a:xfrm>
              <a:off x="3994826" y="1110236"/>
              <a:ext cx="2068495" cy="384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t">
              <a:spAutoFit/>
            </a:bodyPr>
            <a:lstStyle>
              <a:lvl1pPr>
                <a:buClr>
                  <a:srgbClr val="000000"/>
                </a:buClr>
                <a:buFont typeface="Times New Roman"/>
              </a:lvl1pPr>
            </a:lstStyle>
            <a:p>
              <a:r>
                <a:rPr sz="1800" dirty="0"/>
                <a:t>Experts predicting 0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5F707413-9B8A-913A-03E3-8FFC2E73AE69}"/>
              </a:ext>
            </a:extLst>
          </p:cNvPr>
          <p:cNvGrpSpPr/>
          <p:nvPr/>
        </p:nvGrpSpPr>
        <p:grpSpPr>
          <a:xfrm>
            <a:off x="4304110" y="4158812"/>
            <a:ext cx="2432266" cy="1773527"/>
            <a:chOff x="4304110" y="4158812"/>
            <a:chExt cx="2432266" cy="1773527"/>
          </a:xfrm>
        </p:grpSpPr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DF71E3CC-60A0-1A6E-3573-1916A55DF7BA}"/>
                </a:ext>
              </a:extLst>
            </p:cNvPr>
            <p:cNvGrpSpPr/>
            <p:nvPr/>
          </p:nvGrpSpPr>
          <p:grpSpPr>
            <a:xfrm>
              <a:off x="5225710" y="4158812"/>
              <a:ext cx="703077" cy="1773527"/>
              <a:chOff x="1136496" y="3574775"/>
              <a:chExt cx="703077" cy="1773527"/>
            </a:xfrm>
          </p:grpSpPr>
          <p:sp>
            <p:nvSpPr>
              <p:cNvPr id="104" name="Circle">
                <a:extLst>
                  <a:ext uri="{FF2B5EF4-FFF2-40B4-BE49-F238E27FC236}">
                    <a16:creationId xmlns:a16="http://schemas.microsoft.com/office/drawing/2014/main" id="{E4946285-AB6B-7577-44EC-E89E1694A07D}"/>
                  </a:ext>
                </a:extLst>
              </p:cNvPr>
              <p:cNvSpPr/>
              <p:nvPr/>
            </p:nvSpPr>
            <p:spPr>
              <a:xfrm>
                <a:off x="1402523" y="3882655"/>
                <a:ext cx="190021" cy="190021"/>
              </a:xfrm>
              <a:prstGeom prst="ellipse">
                <a:avLst/>
              </a:prstGeom>
              <a:solidFill>
                <a:srgbClr val="16E7CF"/>
              </a:solidFill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05" name="Circle">
                <a:extLst>
                  <a:ext uri="{FF2B5EF4-FFF2-40B4-BE49-F238E27FC236}">
                    <a16:creationId xmlns:a16="http://schemas.microsoft.com/office/drawing/2014/main" id="{2B80E1C8-0375-FA44-91CF-66E5D4E9A48E}"/>
                  </a:ext>
                </a:extLst>
              </p:cNvPr>
              <p:cNvSpPr/>
              <p:nvPr/>
            </p:nvSpPr>
            <p:spPr>
              <a:xfrm>
                <a:off x="1649552" y="4683229"/>
                <a:ext cx="190021" cy="190021"/>
              </a:xfrm>
              <a:prstGeom prst="ellipse">
                <a:avLst/>
              </a:prstGeom>
              <a:solidFill>
                <a:srgbClr val="16E7CF"/>
              </a:solidFill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06" name="Circle">
                <a:extLst>
                  <a:ext uri="{FF2B5EF4-FFF2-40B4-BE49-F238E27FC236}">
                    <a16:creationId xmlns:a16="http://schemas.microsoft.com/office/drawing/2014/main" id="{6242B894-144A-0069-50C4-7E984EDBCD9B}"/>
                  </a:ext>
                </a:extLst>
              </p:cNvPr>
              <p:cNvSpPr/>
              <p:nvPr/>
            </p:nvSpPr>
            <p:spPr>
              <a:xfrm>
                <a:off x="1136496" y="4296854"/>
                <a:ext cx="190021" cy="190021"/>
              </a:xfrm>
              <a:prstGeom prst="ellipse">
                <a:avLst/>
              </a:prstGeom>
              <a:solidFill>
                <a:srgbClr val="16E7CF"/>
              </a:solidFill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07" name="Circle">
                <a:extLst>
                  <a:ext uri="{FF2B5EF4-FFF2-40B4-BE49-F238E27FC236}">
                    <a16:creationId xmlns:a16="http://schemas.microsoft.com/office/drawing/2014/main" id="{9DA42276-7EE9-EFB5-32AB-2CBCBF547C32}"/>
                  </a:ext>
                </a:extLst>
              </p:cNvPr>
              <p:cNvSpPr/>
              <p:nvPr/>
            </p:nvSpPr>
            <p:spPr>
              <a:xfrm>
                <a:off x="1136496" y="4486875"/>
                <a:ext cx="190021" cy="190021"/>
              </a:xfrm>
              <a:prstGeom prst="ellipse">
                <a:avLst/>
              </a:prstGeom>
              <a:solidFill>
                <a:srgbClr val="FF0000"/>
              </a:solidFill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08" name="Circle">
                <a:extLst>
                  <a:ext uri="{FF2B5EF4-FFF2-40B4-BE49-F238E27FC236}">
                    <a16:creationId xmlns:a16="http://schemas.microsoft.com/office/drawing/2014/main" id="{F50C1E03-4172-6394-FBDD-9BB65D43B51F}"/>
                  </a:ext>
                </a:extLst>
              </p:cNvPr>
              <p:cNvSpPr/>
              <p:nvPr/>
            </p:nvSpPr>
            <p:spPr>
              <a:xfrm>
                <a:off x="1136496" y="4676895"/>
                <a:ext cx="190021" cy="190021"/>
              </a:xfrm>
              <a:prstGeom prst="ellipse">
                <a:avLst/>
              </a:prstGeom>
              <a:solidFill>
                <a:srgbClr val="FF0000"/>
              </a:solidFill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09" name="Circle">
                <a:extLst>
                  <a:ext uri="{FF2B5EF4-FFF2-40B4-BE49-F238E27FC236}">
                    <a16:creationId xmlns:a16="http://schemas.microsoft.com/office/drawing/2014/main" id="{11F95D61-7CB3-163A-1AEF-9EA67FF42933}"/>
                  </a:ext>
                </a:extLst>
              </p:cNvPr>
              <p:cNvSpPr/>
              <p:nvPr/>
            </p:nvSpPr>
            <p:spPr>
              <a:xfrm>
                <a:off x="1402525" y="4296854"/>
                <a:ext cx="190021" cy="190021"/>
              </a:xfrm>
              <a:prstGeom prst="ellipse">
                <a:avLst/>
              </a:prstGeom>
              <a:solidFill>
                <a:srgbClr val="16E7CF"/>
              </a:solidFill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 dirty="0"/>
              </a:p>
            </p:txBody>
          </p:sp>
          <p:sp>
            <p:nvSpPr>
              <p:cNvPr id="110" name="Circle">
                <a:extLst>
                  <a:ext uri="{FF2B5EF4-FFF2-40B4-BE49-F238E27FC236}">
                    <a16:creationId xmlns:a16="http://schemas.microsoft.com/office/drawing/2014/main" id="{8EB46B1C-8015-3BD8-E01A-5C22165A7B9D}"/>
                  </a:ext>
                </a:extLst>
              </p:cNvPr>
              <p:cNvSpPr/>
              <p:nvPr/>
            </p:nvSpPr>
            <p:spPr>
              <a:xfrm>
                <a:off x="1402525" y="4676895"/>
                <a:ext cx="190021" cy="190021"/>
              </a:xfrm>
              <a:prstGeom prst="ellipse">
                <a:avLst/>
              </a:prstGeom>
              <a:solidFill>
                <a:srgbClr val="FF0000"/>
              </a:solidFill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11" name="Circle">
                <a:extLst>
                  <a:ext uri="{FF2B5EF4-FFF2-40B4-BE49-F238E27FC236}">
                    <a16:creationId xmlns:a16="http://schemas.microsoft.com/office/drawing/2014/main" id="{4AADF17C-1D5E-1CDA-D9A3-379249F7BF0F}"/>
                  </a:ext>
                </a:extLst>
              </p:cNvPr>
              <p:cNvSpPr/>
              <p:nvPr/>
            </p:nvSpPr>
            <p:spPr>
              <a:xfrm>
                <a:off x="1402525" y="4486875"/>
                <a:ext cx="190021" cy="190021"/>
              </a:xfrm>
              <a:prstGeom prst="ellipse">
                <a:avLst/>
              </a:prstGeom>
              <a:solidFill>
                <a:srgbClr val="FF0000"/>
              </a:solidFill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12" name="Circle">
                <a:extLst>
                  <a:ext uri="{FF2B5EF4-FFF2-40B4-BE49-F238E27FC236}">
                    <a16:creationId xmlns:a16="http://schemas.microsoft.com/office/drawing/2014/main" id="{893B881A-2759-DA50-A17D-3E309223098B}"/>
                  </a:ext>
                </a:extLst>
              </p:cNvPr>
              <p:cNvSpPr/>
              <p:nvPr/>
            </p:nvSpPr>
            <p:spPr>
              <a:xfrm>
                <a:off x="1402524" y="4087831"/>
                <a:ext cx="190021" cy="190021"/>
              </a:xfrm>
              <a:prstGeom prst="ellipse">
                <a:avLst/>
              </a:prstGeom>
              <a:solidFill>
                <a:srgbClr val="16E7CF"/>
              </a:solidFill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 dirty="0"/>
              </a:p>
            </p:txBody>
          </p:sp>
          <p:sp>
            <p:nvSpPr>
              <p:cNvPr id="120" name="Line">
                <a:extLst>
                  <a:ext uri="{FF2B5EF4-FFF2-40B4-BE49-F238E27FC236}">
                    <a16:creationId xmlns:a16="http://schemas.microsoft.com/office/drawing/2014/main" id="{8AD8141F-56B2-8675-113C-D91B3386DAB1}"/>
                  </a:ext>
                </a:extLst>
              </p:cNvPr>
              <p:cNvSpPr/>
              <p:nvPr/>
            </p:nvSpPr>
            <p:spPr>
              <a:xfrm>
                <a:off x="1605214" y="3574775"/>
                <a:ext cx="792" cy="1773527"/>
              </a:xfrm>
              <a:prstGeom prst="line">
                <a:avLst/>
              </a:prstGeom>
              <a:noFill/>
              <a:ln w="9525" cap="flat">
                <a:solidFill>
                  <a:srgbClr val="00D2A9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marL="0" marR="0" defTabSz="457200"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dirty="0"/>
              </a:p>
            </p:txBody>
          </p:sp>
        </p:grpSp>
        <p:sp>
          <p:nvSpPr>
            <p:cNvPr id="51" name="Rectangle">
              <a:extLst>
                <a:ext uri="{FF2B5EF4-FFF2-40B4-BE49-F238E27FC236}">
                  <a16:creationId xmlns:a16="http://schemas.microsoft.com/office/drawing/2014/main" id="{5D0A11DE-8D47-79CB-4928-7A89BC94A56C}"/>
                </a:ext>
              </a:extLst>
            </p:cNvPr>
            <p:cNvSpPr/>
            <p:nvPr/>
          </p:nvSpPr>
          <p:spPr>
            <a:xfrm>
              <a:off x="4665149" y="4198357"/>
              <a:ext cx="1425156" cy="1273139"/>
            </a:xfrm>
            <a:prstGeom prst="rect">
              <a:avLst/>
            </a:prstGeom>
            <a:noFill/>
            <a:ln w="9525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61" name="Line">
              <a:extLst>
                <a:ext uri="{FF2B5EF4-FFF2-40B4-BE49-F238E27FC236}">
                  <a16:creationId xmlns:a16="http://schemas.microsoft.com/office/drawing/2014/main" id="{C4C6F205-A033-BFC5-7B6A-5E3E750975AC}"/>
                </a:ext>
              </a:extLst>
            </p:cNvPr>
            <p:cNvSpPr/>
            <p:nvPr/>
          </p:nvSpPr>
          <p:spPr>
            <a:xfrm>
              <a:off x="4304110" y="5528502"/>
              <a:ext cx="2432266" cy="79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2" name="Line">
              <a:extLst>
                <a:ext uri="{FF2B5EF4-FFF2-40B4-BE49-F238E27FC236}">
                  <a16:creationId xmlns:a16="http://schemas.microsoft.com/office/drawing/2014/main" id="{41261331-8E52-F070-AAF7-03F15C1E3D3E}"/>
                </a:ext>
              </a:extLst>
            </p:cNvPr>
            <p:cNvSpPr/>
            <p:nvPr/>
          </p:nvSpPr>
          <p:spPr>
            <a:xfrm>
              <a:off x="5045191" y="5496832"/>
              <a:ext cx="792" cy="76008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3" name="Line">
              <a:extLst>
                <a:ext uri="{FF2B5EF4-FFF2-40B4-BE49-F238E27FC236}">
                  <a16:creationId xmlns:a16="http://schemas.microsoft.com/office/drawing/2014/main" id="{042B6307-E6DA-6792-64C4-1F213E25DFA5}"/>
                </a:ext>
              </a:extLst>
            </p:cNvPr>
            <p:cNvSpPr/>
            <p:nvPr/>
          </p:nvSpPr>
          <p:spPr>
            <a:xfrm>
              <a:off x="5311220" y="5490498"/>
              <a:ext cx="792" cy="76008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4" name="Line">
              <a:extLst>
                <a:ext uri="{FF2B5EF4-FFF2-40B4-BE49-F238E27FC236}">
                  <a16:creationId xmlns:a16="http://schemas.microsoft.com/office/drawing/2014/main" id="{9066EC65-5DD8-25F8-BED1-1F54F5B0553C}"/>
                </a:ext>
              </a:extLst>
            </p:cNvPr>
            <p:cNvSpPr/>
            <p:nvPr/>
          </p:nvSpPr>
          <p:spPr>
            <a:xfrm>
              <a:off x="5583583" y="5484164"/>
              <a:ext cx="792" cy="76008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5" name="Line">
              <a:extLst>
                <a:ext uri="{FF2B5EF4-FFF2-40B4-BE49-F238E27FC236}">
                  <a16:creationId xmlns:a16="http://schemas.microsoft.com/office/drawing/2014/main" id="{149B2BCD-3B9B-F8F1-8E17-AF229D74222B}"/>
                </a:ext>
              </a:extLst>
            </p:cNvPr>
            <p:cNvSpPr/>
            <p:nvPr/>
          </p:nvSpPr>
          <p:spPr>
            <a:xfrm>
              <a:off x="5830610" y="5484164"/>
              <a:ext cx="792" cy="76008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6" name="Line">
              <a:extLst>
                <a:ext uri="{FF2B5EF4-FFF2-40B4-BE49-F238E27FC236}">
                  <a16:creationId xmlns:a16="http://schemas.microsoft.com/office/drawing/2014/main" id="{3C33D7E3-093D-D80A-B522-EFA9E1D5562A}"/>
                </a:ext>
              </a:extLst>
            </p:cNvPr>
            <p:cNvSpPr/>
            <p:nvPr/>
          </p:nvSpPr>
          <p:spPr>
            <a:xfrm>
              <a:off x="4810832" y="5496832"/>
              <a:ext cx="792" cy="76008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7" name="Line">
              <a:extLst>
                <a:ext uri="{FF2B5EF4-FFF2-40B4-BE49-F238E27FC236}">
                  <a16:creationId xmlns:a16="http://schemas.microsoft.com/office/drawing/2014/main" id="{2D1500C8-1FDE-F485-014A-BE2F46D16C79}"/>
                </a:ext>
              </a:extLst>
            </p:cNvPr>
            <p:cNvSpPr/>
            <p:nvPr/>
          </p:nvSpPr>
          <p:spPr>
            <a:xfrm>
              <a:off x="6077637" y="5490498"/>
              <a:ext cx="792" cy="76008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DCEB00A5-8C1B-9965-90D6-C5C65D727E58}"/>
              </a:ext>
            </a:extLst>
          </p:cNvPr>
          <p:cNvGrpSpPr/>
          <p:nvPr/>
        </p:nvGrpSpPr>
        <p:grpSpPr>
          <a:xfrm>
            <a:off x="1408772" y="2958613"/>
            <a:ext cx="798694" cy="1050914"/>
            <a:chOff x="1490733" y="1213325"/>
            <a:chExt cx="798694" cy="1050914"/>
          </a:xfrm>
        </p:grpSpPr>
        <p:sp>
          <p:nvSpPr>
            <p:cNvPr id="71" name="Circle">
              <a:extLst>
                <a:ext uri="{FF2B5EF4-FFF2-40B4-BE49-F238E27FC236}">
                  <a16:creationId xmlns:a16="http://schemas.microsoft.com/office/drawing/2014/main" id="{0E3ABE6A-CBB5-8E6E-1EAB-92014DEEAB07}"/>
                </a:ext>
              </a:extLst>
            </p:cNvPr>
            <p:cNvSpPr/>
            <p:nvPr/>
          </p:nvSpPr>
          <p:spPr>
            <a:xfrm>
              <a:off x="1784989" y="1213325"/>
              <a:ext cx="210183" cy="210183"/>
            </a:xfrm>
            <a:prstGeom prst="ellipse">
              <a:avLst/>
            </a:prstGeom>
            <a:solidFill>
              <a:srgbClr val="16E7C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 dirty="0"/>
            </a:p>
          </p:txBody>
        </p:sp>
        <p:sp>
          <p:nvSpPr>
            <p:cNvPr id="72" name="Circle">
              <a:extLst>
                <a:ext uri="{FF2B5EF4-FFF2-40B4-BE49-F238E27FC236}">
                  <a16:creationId xmlns:a16="http://schemas.microsoft.com/office/drawing/2014/main" id="{0AC8435A-06AC-641B-4F8D-3EEC43012C0C}"/>
                </a:ext>
              </a:extLst>
            </p:cNvPr>
            <p:cNvSpPr/>
            <p:nvPr/>
          </p:nvSpPr>
          <p:spPr>
            <a:xfrm>
              <a:off x="1784989" y="1423508"/>
              <a:ext cx="210183" cy="210183"/>
            </a:xfrm>
            <a:prstGeom prst="ellipse">
              <a:avLst/>
            </a:prstGeom>
            <a:solidFill>
              <a:srgbClr val="16E7C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73" name="Circle">
              <a:extLst>
                <a:ext uri="{FF2B5EF4-FFF2-40B4-BE49-F238E27FC236}">
                  <a16:creationId xmlns:a16="http://schemas.microsoft.com/office/drawing/2014/main" id="{3E148730-2B14-2071-87F1-B2FA8FACACF2}"/>
                </a:ext>
              </a:extLst>
            </p:cNvPr>
            <p:cNvSpPr/>
            <p:nvPr/>
          </p:nvSpPr>
          <p:spPr>
            <a:xfrm>
              <a:off x="1784989" y="1633690"/>
              <a:ext cx="210183" cy="210183"/>
            </a:xfrm>
            <a:prstGeom prst="ellipse">
              <a:avLst/>
            </a:prstGeom>
            <a:solidFill>
              <a:srgbClr val="16E7C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 dirty="0"/>
            </a:p>
          </p:txBody>
        </p:sp>
        <p:sp>
          <p:nvSpPr>
            <p:cNvPr id="74" name="Circle">
              <a:extLst>
                <a:ext uri="{FF2B5EF4-FFF2-40B4-BE49-F238E27FC236}">
                  <a16:creationId xmlns:a16="http://schemas.microsoft.com/office/drawing/2014/main" id="{145344B1-9104-132B-D00B-129313D76556}"/>
                </a:ext>
              </a:extLst>
            </p:cNvPr>
            <p:cNvSpPr/>
            <p:nvPr/>
          </p:nvSpPr>
          <p:spPr>
            <a:xfrm>
              <a:off x="1784989" y="1843873"/>
              <a:ext cx="210183" cy="210183"/>
            </a:xfrm>
            <a:prstGeom prst="ellipse">
              <a:avLst/>
            </a:prstGeom>
            <a:solidFill>
              <a:srgbClr val="FF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 dirty="0"/>
            </a:p>
          </p:txBody>
        </p:sp>
        <p:sp>
          <p:nvSpPr>
            <p:cNvPr id="75" name="Circle">
              <a:extLst>
                <a:ext uri="{FF2B5EF4-FFF2-40B4-BE49-F238E27FC236}">
                  <a16:creationId xmlns:a16="http://schemas.microsoft.com/office/drawing/2014/main" id="{433E7567-4E71-C857-D882-84C1538F00A4}"/>
                </a:ext>
              </a:extLst>
            </p:cNvPr>
            <p:cNvSpPr/>
            <p:nvPr/>
          </p:nvSpPr>
          <p:spPr>
            <a:xfrm>
              <a:off x="1784989" y="2054056"/>
              <a:ext cx="210183" cy="210183"/>
            </a:xfrm>
            <a:prstGeom prst="ellipse">
              <a:avLst/>
            </a:prstGeom>
            <a:solidFill>
              <a:srgbClr val="FF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76" name="Circle">
              <a:extLst>
                <a:ext uri="{FF2B5EF4-FFF2-40B4-BE49-F238E27FC236}">
                  <a16:creationId xmlns:a16="http://schemas.microsoft.com/office/drawing/2014/main" id="{1BCBC28F-C1C1-2A02-32C7-0337CD232C7B}"/>
                </a:ext>
              </a:extLst>
            </p:cNvPr>
            <p:cNvSpPr/>
            <p:nvPr/>
          </p:nvSpPr>
          <p:spPr>
            <a:xfrm>
              <a:off x="2079244" y="1633690"/>
              <a:ext cx="210183" cy="210183"/>
            </a:xfrm>
            <a:prstGeom prst="ellipse">
              <a:avLst/>
            </a:prstGeom>
            <a:solidFill>
              <a:srgbClr val="16E7C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 dirty="0"/>
            </a:p>
          </p:txBody>
        </p:sp>
        <p:sp>
          <p:nvSpPr>
            <p:cNvPr id="77" name="Circle">
              <a:extLst>
                <a:ext uri="{FF2B5EF4-FFF2-40B4-BE49-F238E27FC236}">
                  <a16:creationId xmlns:a16="http://schemas.microsoft.com/office/drawing/2014/main" id="{4FB97C3F-4F2D-2B12-E26A-36415A61642E}"/>
                </a:ext>
              </a:extLst>
            </p:cNvPr>
            <p:cNvSpPr/>
            <p:nvPr/>
          </p:nvSpPr>
          <p:spPr>
            <a:xfrm>
              <a:off x="2079244" y="2054056"/>
              <a:ext cx="210183" cy="210183"/>
            </a:xfrm>
            <a:prstGeom prst="ellipse">
              <a:avLst/>
            </a:prstGeom>
            <a:solidFill>
              <a:srgbClr val="FF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78" name="Circle">
              <a:extLst>
                <a:ext uri="{FF2B5EF4-FFF2-40B4-BE49-F238E27FC236}">
                  <a16:creationId xmlns:a16="http://schemas.microsoft.com/office/drawing/2014/main" id="{7C3AD1A4-852B-2AC7-00F8-487E5B0E9581}"/>
                </a:ext>
              </a:extLst>
            </p:cNvPr>
            <p:cNvSpPr/>
            <p:nvPr/>
          </p:nvSpPr>
          <p:spPr>
            <a:xfrm>
              <a:off x="2079244" y="1843873"/>
              <a:ext cx="210183" cy="210183"/>
            </a:xfrm>
            <a:prstGeom prst="ellipse">
              <a:avLst/>
            </a:prstGeom>
            <a:solidFill>
              <a:srgbClr val="FF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79" name="Circle">
              <a:extLst>
                <a:ext uri="{FF2B5EF4-FFF2-40B4-BE49-F238E27FC236}">
                  <a16:creationId xmlns:a16="http://schemas.microsoft.com/office/drawing/2014/main" id="{EE6A0C6A-A5D6-DD85-DA42-9AB68E9F63E2}"/>
                </a:ext>
              </a:extLst>
            </p:cNvPr>
            <p:cNvSpPr/>
            <p:nvPr/>
          </p:nvSpPr>
          <p:spPr>
            <a:xfrm>
              <a:off x="1490733" y="2054056"/>
              <a:ext cx="210183" cy="210183"/>
            </a:xfrm>
            <a:prstGeom prst="ellipse">
              <a:avLst/>
            </a:prstGeom>
            <a:solidFill>
              <a:srgbClr val="16E7C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FA7F775-B3D7-A365-E63C-3CE11C1B9D1C}"/>
              </a:ext>
            </a:extLst>
          </p:cNvPr>
          <p:cNvGrpSpPr/>
          <p:nvPr/>
        </p:nvGrpSpPr>
        <p:grpSpPr>
          <a:xfrm>
            <a:off x="4954896" y="2235296"/>
            <a:ext cx="969106" cy="576396"/>
            <a:chOff x="4950181" y="2235050"/>
            <a:chExt cx="969106" cy="576396"/>
          </a:xfrm>
        </p:grpSpPr>
        <p:sp>
          <p:nvSpPr>
            <p:cNvPr id="162" name="Circle"/>
            <p:cNvSpPr/>
            <p:nvPr/>
          </p:nvSpPr>
          <p:spPr>
            <a:xfrm>
              <a:off x="5729266" y="2425071"/>
              <a:ext cx="190021" cy="190021"/>
            </a:xfrm>
            <a:prstGeom prst="ellipse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 dirty="0"/>
            </a:p>
          </p:txBody>
        </p:sp>
        <p:sp>
          <p:nvSpPr>
            <p:cNvPr id="163" name="Circle"/>
            <p:cNvSpPr/>
            <p:nvPr/>
          </p:nvSpPr>
          <p:spPr>
            <a:xfrm>
              <a:off x="5729266" y="2621425"/>
              <a:ext cx="190021" cy="190021"/>
            </a:xfrm>
            <a:prstGeom prst="ellipse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164" name="Circle"/>
            <p:cNvSpPr/>
            <p:nvPr/>
          </p:nvSpPr>
          <p:spPr>
            <a:xfrm>
              <a:off x="5216210" y="2235050"/>
              <a:ext cx="190021" cy="190021"/>
            </a:xfrm>
            <a:prstGeom prst="ellipse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165" name="Circle"/>
            <p:cNvSpPr/>
            <p:nvPr/>
          </p:nvSpPr>
          <p:spPr>
            <a:xfrm>
              <a:off x="5216210" y="2425071"/>
              <a:ext cx="190021" cy="190021"/>
            </a:xfrm>
            <a:prstGeom prst="ellipse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166" name="Circle"/>
            <p:cNvSpPr/>
            <p:nvPr/>
          </p:nvSpPr>
          <p:spPr>
            <a:xfrm>
              <a:off x="5216210" y="2615091"/>
              <a:ext cx="190021" cy="190021"/>
            </a:xfrm>
            <a:prstGeom prst="ellipse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168" name="Circle"/>
            <p:cNvSpPr/>
            <p:nvPr/>
          </p:nvSpPr>
          <p:spPr>
            <a:xfrm>
              <a:off x="5482239" y="2615091"/>
              <a:ext cx="190021" cy="190021"/>
            </a:xfrm>
            <a:prstGeom prst="ellipse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169" name="Circle"/>
            <p:cNvSpPr/>
            <p:nvPr/>
          </p:nvSpPr>
          <p:spPr>
            <a:xfrm>
              <a:off x="5482239" y="2425071"/>
              <a:ext cx="190021" cy="190021"/>
            </a:xfrm>
            <a:prstGeom prst="ellipse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170" name="Circle"/>
            <p:cNvSpPr/>
            <p:nvPr/>
          </p:nvSpPr>
          <p:spPr>
            <a:xfrm>
              <a:off x="4950181" y="2615091"/>
              <a:ext cx="190021" cy="190021"/>
            </a:xfrm>
            <a:prstGeom prst="ellipse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167" name="Circle"/>
            <p:cNvSpPr/>
            <p:nvPr/>
          </p:nvSpPr>
          <p:spPr>
            <a:xfrm>
              <a:off x="5482239" y="2235050"/>
              <a:ext cx="190021" cy="190021"/>
            </a:xfrm>
            <a:prstGeom prst="ellipse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14B598D8-4CD4-9FF1-09F7-6F2DDFB5E58D}"/>
              </a:ext>
            </a:extLst>
          </p:cNvPr>
          <p:cNvGrpSpPr/>
          <p:nvPr/>
        </p:nvGrpSpPr>
        <p:grpSpPr>
          <a:xfrm>
            <a:off x="5228251" y="4473026"/>
            <a:ext cx="703077" cy="990595"/>
            <a:chOff x="5216210" y="4468233"/>
            <a:chExt cx="703077" cy="990595"/>
          </a:xfrm>
        </p:grpSpPr>
        <p:sp>
          <p:nvSpPr>
            <p:cNvPr id="52" name="Circle">
              <a:extLst>
                <a:ext uri="{FF2B5EF4-FFF2-40B4-BE49-F238E27FC236}">
                  <a16:creationId xmlns:a16="http://schemas.microsoft.com/office/drawing/2014/main" id="{E4B79DCE-A4F8-84A7-2A27-14D4539F64BF}"/>
                </a:ext>
              </a:extLst>
            </p:cNvPr>
            <p:cNvSpPr/>
            <p:nvPr/>
          </p:nvSpPr>
          <p:spPr>
            <a:xfrm>
              <a:off x="5482237" y="4468233"/>
              <a:ext cx="190021" cy="190021"/>
            </a:xfrm>
            <a:prstGeom prst="ellipse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53" name="Circle">
              <a:extLst>
                <a:ext uri="{FF2B5EF4-FFF2-40B4-BE49-F238E27FC236}">
                  <a16:creationId xmlns:a16="http://schemas.microsoft.com/office/drawing/2014/main" id="{85659913-4BFC-8406-40F0-10ACDD312094}"/>
                </a:ext>
              </a:extLst>
            </p:cNvPr>
            <p:cNvSpPr/>
            <p:nvPr/>
          </p:nvSpPr>
          <p:spPr>
            <a:xfrm>
              <a:off x="5729266" y="5268807"/>
              <a:ext cx="190021" cy="190021"/>
            </a:xfrm>
            <a:prstGeom prst="ellipse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54" name="Circle">
              <a:extLst>
                <a:ext uri="{FF2B5EF4-FFF2-40B4-BE49-F238E27FC236}">
                  <a16:creationId xmlns:a16="http://schemas.microsoft.com/office/drawing/2014/main" id="{1D17398C-D63F-4B1A-FB5F-66284E94C153}"/>
                </a:ext>
              </a:extLst>
            </p:cNvPr>
            <p:cNvSpPr/>
            <p:nvPr/>
          </p:nvSpPr>
          <p:spPr>
            <a:xfrm>
              <a:off x="5216210" y="4882432"/>
              <a:ext cx="190021" cy="190021"/>
            </a:xfrm>
            <a:prstGeom prst="ellipse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55" name="Circle">
              <a:extLst>
                <a:ext uri="{FF2B5EF4-FFF2-40B4-BE49-F238E27FC236}">
                  <a16:creationId xmlns:a16="http://schemas.microsoft.com/office/drawing/2014/main" id="{3B5BD35F-B0A5-C397-24BB-DBE853992BDB}"/>
                </a:ext>
              </a:extLst>
            </p:cNvPr>
            <p:cNvSpPr/>
            <p:nvPr/>
          </p:nvSpPr>
          <p:spPr>
            <a:xfrm>
              <a:off x="5216210" y="5072453"/>
              <a:ext cx="190021" cy="190021"/>
            </a:xfrm>
            <a:prstGeom prst="ellipse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56" name="Circle">
              <a:extLst>
                <a:ext uri="{FF2B5EF4-FFF2-40B4-BE49-F238E27FC236}">
                  <a16:creationId xmlns:a16="http://schemas.microsoft.com/office/drawing/2014/main" id="{7556D9F9-CC33-8321-48C8-CE1FF24E81F8}"/>
                </a:ext>
              </a:extLst>
            </p:cNvPr>
            <p:cNvSpPr/>
            <p:nvPr/>
          </p:nvSpPr>
          <p:spPr>
            <a:xfrm>
              <a:off x="5216210" y="5262473"/>
              <a:ext cx="190021" cy="190021"/>
            </a:xfrm>
            <a:prstGeom prst="ellipse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57" name="Circle">
              <a:extLst>
                <a:ext uri="{FF2B5EF4-FFF2-40B4-BE49-F238E27FC236}">
                  <a16:creationId xmlns:a16="http://schemas.microsoft.com/office/drawing/2014/main" id="{E793C4B3-4016-71ED-83CA-80D690CAA542}"/>
                </a:ext>
              </a:extLst>
            </p:cNvPr>
            <p:cNvSpPr/>
            <p:nvPr/>
          </p:nvSpPr>
          <p:spPr>
            <a:xfrm>
              <a:off x="5482239" y="4882432"/>
              <a:ext cx="190021" cy="190021"/>
            </a:xfrm>
            <a:prstGeom prst="ellipse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58" name="Circle">
              <a:extLst>
                <a:ext uri="{FF2B5EF4-FFF2-40B4-BE49-F238E27FC236}">
                  <a16:creationId xmlns:a16="http://schemas.microsoft.com/office/drawing/2014/main" id="{8C6E2AF9-D873-4232-67F9-74C0782A402F}"/>
                </a:ext>
              </a:extLst>
            </p:cNvPr>
            <p:cNvSpPr/>
            <p:nvPr/>
          </p:nvSpPr>
          <p:spPr>
            <a:xfrm>
              <a:off x="5482239" y="5262473"/>
              <a:ext cx="190021" cy="190021"/>
            </a:xfrm>
            <a:prstGeom prst="ellipse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59" name="Circle">
              <a:extLst>
                <a:ext uri="{FF2B5EF4-FFF2-40B4-BE49-F238E27FC236}">
                  <a16:creationId xmlns:a16="http://schemas.microsoft.com/office/drawing/2014/main" id="{1A9A4E1A-BF66-C3C8-83F2-86C2951FBF57}"/>
                </a:ext>
              </a:extLst>
            </p:cNvPr>
            <p:cNvSpPr/>
            <p:nvPr/>
          </p:nvSpPr>
          <p:spPr>
            <a:xfrm>
              <a:off x="5482239" y="5072453"/>
              <a:ext cx="190021" cy="190021"/>
            </a:xfrm>
            <a:prstGeom prst="ellipse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60" name="Circle">
              <a:extLst>
                <a:ext uri="{FF2B5EF4-FFF2-40B4-BE49-F238E27FC236}">
                  <a16:creationId xmlns:a16="http://schemas.microsoft.com/office/drawing/2014/main" id="{FEE47BFE-13DE-81C5-74EC-11244CDB8F34}"/>
                </a:ext>
              </a:extLst>
            </p:cNvPr>
            <p:cNvSpPr/>
            <p:nvPr/>
          </p:nvSpPr>
          <p:spPr>
            <a:xfrm>
              <a:off x="5482238" y="4673409"/>
              <a:ext cx="190021" cy="190021"/>
            </a:xfrm>
            <a:prstGeom prst="ellipse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 dirty="0"/>
            </a:p>
          </p:txBody>
        </p:sp>
      </p:grpSp>
      <p:sp>
        <p:nvSpPr>
          <p:cNvPr id="11" name="Right Arrow 10">
            <a:extLst>
              <a:ext uri="{FF2B5EF4-FFF2-40B4-BE49-F238E27FC236}">
                <a16:creationId xmlns:a16="http://schemas.microsoft.com/office/drawing/2014/main" id="{B05D5F45-8E7D-2376-D117-6743392577D9}"/>
              </a:ext>
            </a:extLst>
          </p:cNvPr>
          <p:cNvSpPr/>
          <p:nvPr/>
        </p:nvSpPr>
        <p:spPr>
          <a:xfrm rot="20116197">
            <a:off x="2640454" y="2968185"/>
            <a:ext cx="1499307" cy="573301"/>
          </a:xfrm>
          <a:prstGeom prst="rightArrow">
            <a:avLst/>
          </a:prstGeom>
          <a:solidFill>
            <a:srgbClr val="16E7C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Outcome=1</a:t>
            </a:r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9F13815A-B1DF-5E86-797F-1217DC730301}"/>
              </a:ext>
            </a:extLst>
          </p:cNvPr>
          <p:cNvSpPr/>
          <p:nvPr/>
        </p:nvSpPr>
        <p:spPr>
          <a:xfrm rot="1662742">
            <a:off x="2598513" y="4691748"/>
            <a:ext cx="1499307" cy="573301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Outcome=0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D698FB-6A58-62BC-D004-09C4D217E2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Optimal Adversary for </a:t>
            </a:r>
            <a:r>
              <a:rPr lang="en-US" sz="3600" dirty="0">
                <a:solidFill>
                  <a:srgbClr val="FF0000"/>
                </a:solidFill>
              </a:rPr>
              <a:t>K</a:t>
            </a:r>
            <a:r>
              <a:rPr lang="en-US" sz="3600" dirty="0"/>
              <a:t> mistakes game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5DA32E03-F779-ECA3-C4B9-70A533D01F91}"/>
              </a:ext>
            </a:extLst>
          </p:cNvPr>
          <p:cNvGrpSpPr/>
          <p:nvPr/>
        </p:nvGrpSpPr>
        <p:grpSpPr>
          <a:xfrm>
            <a:off x="308062" y="2567405"/>
            <a:ext cx="2333002" cy="777806"/>
            <a:chOff x="3736791" y="1110236"/>
            <a:chExt cx="2333002" cy="777806"/>
          </a:xfrm>
        </p:grpSpPr>
        <p:sp>
          <p:nvSpPr>
            <p:cNvPr id="44" name="Experts predicting 1">
              <a:extLst>
                <a:ext uri="{FF2B5EF4-FFF2-40B4-BE49-F238E27FC236}">
                  <a16:creationId xmlns:a16="http://schemas.microsoft.com/office/drawing/2014/main" id="{478E4498-2F2B-B5AB-F75F-BD35334A9F77}"/>
                </a:ext>
              </a:extLst>
            </p:cNvPr>
            <p:cNvSpPr txBox="1"/>
            <p:nvPr/>
          </p:nvSpPr>
          <p:spPr>
            <a:xfrm>
              <a:off x="4001298" y="1503141"/>
              <a:ext cx="2068495" cy="384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t">
              <a:spAutoFit/>
            </a:bodyPr>
            <a:lstStyle>
              <a:lvl1pPr>
                <a:buClr>
                  <a:srgbClr val="000000"/>
                </a:buClr>
                <a:buFont typeface="Times New Roman"/>
              </a:lvl1pPr>
            </a:lstStyle>
            <a:p>
              <a:r>
                <a:rPr sz="1800" dirty="0"/>
                <a:t>Experts predicting 1</a:t>
              </a:r>
            </a:p>
          </p:txBody>
        </p:sp>
        <p:sp>
          <p:nvSpPr>
            <p:cNvPr id="45" name="Circle">
              <a:extLst>
                <a:ext uri="{FF2B5EF4-FFF2-40B4-BE49-F238E27FC236}">
                  <a16:creationId xmlns:a16="http://schemas.microsoft.com/office/drawing/2014/main" id="{9C23CA9A-1FD0-D564-3464-0BAC532EF3B1}"/>
                </a:ext>
              </a:extLst>
            </p:cNvPr>
            <p:cNvSpPr/>
            <p:nvPr/>
          </p:nvSpPr>
          <p:spPr>
            <a:xfrm>
              <a:off x="3743617" y="1542656"/>
              <a:ext cx="204780" cy="206166"/>
            </a:xfrm>
            <a:prstGeom prst="ellipse">
              <a:avLst/>
            </a:prstGeom>
            <a:solidFill>
              <a:srgbClr val="16E7C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46" name="Circle">
              <a:extLst>
                <a:ext uri="{FF2B5EF4-FFF2-40B4-BE49-F238E27FC236}">
                  <a16:creationId xmlns:a16="http://schemas.microsoft.com/office/drawing/2014/main" id="{37EB5C84-0BE8-8F86-A672-18D9EC8B0349}"/>
                </a:ext>
              </a:extLst>
            </p:cNvPr>
            <p:cNvSpPr/>
            <p:nvPr/>
          </p:nvSpPr>
          <p:spPr>
            <a:xfrm>
              <a:off x="3736791" y="1254023"/>
              <a:ext cx="204780" cy="206166"/>
            </a:xfrm>
            <a:prstGeom prst="ellipse">
              <a:avLst/>
            </a:prstGeom>
            <a:solidFill>
              <a:srgbClr val="FF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47" name="Experts predicting 0">
              <a:extLst>
                <a:ext uri="{FF2B5EF4-FFF2-40B4-BE49-F238E27FC236}">
                  <a16:creationId xmlns:a16="http://schemas.microsoft.com/office/drawing/2014/main" id="{8C52931C-649F-41AC-B210-BABF9B77CD77}"/>
                </a:ext>
              </a:extLst>
            </p:cNvPr>
            <p:cNvSpPr txBox="1"/>
            <p:nvPr/>
          </p:nvSpPr>
          <p:spPr>
            <a:xfrm>
              <a:off x="3994826" y="1110236"/>
              <a:ext cx="2068495" cy="384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t">
              <a:spAutoFit/>
            </a:bodyPr>
            <a:lstStyle>
              <a:lvl1pPr>
                <a:buClr>
                  <a:srgbClr val="000000"/>
                </a:buClr>
                <a:buFont typeface="Times New Roman"/>
              </a:lvl1pPr>
            </a:lstStyle>
            <a:p>
              <a:r>
                <a:rPr sz="1800" dirty="0"/>
                <a:t>Experts predicting 0</a:t>
              </a:r>
            </a:p>
          </p:txBody>
        </p:sp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29B7605F-BB59-D322-27A5-EB20F6E0BB6F}"/>
              </a:ext>
            </a:extLst>
          </p:cNvPr>
          <p:cNvGrpSpPr/>
          <p:nvPr/>
        </p:nvGrpSpPr>
        <p:grpSpPr>
          <a:xfrm>
            <a:off x="1647841" y="3264544"/>
            <a:ext cx="2690338" cy="1961705"/>
            <a:chOff x="1647841" y="3264544"/>
            <a:chExt cx="2690338" cy="1961705"/>
          </a:xfrm>
        </p:grpSpPr>
        <p:sp>
          <p:nvSpPr>
            <p:cNvPr id="42" name="Line">
              <a:extLst>
                <a:ext uri="{FF2B5EF4-FFF2-40B4-BE49-F238E27FC236}">
                  <a16:creationId xmlns:a16="http://schemas.microsoft.com/office/drawing/2014/main" id="{C365DC29-E82E-42F0-83B3-240E83C0AE60}"/>
                </a:ext>
              </a:extLst>
            </p:cNvPr>
            <p:cNvSpPr/>
            <p:nvPr/>
          </p:nvSpPr>
          <p:spPr>
            <a:xfrm>
              <a:off x="3175168" y="3264544"/>
              <a:ext cx="876" cy="1961705"/>
            </a:xfrm>
            <a:prstGeom prst="line">
              <a:avLst/>
            </a:prstGeom>
            <a:noFill/>
            <a:ln w="9525" cap="flat">
              <a:solidFill>
                <a:srgbClr val="00D2A9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03E0B25B-EDC9-6E58-1195-D3000E917140}"/>
                </a:ext>
              </a:extLst>
            </p:cNvPr>
            <p:cNvGrpSpPr/>
            <p:nvPr/>
          </p:nvGrpSpPr>
          <p:grpSpPr>
            <a:xfrm>
              <a:off x="1647841" y="3520943"/>
              <a:ext cx="2690338" cy="1305959"/>
              <a:chOff x="1647841" y="3520943"/>
              <a:chExt cx="2690338" cy="1305959"/>
            </a:xfrm>
          </p:grpSpPr>
          <p:sp>
            <p:nvSpPr>
              <p:cNvPr id="35" name="Line">
                <a:extLst>
                  <a:ext uri="{FF2B5EF4-FFF2-40B4-BE49-F238E27FC236}">
                    <a16:creationId xmlns:a16="http://schemas.microsoft.com/office/drawing/2014/main" id="{0814D1BA-CB9A-F3ED-9DEF-8D4BC532627E}"/>
                  </a:ext>
                </a:extLst>
              </p:cNvPr>
              <p:cNvSpPr/>
              <p:nvPr/>
            </p:nvSpPr>
            <p:spPr>
              <a:xfrm>
                <a:off x="1647841" y="4777859"/>
                <a:ext cx="2690338" cy="87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marL="0" marR="0" defTabSz="457200"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dirty="0"/>
              </a:p>
            </p:txBody>
          </p:sp>
          <p:sp>
            <p:nvSpPr>
              <p:cNvPr id="36" name="Line">
                <a:extLst>
                  <a:ext uri="{FF2B5EF4-FFF2-40B4-BE49-F238E27FC236}">
                    <a16:creationId xmlns:a16="http://schemas.microsoft.com/office/drawing/2014/main" id="{4BFC5C9C-76A8-E8C1-90E6-8A8C2F9D3012}"/>
                  </a:ext>
                </a:extLst>
              </p:cNvPr>
              <p:cNvSpPr/>
              <p:nvPr/>
            </p:nvSpPr>
            <p:spPr>
              <a:xfrm>
                <a:off x="2467553" y="4742829"/>
                <a:ext cx="876" cy="8407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marL="0" marR="0" defTabSz="457200"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37" name="Line">
                <a:extLst>
                  <a:ext uri="{FF2B5EF4-FFF2-40B4-BE49-F238E27FC236}">
                    <a16:creationId xmlns:a16="http://schemas.microsoft.com/office/drawing/2014/main" id="{5E57CEBB-69FA-1143-ECC1-5D026FB9BCC2}"/>
                  </a:ext>
                </a:extLst>
              </p:cNvPr>
              <p:cNvSpPr/>
              <p:nvPr/>
            </p:nvSpPr>
            <p:spPr>
              <a:xfrm>
                <a:off x="2761809" y="4735823"/>
                <a:ext cx="876" cy="8407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marL="0" marR="0" defTabSz="457200"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38" name="Line">
                <a:extLst>
                  <a:ext uri="{FF2B5EF4-FFF2-40B4-BE49-F238E27FC236}">
                    <a16:creationId xmlns:a16="http://schemas.microsoft.com/office/drawing/2014/main" id="{A432F155-0C31-19B1-2DC4-157B57F46A34}"/>
                  </a:ext>
                </a:extLst>
              </p:cNvPr>
              <p:cNvSpPr/>
              <p:nvPr/>
            </p:nvSpPr>
            <p:spPr>
              <a:xfrm>
                <a:off x="3063071" y="4728817"/>
                <a:ext cx="876" cy="8407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marL="0" marR="0" defTabSz="457200"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39" name="Line">
                <a:extLst>
                  <a:ext uri="{FF2B5EF4-FFF2-40B4-BE49-F238E27FC236}">
                    <a16:creationId xmlns:a16="http://schemas.microsoft.com/office/drawing/2014/main" id="{339280FF-33E3-8E14-67EE-7DB52EECAE42}"/>
                  </a:ext>
                </a:extLst>
              </p:cNvPr>
              <p:cNvSpPr/>
              <p:nvPr/>
            </p:nvSpPr>
            <p:spPr>
              <a:xfrm>
                <a:off x="3336308" y="4728817"/>
                <a:ext cx="876" cy="8407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marL="0" marR="0" defTabSz="457200"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40" name="Line">
                <a:extLst>
                  <a:ext uri="{FF2B5EF4-FFF2-40B4-BE49-F238E27FC236}">
                    <a16:creationId xmlns:a16="http://schemas.microsoft.com/office/drawing/2014/main" id="{A46D7D9E-B8AD-26E4-772C-2868B15EF262}"/>
                  </a:ext>
                </a:extLst>
              </p:cNvPr>
              <p:cNvSpPr/>
              <p:nvPr/>
            </p:nvSpPr>
            <p:spPr>
              <a:xfrm>
                <a:off x="2208328" y="4742829"/>
                <a:ext cx="876" cy="8407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marL="0" marR="0" defTabSz="457200"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41" name="Line">
                <a:extLst>
                  <a:ext uri="{FF2B5EF4-FFF2-40B4-BE49-F238E27FC236}">
                    <a16:creationId xmlns:a16="http://schemas.microsoft.com/office/drawing/2014/main" id="{6F9B1F49-61A4-EB68-339F-49AD418827BD}"/>
                  </a:ext>
                </a:extLst>
              </p:cNvPr>
              <p:cNvSpPr/>
              <p:nvPr/>
            </p:nvSpPr>
            <p:spPr>
              <a:xfrm>
                <a:off x="3609546" y="4735823"/>
                <a:ext cx="876" cy="8407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marL="0" marR="0" defTabSz="457200"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01" name="Rectangle 100">
                <a:extLst>
                  <a:ext uri="{FF2B5EF4-FFF2-40B4-BE49-F238E27FC236}">
                    <a16:creationId xmlns:a16="http://schemas.microsoft.com/office/drawing/2014/main" id="{0C94AE74-EC51-441E-2657-0A6A5C7880D4}"/>
                  </a:ext>
                </a:extLst>
              </p:cNvPr>
              <p:cNvSpPr/>
              <p:nvPr/>
            </p:nvSpPr>
            <p:spPr>
              <a:xfrm>
                <a:off x="2355430" y="4525640"/>
                <a:ext cx="230747" cy="24243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14120290-90F6-A86B-2E03-4A67F916DC61}"/>
                  </a:ext>
                </a:extLst>
              </p:cNvPr>
              <p:cNvSpPr/>
              <p:nvPr/>
            </p:nvSpPr>
            <p:spPr>
              <a:xfrm>
                <a:off x="2642706" y="3520943"/>
                <a:ext cx="230747" cy="1247135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2B991DBB-A5A0-3C16-3309-355B1600525C}"/>
                  </a:ext>
                </a:extLst>
              </p:cNvPr>
              <p:cNvSpPr/>
              <p:nvPr/>
            </p:nvSpPr>
            <p:spPr>
              <a:xfrm>
                <a:off x="2945938" y="4035826"/>
                <a:ext cx="230747" cy="73225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D28FFBA0-F1B6-F015-C380-D81421DE8B41}"/>
              </a:ext>
            </a:extLst>
          </p:cNvPr>
          <p:cNvGrpSpPr/>
          <p:nvPr/>
        </p:nvGrpSpPr>
        <p:grpSpPr>
          <a:xfrm>
            <a:off x="2354608" y="3514346"/>
            <a:ext cx="820556" cy="1268927"/>
            <a:chOff x="2358560" y="3501941"/>
            <a:chExt cx="820556" cy="1268927"/>
          </a:xfrm>
        </p:grpSpPr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0D8245AA-219D-A01F-0150-19C343CEFB07}"/>
                </a:ext>
              </a:extLst>
            </p:cNvPr>
            <p:cNvGrpSpPr/>
            <p:nvPr/>
          </p:nvGrpSpPr>
          <p:grpSpPr>
            <a:xfrm>
              <a:off x="2641064" y="3501941"/>
              <a:ext cx="230748" cy="1268927"/>
              <a:chOff x="2641064" y="3501941"/>
              <a:chExt cx="230748" cy="1268927"/>
            </a:xfrm>
          </p:grpSpPr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267FFCF8-4D38-E175-4A28-25FFE4A1D35D}"/>
                  </a:ext>
                </a:extLst>
              </p:cNvPr>
              <p:cNvSpPr/>
              <p:nvPr/>
            </p:nvSpPr>
            <p:spPr>
              <a:xfrm>
                <a:off x="2641064" y="3501941"/>
                <a:ext cx="230747" cy="636484"/>
              </a:xfrm>
              <a:prstGeom prst="rect">
                <a:avLst/>
              </a:prstGeom>
              <a:solidFill>
                <a:srgbClr val="16E7C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EA89A70D-8353-FB29-FC43-68C04EA64F03}"/>
                  </a:ext>
                </a:extLst>
              </p:cNvPr>
              <p:cNvSpPr/>
              <p:nvPr/>
            </p:nvSpPr>
            <p:spPr>
              <a:xfrm>
                <a:off x="2641065" y="4134384"/>
                <a:ext cx="230747" cy="636484"/>
              </a:xfrm>
              <a:prstGeom prst="rect">
                <a:avLst/>
              </a:prstGeom>
              <a:solidFill>
                <a:srgbClr val="FE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0E011C0A-081A-6A39-802F-70B601C5B3B5}"/>
                </a:ext>
              </a:extLst>
            </p:cNvPr>
            <p:cNvGrpSpPr/>
            <p:nvPr/>
          </p:nvGrpSpPr>
          <p:grpSpPr>
            <a:xfrm>
              <a:off x="2358560" y="4525640"/>
              <a:ext cx="230748" cy="242437"/>
              <a:chOff x="2641064" y="3501941"/>
              <a:chExt cx="230748" cy="1268927"/>
            </a:xfrm>
          </p:grpSpPr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394FF760-43AA-002A-D151-A6B50B6DF791}"/>
                  </a:ext>
                </a:extLst>
              </p:cNvPr>
              <p:cNvSpPr/>
              <p:nvPr/>
            </p:nvSpPr>
            <p:spPr>
              <a:xfrm>
                <a:off x="2641064" y="3501941"/>
                <a:ext cx="230747" cy="636484"/>
              </a:xfrm>
              <a:prstGeom prst="rect">
                <a:avLst/>
              </a:prstGeom>
              <a:solidFill>
                <a:srgbClr val="16E7C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655C0A78-6905-CAC0-8A5F-8E6E7F30EE48}"/>
                  </a:ext>
                </a:extLst>
              </p:cNvPr>
              <p:cNvSpPr/>
              <p:nvPr/>
            </p:nvSpPr>
            <p:spPr>
              <a:xfrm>
                <a:off x="2641065" y="4134384"/>
                <a:ext cx="230747" cy="636484"/>
              </a:xfrm>
              <a:prstGeom prst="rect">
                <a:avLst/>
              </a:prstGeom>
              <a:solidFill>
                <a:srgbClr val="FE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62583E16-FBFC-B89E-2289-4116A7326D0B}"/>
                </a:ext>
              </a:extLst>
            </p:cNvPr>
            <p:cNvGrpSpPr/>
            <p:nvPr/>
          </p:nvGrpSpPr>
          <p:grpSpPr>
            <a:xfrm>
              <a:off x="2948368" y="4038600"/>
              <a:ext cx="230748" cy="720669"/>
              <a:chOff x="2641064" y="3501941"/>
              <a:chExt cx="230748" cy="1268927"/>
            </a:xfrm>
          </p:grpSpPr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1E6D6FAE-EFD3-8C2D-12B6-2609369700E9}"/>
                  </a:ext>
                </a:extLst>
              </p:cNvPr>
              <p:cNvSpPr/>
              <p:nvPr/>
            </p:nvSpPr>
            <p:spPr>
              <a:xfrm>
                <a:off x="2641064" y="3501941"/>
                <a:ext cx="230747" cy="636484"/>
              </a:xfrm>
              <a:prstGeom prst="rect">
                <a:avLst/>
              </a:prstGeom>
              <a:solidFill>
                <a:srgbClr val="16E7C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8E59AE1F-4968-0B10-2383-EE47C75E41A8}"/>
                  </a:ext>
                </a:extLst>
              </p:cNvPr>
              <p:cNvSpPr/>
              <p:nvPr/>
            </p:nvSpPr>
            <p:spPr>
              <a:xfrm>
                <a:off x="2641065" y="4134384"/>
                <a:ext cx="230747" cy="636484"/>
              </a:xfrm>
              <a:prstGeom prst="rect">
                <a:avLst/>
              </a:prstGeom>
              <a:solidFill>
                <a:srgbClr val="FE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89B25C82-8FB6-BD8D-9AD3-18049C76AC69}"/>
              </a:ext>
            </a:extLst>
          </p:cNvPr>
          <p:cNvGrpSpPr/>
          <p:nvPr/>
        </p:nvGrpSpPr>
        <p:grpSpPr>
          <a:xfrm>
            <a:off x="3594144" y="2209800"/>
            <a:ext cx="4095922" cy="2028516"/>
            <a:chOff x="3594144" y="2209800"/>
            <a:chExt cx="4095922" cy="2028516"/>
          </a:xfrm>
        </p:grpSpPr>
        <p:sp>
          <p:nvSpPr>
            <p:cNvPr id="98" name="Right Arrow 97">
              <a:extLst>
                <a:ext uri="{FF2B5EF4-FFF2-40B4-BE49-F238E27FC236}">
                  <a16:creationId xmlns:a16="http://schemas.microsoft.com/office/drawing/2014/main" id="{5D0B60E0-D1A5-27C2-1A22-D036A5B7C48F}"/>
                </a:ext>
              </a:extLst>
            </p:cNvPr>
            <p:cNvSpPr/>
            <p:nvPr/>
          </p:nvSpPr>
          <p:spPr>
            <a:xfrm rot="20116197">
              <a:off x="3594144" y="3665015"/>
              <a:ext cx="1499307" cy="573301"/>
            </a:xfrm>
            <a:prstGeom prst="rightArrow">
              <a:avLst/>
            </a:prstGeom>
            <a:solidFill>
              <a:srgbClr val="16E7C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learner=0, outcome=1</a:t>
              </a:r>
            </a:p>
          </p:txBody>
        </p:sp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27CD0FC5-B2FC-A2CA-E23C-2899A2E62894}"/>
                </a:ext>
              </a:extLst>
            </p:cNvPr>
            <p:cNvGrpSpPr/>
            <p:nvPr/>
          </p:nvGrpSpPr>
          <p:grpSpPr>
            <a:xfrm>
              <a:off x="5257800" y="2209800"/>
              <a:ext cx="2432266" cy="1773528"/>
              <a:chOff x="5257800" y="2209800"/>
              <a:chExt cx="2432266" cy="1773528"/>
            </a:xfrm>
          </p:grpSpPr>
          <p:sp>
            <p:nvSpPr>
              <p:cNvPr id="5" name="Rectangle">
                <a:extLst>
                  <a:ext uri="{FF2B5EF4-FFF2-40B4-BE49-F238E27FC236}">
                    <a16:creationId xmlns:a16="http://schemas.microsoft.com/office/drawing/2014/main" id="{FED9DD15-EB15-E1D3-F8C0-A835B024082D}"/>
                  </a:ext>
                </a:extLst>
              </p:cNvPr>
              <p:cNvSpPr/>
              <p:nvPr/>
            </p:nvSpPr>
            <p:spPr>
              <a:xfrm>
                <a:off x="5618848" y="2247804"/>
                <a:ext cx="1425156" cy="1273139"/>
              </a:xfrm>
              <a:prstGeom prst="rect">
                <a:avLst/>
              </a:prstGeom>
              <a:noFill/>
              <a:ln w="9525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5" name="Line">
                <a:extLst>
                  <a:ext uri="{FF2B5EF4-FFF2-40B4-BE49-F238E27FC236}">
                    <a16:creationId xmlns:a16="http://schemas.microsoft.com/office/drawing/2014/main" id="{428E2714-5448-7719-C9CE-633AC99E0BAE}"/>
                  </a:ext>
                </a:extLst>
              </p:cNvPr>
              <p:cNvSpPr/>
              <p:nvPr/>
            </p:nvSpPr>
            <p:spPr>
              <a:xfrm>
                <a:off x="6638627" y="2209800"/>
                <a:ext cx="792" cy="1773527"/>
              </a:xfrm>
              <a:prstGeom prst="line">
                <a:avLst/>
              </a:prstGeom>
              <a:noFill/>
              <a:ln w="9525" cap="flat">
                <a:solidFill>
                  <a:srgbClr val="00D2A9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marL="0" marR="0" defTabSz="457200"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6" name="Rectangle">
                <a:extLst>
                  <a:ext uri="{FF2B5EF4-FFF2-40B4-BE49-F238E27FC236}">
                    <a16:creationId xmlns:a16="http://schemas.microsoft.com/office/drawing/2014/main" id="{2B9C598E-6E15-6FBF-6214-9777EA780C2C}"/>
                  </a:ext>
                </a:extLst>
              </p:cNvPr>
              <p:cNvSpPr/>
              <p:nvPr/>
            </p:nvSpPr>
            <p:spPr>
              <a:xfrm>
                <a:off x="5618839" y="2247805"/>
                <a:ext cx="1425156" cy="1273139"/>
              </a:xfrm>
              <a:prstGeom prst="rect">
                <a:avLst/>
              </a:prstGeom>
              <a:noFill/>
              <a:ln w="9525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7" name="Line">
                <a:extLst>
                  <a:ext uri="{FF2B5EF4-FFF2-40B4-BE49-F238E27FC236}">
                    <a16:creationId xmlns:a16="http://schemas.microsoft.com/office/drawing/2014/main" id="{F160D166-AC87-A184-AF01-A49641E48907}"/>
                  </a:ext>
                </a:extLst>
              </p:cNvPr>
              <p:cNvSpPr/>
              <p:nvPr/>
            </p:nvSpPr>
            <p:spPr>
              <a:xfrm>
                <a:off x="5257800" y="3577950"/>
                <a:ext cx="2432266" cy="792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marL="0" marR="0" defTabSz="457200"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8" name="Line">
                <a:extLst>
                  <a:ext uri="{FF2B5EF4-FFF2-40B4-BE49-F238E27FC236}">
                    <a16:creationId xmlns:a16="http://schemas.microsoft.com/office/drawing/2014/main" id="{2B722947-BCAB-30DD-5210-00843C6E9192}"/>
                  </a:ext>
                </a:extLst>
              </p:cNvPr>
              <p:cNvSpPr/>
              <p:nvPr/>
            </p:nvSpPr>
            <p:spPr>
              <a:xfrm>
                <a:off x="5998881" y="3546280"/>
                <a:ext cx="792" cy="76008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marL="0" marR="0" defTabSz="457200"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9" name="Line">
                <a:extLst>
                  <a:ext uri="{FF2B5EF4-FFF2-40B4-BE49-F238E27FC236}">
                    <a16:creationId xmlns:a16="http://schemas.microsoft.com/office/drawing/2014/main" id="{99B19A78-6736-A084-35B6-F05F09471001}"/>
                  </a:ext>
                </a:extLst>
              </p:cNvPr>
              <p:cNvSpPr/>
              <p:nvPr/>
            </p:nvSpPr>
            <p:spPr>
              <a:xfrm>
                <a:off x="6264910" y="3539946"/>
                <a:ext cx="792" cy="76008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marL="0" marR="0" defTabSz="457200"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20" name="Line">
                <a:extLst>
                  <a:ext uri="{FF2B5EF4-FFF2-40B4-BE49-F238E27FC236}">
                    <a16:creationId xmlns:a16="http://schemas.microsoft.com/office/drawing/2014/main" id="{B199BCD1-2172-2843-791C-0138A3F113D9}"/>
                  </a:ext>
                </a:extLst>
              </p:cNvPr>
              <p:cNvSpPr/>
              <p:nvPr/>
            </p:nvSpPr>
            <p:spPr>
              <a:xfrm>
                <a:off x="6537273" y="3533612"/>
                <a:ext cx="792" cy="76008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marL="0" marR="0" defTabSz="457200"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21" name="Line">
                <a:extLst>
                  <a:ext uri="{FF2B5EF4-FFF2-40B4-BE49-F238E27FC236}">
                    <a16:creationId xmlns:a16="http://schemas.microsoft.com/office/drawing/2014/main" id="{9C5DF13C-D9F9-CD3E-5661-F399AA4F1380}"/>
                  </a:ext>
                </a:extLst>
              </p:cNvPr>
              <p:cNvSpPr/>
              <p:nvPr/>
            </p:nvSpPr>
            <p:spPr>
              <a:xfrm>
                <a:off x="6784300" y="3533612"/>
                <a:ext cx="792" cy="76008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marL="0" marR="0" defTabSz="457200"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22" name="Line">
                <a:extLst>
                  <a:ext uri="{FF2B5EF4-FFF2-40B4-BE49-F238E27FC236}">
                    <a16:creationId xmlns:a16="http://schemas.microsoft.com/office/drawing/2014/main" id="{8DF3AC3A-7572-41DE-D518-8E890103A6FD}"/>
                  </a:ext>
                </a:extLst>
              </p:cNvPr>
              <p:cNvSpPr/>
              <p:nvPr/>
            </p:nvSpPr>
            <p:spPr>
              <a:xfrm>
                <a:off x="5764522" y="3546280"/>
                <a:ext cx="792" cy="76008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marL="0" marR="0" defTabSz="457200"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23" name="Line">
                <a:extLst>
                  <a:ext uri="{FF2B5EF4-FFF2-40B4-BE49-F238E27FC236}">
                    <a16:creationId xmlns:a16="http://schemas.microsoft.com/office/drawing/2014/main" id="{5BCF1525-E680-7F92-E371-A8CBE6F06D39}"/>
                  </a:ext>
                </a:extLst>
              </p:cNvPr>
              <p:cNvSpPr/>
              <p:nvPr/>
            </p:nvSpPr>
            <p:spPr>
              <a:xfrm>
                <a:off x="7031327" y="3539946"/>
                <a:ext cx="792" cy="76008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marL="0" marR="0" defTabSz="457200"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24" name="Line">
                <a:extLst>
                  <a:ext uri="{FF2B5EF4-FFF2-40B4-BE49-F238E27FC236}">
                    <a16:creationId xmlns:a16="http://schemas.microsoft.com/office/drawing/2014/main" id="{999595D0-1675-D5E3-720E-F5E2802A6597}"/>
                  </a:ext>
                </a:extLst>
              </p:cNvPr>
              <p:cNvSpPr/>
              <p:nvPr/>
            </p:nvSpPr>
            <p:spPr>
              <a:xfrm>
                <a:off x="6638618" y="2209801"/>
                <a:ext cx="792" cy="1773527"/>
              </a:xfrm>
              <a:prstGeom prst="line">
                <a:avLst/>
              </a:prstGeom>
              <a:noFill/>
              <a:ln w="9525" cap="flat">
                <a:solidFill>
                  <a:srgbClr val="00D2A9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marL="0" marR="0" defTabSz="457200"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grpSp>
            <p:nvGrpSpPr>
              <p:cNvPr id="126" name="Group 125">
                <a:extLst>
                  <a:ext uri="{FF2B5EF4-FFF2-40B4-BE49-F238E27FC236}">
                    <a16:creationId xmlns:a16="http://schemas.microsoft.com/office/drawing/2014/main" id="{820352C9-7F62-7D06-FED4-0B1929B0AAC8}"/>
                  </a:ext>
                </a:extLst>
              </p:cNvPr>
              <p:cNvGrpSpPr/>
              <p:nvPr/>
            </p:nvGrpSpPr>
            <p:grpSpPr>
              <a:xfrm>
                <a:off x="5886072" y="2589290"/>
                <a:ext cx="1003526" cy="992110"/>
                <a:chOff x="5886072" y="2537826"/>
                <a:chExt cx="1003526" cy="992110"/>
              </a:xfrm>
            </p:grpSpPr>
            <p:sp>
              <p:nvSpPr>
                <p:cNvPr id="124" name="Rectangle 123">
                  <a:extLst>
                    <a:ext uri="{FF2B5EF4-FFF2-40B4-BE49-F238E27FC236}">
                      <a16:creationId xmlns:a16="http://schemas.microsoft.com/office/drawing/2014/main" id="{98205364-F044-4422-2B64-97F3A6DCDF15}"/>
                    </a:ext>
                  </a:extLst>
                </p:cNvPr>
                <p:cNvSpPr/>
                <p:nvPr/>
              </p:nvSpPr>
              <p:spPr>
                <a:xfrm>
                  <a:off x="6160532" y="2771910"/>
                  <a:ext cx="210596" cy="633704"/>
                </a:xfrm>
                <a:prstGeom prst="rect">
                  <a:avLst/>
                </a:prstGeom>
                <a:solidFill>
                  <a:srgbClr val="16E7CF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25" name="Rectangle 124">
                  <a:extLst>
                    <a:ext uri="{FF2B5EF4-FFF2-40B4-BE49-F238E27FC236}">
                      <a16:creationId xmlns:a16="http://schemas.microsoft.com/office/drawing/2014/main" id="{AA4BC434-3FF2-FF76-27C6-21AF3F804434}"/>
                    </a:ext>
                  </a:extLst>
                </p:cNvPr>
                <p:cNvSpPr/>
                <p:nvPr/>
              </p:nvSpPr>
              <p:spPr>
                <a:xfrm>
                  <a:off x="6428018" y="2894564"/>
                  <a:ext cx="210596" cy="633704"/>
                </a:xfrm>
                <a:prstGeom prst="rect">
                  <a:avLst/>
                </a:prstGeom>
                <a:solidFill>
                  <a:srgbClr val="FE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22" name="Rectangle 121">
                  <a:extLst>
                    <a:ext uri="{FF2B5EF4-FFF2-40B4-BE49-F238E27FC236}">
                      <a16:creationId xmlns:a16="http://schemas.microsoft.com/office/drawing/2014/main" id="{67DC3C5B-0BBD-062E-00E7-8E4524F750A7}"/>
                    </a:ext>
                  </a:extLst>
                </p:cNvPr>
                <p:cNvSpPr/>
                <p:nvPr/>
              </p:nvSpPr>
              <p:spPr>
                <a:xfrm>
                  <a:off x="5886072" y="3406634"/>
                  <a:ext cx="210596" cy="121073"/>
                </a:xfrm>
                <a:prstGeom prst="rect">
                  <a:avLst/>
                </a:prstGeom>
                <a:solidFill>
                  <a:srgbClr val="16E7CF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23" name="Rectangle 122">
                  <a:extLst>
                    <a:ext uri="{FF2B5EF4-FFF2-40B4-BE49-F238E27FC236}">
                      <a16:creationId xmlns:a16="http://schemas.microsoft.com/office/drawing/2014/main" id="{BB19251C-7BF5-4035-3206-D74FEAF75DF8}"/>
                    </a:ext>
                  </a:extLst>
                </p:cNvPr>
                <p:cNvSpPr/>
                <p:nvPr/>
              </p:nvSpPr>
              <p:spPr>
                <a:xfrm>
                  <a:off x="6160541" y="3393411"/>
                  <a:ext cx="210596" cy="121073"/>
                </a:xfrm>
                <a:prstGeom prst="rect">
                  <a:avLst/>
                </a:prstGeom>
                <a:solidFill>
                  <a:srgbClr val="FE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0" name="Rectangle 119">
                  <a:extLst>
                    <a:ext uri="{FF2B5EF4-FFF2-40B4-BE49-F238E27FC236}">
                      <a16:creationId xmlns:a16="http://schemas.microsoft.com/office/drawing/2014/main" id="{64B82CBD-B5D4-E127-E1CF-F3BFBFF40D68}"/>
                    </a:ext>
                  </a:extLst>
                </p:cNvPr>
                <p:cNvSpPr/>
                <p:nvPr/>
              </p:nvSpPr>
              <p:spPr>
                <a:xfrm>
                  <a:off x="6428018" y="2537826"/>
                  <a:ext cx="210596" cy="359904"/>
                </a:xfrm>
                <a:prstGeom prst="rect">
                  <a:avLst/>
                </a:prstGeom>
                <a:solidFill>
                  <a:srgbClr val="16E7CF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21" name="Rectangle 120">
                  <a:extLst>
                    <a:ext uri="{FF2B5EF4-FFF2-40B4-BE49-F238E27FC236}">
                      <a16:creationId xmlns:a16="http://schemas.microsoft.com/office/drawing/2014/main" id="{39A84703-0346-CC16-65BC-1FC5DCE7EADE}"/>
                    </a:ext>
                  </a:extLst>
                </p:cNvPr>
                <p:cNvSpPr/>
                <p:nvPr/>
              </p:nvSpPr>
              <p:spPr>
                <a:xfrm>
                  <a:off x="6679002" y="3170032"/>
                  <a:ext cx="210596" cy="359904"/>
                </a:xfrm>
                <a:prstGeom prst="rect">
                  <a:avLst/>
                </a:prstGeom>
                <a:solidFill>
                  <a:srgbClr val="FE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B5F48810-516D-91E7-F577-5ECC630C5E19}"/>
              </a:ext>
            </a:extLst>
          </p:cNvPr>
          <p:cNvGrpSpPr/>
          <p:nvPr/>
        </p:nvGrpSpPr>
        <p:grpSpPr>
          <a:xfrm>
            <a:off x="3552203" y="4876800"/>
            <a:ext cx="4197246" cy="1773528"/>
            <a:chOff x="3552203" y="4876800"/>
            <a:chExt cx="4197246" cy="1773528"/>
          </a:xfrm>
        </p:grpSpPr>
        <p:sp>
          <p:nvSpPr>
            <p:cNvPr id="99" name="Right Arrow 98">
              <a:extLst>
                <a:ext uri="{FF2B5EF4-FFF2-40B4-BE49-F238E27FC236}">
                  <a16:creationId xmlns:a16="http://schemas.microsoft.com/office/drawing/2014/main" id="{B4A20AFB-2CDF-C368-0375-52CB358D6C11}"/>
                </a:ext>
              </a:extLst>
            </p:cNvPr>
            <p:cNvSpPr/>
            <p:nvPr/>
          </p:nvSpPr>
          <p:spPr>
            <a:xfrm rot="1662742">
              <a:off x="3552203" y="5388578"/>
              <a:ext cx="1499307" cy="573301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learner=1, outcome=0</a:t>
              </a:r>
            </a:p>
          </p:txBody>
        </p:sp>
        <p:sp>
          <p:nvSpPr>
            <p:cNvPr id="130" name="Rectangle">
              <a:extLst>
                <a:ext uri="{FF2B5EF4-FFF2-40B4-BE49-F238E27FC236}">
                  <a16:creationId xmlns:a16="http://schemas.microsoft.com/office/drawing/2014/main" id="{00706E0E-435D-2201-8EB3-B92C1B0A23DE}"/>
                </a:ext>
              </a:extLst>
            </p:cNvPr>
            <p:cNvSpPr/>
            <p:nvPr/>
          </p:nvSpPr>
          <p:spPr>
            <a:xfrm>
              <a:off x="5678231" y="4914804"/>
              <a:ext cx="1425156" cy="1273139"/>
            </a:xfrm>
            <a:prstGeom prst="rect">
              <a:avLst/>
            </a:prstGeom>
            <a:noFill/>
            <a:ln w="9525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131" name="Line">
              <a:extLst>
                <a:ext uri="{FF2B5EF4-FFF2-40B4-BE49-F238E27FC236}">
                  <a16:creationId xmlns:a16="http://schemas.microsoft.com/office/drawing/2014/main" id="{B595785D-A151-0B10-844D-C23E85171704}"/>
                </a:ext>
              </a:extLst>
            </p:cNvPr>
            <p:cNvSpPr/>
            <p:nvPr/>
          </p:nvSpPr>
          <p:spPr>
            <a:xfrm>
              <a:off x="6698010" y="4876800"/>
              <a:ext cx="792" cy="1773527"/>
            </a:xfrm>
            <a:prstGeom prst="line">
              <a:avLst/>
            </a:prstGeom>
            <a:noFill/>
            <a:ln w="9525" cap="flat">
              <a:solidFill>
                <a:srgbClr val="00D2A9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2" name="Rectangle">
              <a:extLst>
                <a:ext uri="{FF2B5EF4-FFF2-40B4-BE49-F238E27FC236}">
                  <a16:creationId xmlns:a16="http://schemas.microsoft.com/office/drawing/2014/main" id="{C910AE05-2339-D407-BFCD-DCD89911A38C}"/>
                </a:ext>
              </a:extLst>
            </p:cNvPr>
            <p:cNvSpPr/>
            <p:nvPr/>
          </p:nvSpPr>
          <p:spPr>
            <a:xfrm>
              <a:off x="5678222" y="4914805"/>
              <a:ext cx="1425156" cy="1273139"/>
            </a:xfrm>
            <a:prstGeom prst="rect">
              <a:avLst/>
            </a:prstGeom>
            <a:noFill/>
            <a:ln w="9525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133" name="Line">
              <a:extLst>
                <a:ext uri="{FF2B5EF4-FFF2-40B4-BE49-F238E27FC236}">
                  <a16:creationId xmlns:a16="http://schemas.microsoft.com/office/drawing/2014/main" id="{850B34CD-4FB4-26EB-5D4E-F83990C091A9}"/>
                </a:ext>
              </a:extLst>
            </p:cNvPr>
            <p:cNvSpPr/>
            <p:nvPr/>
          </p:nvSpPr>
          <p:spPr>
            <a:xfrm>
              <a:off x="5317183" y="6244950"/>
              <a:ext cx="2432266" cy="79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4" name="Line">
              <a:extLst>
                <a:ext uri="{FF2B5EF4-FFF2-40B4-BE49-F238E27FC236}">
                  <a16:creationId xmlns:a16="http://schemas.microsoft.com/office/drawing/2014/main" id="{7CF42C75-EA60-9EB4-A0D6-A9D33471DC5D}"/>
                </a:ext>
              </a:extLst>
            </p:cNvPr>
            <p:cNvSpPr/>
            <p:nvPr/>
          </p:nvSpPr>
          <p:spPr>
            <a:xfrm>
              <a:off x="6058264" y="6213280"/>
              <a:ext cx="792" cy="76008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5" name="Line">
              <a:extLst>
                <a:ext uri="{FF2B5EF4-FFF2-40B4-BE49-F238E27FC236}">
                  <a16:creationId xmlns:a16="http://schemas.microsoft.com/office/drawing/2014/main" id="{CC600848-068F-3F09-D6D1-F15437FBFC59}"/>
                </a:ext>
              </a:extLst>
            </p:cNvPr>
            <p:cNvSpPr/>
            <p:nvPr/>
          </p:nvSpPr>
          <p:spPr>
            <a:xfrm>
              <a:off x="6324293" y="6206946"/>
              <a:ext cx="792" cy="76008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6" name="Line">
              <a:extLst>
                <a:ext uri="{FF2B5EF4-FFF2-40B4-BE49-F238E27FC236}">
                  <a16:creationId xmlns:a16="http://schemas.microsoft.com/office/drawing/2014/main" id="{39B1069A-DFF9-F80B-004C-4AC88C666AA8}"/>
                </a:ext>
              </a:extLst>
            </p:cNvPr>
            <p:cNvSpPr/>
            <p:nvPr/>
          </p:nvSpPr>
          <p:spPr>
            <a:xfrm>
              <a:off x="6596656" y="6200612"/>
              <a:ext cx="792" cy="76008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7" name="Line">
              <a:extLst>
                <a:ext uri="{FF2B5EF4-FFF2-40B4-BE49-F238E27FC236}">
                  <a16:creationId xmlns:a16="http://schemas.microsoft.com/office/drawing/2014/main" id="{97FD2FE1-EBF9-05AB-CC0C-C174CD39D4BA}"/>
                </a:ext>
              </a:extLst>
            </p:cNvPr>
            <p:cNvSpPr/>
            <p:nvPr/>
          </p:nvSpPr>
          <p:spPr>
            <a:xfrm>
              <a:off x="6843683" y="6200612"/>
              <a:ext cx="792" cy="76008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8" name="Line">
              <a:extLst>
                <a:ext uri="{FF2B5EF4-FFF2-40B4-BE49-F238E27FC236}">
                  <a16:creationId xmlns:a16="http://schemas.microsoft.com/office/drawing/2014/main" id="{C18BA3CC-2A37-2912-A2B9-6D39905D043A}"/>
                </a:ext>
              </a:extLst>
            </p:cNvPr>
            <p:cNvSpPr/>
            <p:nvPr/>
          </p:nvSpPr>
          <p:spPr>
            <a:xfrm>
              <a:off x="5823905" y="6213280"/>
              <a:ext cx="792" cy="76008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9" name="Line">
              <a:extLst>
                <a:ext uri="{FF2B5EF4-FFF2-40B4-BE49-F238E27FC236}">
                  <a16:creationId xmlns:a16="http://schemas.microsoft.com/office/drawing/2014/main" id="{892E9467-1A9D-0763-9805-ABA0085CD9FD}"/>
                </a:ext>
              </a:extLst>
            </p:cNvPr>
            <p:cNvSpPr/>
            <p:nvPr/>
          </p:nvSpPr>
          <p:spPr>
            <a:xfrm>
              <a:off x="7090710" y="6206946"/>
              <a:ext cx="792" cy="76008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0" name="Line">
              <a:extLst>
                <a:ext uri="{FF2B5EF4-FFF2-40B4-BE49-F238E27FC236}">
                  <a16:creationId xmlns:a16="http://schemas.microsoft.com/office/drawing/2014/main" id="{48F6669D-28B7-A875-229A-8A066E050699}"/>
                </a:ext>
              </a:extLst>
            </p:cNvPr>
            <p:cNvSpPr/>
            <p:nvPr/>
          </p:nvSpPr>
          <p:spPr>
            <a:xfrm>
              <a:off x="6698001" y="4876801"/>
              <a:ext cx="792" cy="1773527"/>
            </a:xfrm>
            <a:prstGeom prst="line">
              <a:avLst/>
            </a:prstGeom>
            <a:noFill/>
            <a:ln w="9525" cap="flat">
              <a:solidFill>
                <a:srgbClr val="00D2A9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93C5567E-FA1B-C072-5E27-FB79299C942A}"/>
                </a:ext>
              </a:extLst>
            </p:cNvPr>
            <p:cNvSpPr/>
            <p:nvPr/>
          </p:nvSpPr>
          <p:spPr>
            <a:xfrm>
              <a:off x="6225463" y="5606549"/>
              <a:ext cx="210596" cy="633704"/>
            </a:xfrm>
            <a:prstGeom prst="rect">
              <a:avLst/>
            </a:prstGeom>
            <a:solidFill>
              <a:srgbClr val="FE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7A40E0BF-E77E-5BAB-D92E-96632C0BD099}"/>
                </a:ext>
              </a:extLst>
            </p:cNvPr>
            <p:cNvSpPr/>
            <p:nvPr/>
          </p:nvSpPr>
          <p:spPr>
            <a:xfrm>
              <a:off x="6487961" y="5275392"/>
              <a:ext cx="210596" cy="633704"/>
            </a:xfrm>
            <a:prstGeom prst="rect">
              <a:avLst/>
            </a:prstGeom>
            <a:solidFill>
              <a:srgbClr val="16E7C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6D3A97F8-C412-32F3-B7DD-4C5822E79152}"/>
                </a:ext>
              </a:extLst>
            </p:cNvPr>
            <p:cNvSpPr/>
            <p:nvPr/>
          </p:nvSpPr>
          <p:spPr>
            <a:xfrm>
              <a:off x="5951652" y="6112253"/>
              <a:ext cx="210596" cy="121073"/>
            </a:xfrm>
            <a:prstGeom prst="rect">
              <a:avLst/>
            </a:prstGeom>
            <a:solidFill>
              <a:srgbClr val="FE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15CDABD0-287C-967A-5281-12F35F5F42F2}"/>
                </a:ext>
              </a:extLst>
            </p:cNvPr>
            <p:cNvSpPr/>
            <p:nvPr/>
          </p:nvSpPr>
          <p:spPr>
            <a:xfrm>
              <a:off x="6225463" y="5483127"/>
              <a:ext cx="210596" cy="121073"/>
            </a:xfrm>
            <a:prstGeom prst="rect">
              <a:avLst/>
            </a:prstGeom>
            <a:solidFill>
              <a:srgbClr val="16E7C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3B740595-D907-CC2B-D7F8-5F6432EFC306}"/>
                </a:ext>
              </a:extLst>
            </p:cNvPr>
            <p:cNvSpPr/>
            <p:nvPr/>
          </p:nvSpPr>
          <p:spPr>
            <a:xfrm>
              <a:off x="6485116" y="5882698"/>
              <a:ext cx="210596" cy="359904"/>
            </a:xfrm>
            <a:prstGeom prst="rect">
              <a:avLst/>
            </a:prstGeom>
            <a:solidFill>
              <a:srgbClr val="FE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571FF25C-1630-22B9-BBFC-3423C30498B5}"/>
                </a:ext>
              </a:extLst>
            </p:cNvPr>
            <p:cNvSpPr/>
            <p:nvPr/>
          </p:nvSpPr>
          <p:spPr>
            <a:xfrm>
              <a:off x="6744582" y="5875651"/>
              <a:ext cx="210596" cy="359904"/>
            </a:xfrm>
            <a:prstGeom prst="rect">
              <a:avLst/>
            </a:prstGeom>
            <a:solidFill>
              <a:srgbClr val="16E7C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9" name="TextBox 148">
            <a:extLst>
              <a:ext uri="{FF2B5EF4-FFF2-40B4-BE49-F238E27FC236}">
                <a16:creationId xmlns:a16="http://schemas.microsoft.com/office/drawing/2014/main" id="{ACE8FEFA-1889-13ED-6F4F-A64899C66712}"/>
              </a:ext>
            </a:extLst>
          </p:cNvPr>
          <p:cNvSpPr txBox="1"/>
          <p:nvPr/>
        </p:nvSpPr>
        <p:spPr>
          <a:xfrm>
            <a:off x="990600" y="984848"/>
            <a:ext cx="6400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Equalizing strategy:</a:t>
            </a:r>
          </a:p>
          <a:p>
            <a:r>
              <a:rPr lang="en-US" dirty="0"/>
              <a:t>        Split each bin into 2 equal parts</a:t>
            </a:r>
          </a:p>
          <a:p>
            <a:r>
              <a:rPr lang="en-US" dirty="0"/>
              <a:t>        Assumes divisibility</a:t>
            </a:r>
          </a:p>
        </p:txBody>
      </p: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027B9B23-92C8-4BFB-62F4-D2C955340479}"/>
              </a:ext>
            </a:extLst>
          </p:cNvPr>
          <p:cNvGrpSpPr/>
          <p:nvPr/>
        </p:nvGrpSpPr>
        <p:grpSpPr>
          <a:xfrm>
            <a:off x="5867415" y="2601966"/>
            <a:ext cx="1035605" cy="984647"/>
            <a:chOff x="5864097" y="2593034"/>
            <a:chExt cx="1035605" cy="984647"/>
          </a:xfrm>
        </p:grpSpPr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B3879783-BB44-9A24-7A42-2A8E478BF860}"/>
                </a:ext>
              </a:extLst>
            </p:cNvPr>
            <p:cNvSpPr/>
            <p:nvPr/>
          </p:nvSpPr>
          <p:spPr>
            <a:xfrm>
              <a:off x="6157688" y="2823374"/>
              <a:ext cx="230747" cy="74180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E7289914-27F8-2E9F-8BAC-897297271E52}"/>
                </a:ext>
              </a:extLst>
            </p:cNvPr>
            <p:cNvSpPr/>
            <p:nvPr/>
          </p:nvSpPr>
          <p:spPr>
            <a:xfrm>
              <a:off x="6418416" y="2593034"/>
              <a:ext cx="230747" cy="98464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9A94278F-C058-FB93-60AA-456859A4FC16}"/>
                </a:ext>
              </a:extLst>
            </p:cNvPr>
            <p:cNvSpPr/>
            <p:nvPr/>
          </p:nvSpPr>
          <p:spPr>
            <a:xfrm>
              <a:off x="5864097" y="3443047"/>
              <a:ext cx="230747" cy="127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3D4514A6-A858-CEF1-2838-51BE30CABCA5}"/>
                </a:ext>
              </a:extLst>
            </p:cNvPr>
            <p:cNvSpPr/>
            <p:nvPr/>
          </p:nvSpPr>
          <p:spPr>
            <a:xfrm>
              <a:off x="6668955" y="3211048"/>
              <a:ext cx="230747" cy="36428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CCBEC7E7-D785-9C6F-70A5-22ED1E97AFB7}"/>
              </a:ext>
            </a:extLst>
          </p:cNvPr>
          <p:cNvGrpSpPr/>
          <p:nvPr/>
        </p:nvGrpSpPr>
        <p:grpSpPr>
          <a:xfrm>
            <a:off x="5931987" y="5226249"/>
            <a:ext cx="1035605" cy="1025035"/>
            <a:chOff x="5864097" y="2593034"/>
            <a:chExt cx="1035605" cy="984647"/>
          </a:xfrm>
        </p:grpSpPr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5B347B62-4AD2-BFE2-86CC-4DE2ED50D779}"/>
                </a:ext>
              </a:extLst>
            </p:cNvPr>
            <p:cNvSpPr/>
            <p:nvPr/>
          </p:nvSpPr>
          <p:spPr>
            <a:xfrm>
              <a:off x="6157688" y="2823374"/>
              <a:ext cx="230747" cy="74180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9383CA79-78F0-4805-C264-DF586D60CC63}"/>
                </a:ext>
              </a:extLst>
            </p:cNvPr>
            <p:cNvSpPr/>
            <p:nvPr/>
          </p:nvSpPr>
          <p:spPr>
            <a:xfrm>
              <a:off x="6418416" y="2593034"/>
              <a:ext cx="230747" cy="98464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F43A6EBE-04C7-59CD-30F6-115D0737D775}"/>
                </a:ext>
              </a:extLst>
            </p:cNvPr>
            <p:cNvSpPr/>
            <p:nvPr/>
          </p:nvSpPr>
          <p:spPr>
            <a:xfrm>
              <a:off x="5864097" y="3443047"/>
              <a:ext cx="230747" cy="127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F42A451D-8C81-EB13-A6B7-328D626A5614}"/>
                </a:ext>
              </a:extLst>
            </p:cNvPr>
            <p:cNvSpPr/>
            <p:nvPr/>
          </p:nvSpPr>
          <p:spPr>
            <a:xfrm>
              <a:off x="6668955" y="3211048"/>
              <a:ext cx="230747" cy="36428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BE367CD-29E4-4960-BB0D-ED4A063C2760}"/>
                  </a:ext>
                </a:extLst>
              </p:cNvPr>
              <p:cNvSpPr txBox="1"/>
              <p:nvPr/>
            </p:nvSpPr>
            <p:spPr>
              <a:xfrm>
                <a:off x="6473933" y="1071356"/>
                <a:ext cx="2280928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solidFill>
                      <a:srgbClr val="C00000"/>
                    </a:solidFill>
                  </a:rPr>
                  <a:t>Termination condition:</a:t>
                </a:r>
              </a:p>
              <a:p>
                <a:r>
                  <a:rPr lang="en-US" sz="1600" dirty="0"/>
                  <a:t> </a:t>
                </a:r>
                <a:r>
                  <a:rPr lang="en-US" sz="1600" dirty="0">
                    <a:solidFill>
                      <a:srgbClr val="FF0000"/>
                    </a:solidFill>
                  </a:rPr>
                  <a:t>&lt;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sz="1600" dirty="0">
                    <a:solidFill>
                      <a:srgbClr val="FF0000"/>
                    </a:solidFill>
                  </a:rPr>
                  <a:t> </a:t>
                </a:r>
                <a:r>
                  <a:rPr lang="en-US" sz="1600" dirty="0"/>
                  <a:t>fraction of experts made at most k mistakes 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BE367CD-29E4-4960-BB0D-ED4A063C27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3933" y="1071356"/>
                <a:ext cx="2280928" cy="1077218"/>
              </a:xfrm>
              <a:prstGeom prst="rect">
                <a:avLst/>
              </a:prstGeom>
              <a:blipFill>
                <a:blip r:embed="rId2"/>
                <a:stretch>
                  <a:fillRect t="-1176" b="-70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4068353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F8285-A232-4859-3E17-3BF9E5DA2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Interpretation as a random process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96996971-24A6-3119-0BF5-3CCD8ACC2206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sz="2800" dirty="0"/>
                  <a:t>Equalizing adversary splits </a:t>
                </a:r>
                <a:r>
                  <a:rPr lang="en-US" sz="2800" u="sng" dirty="0"/>
                  <a:t>each bin</a:t>
                </a:r>
                <a:r>
                  <a:rPr lang="en-US" sz="2800" dirty="0"/>
                  <a:t> into two equal prob subsets.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</m:d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=1| </m:t>
                              </m:r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𝑡h𝑒</m:t>
                              </m:r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𝑝𝑎𝑠𝑡</m:t>
                              </m:r>
                            </m:e>
                          </m:d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383539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# mistakes by expert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US" dirty="0"/>
                  <a:t> by iteration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</m:d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:pPr marL="40639" indent="0">
                  <a:buNone/>
                </a:pPr>
                <a:endParaRPr lang="en-US" dirty="0">
                  <a:solidFill>
                    <a:srgbClr val="FF0000"/>
                  </a:solidFill>
                </a:endParaRPr>
              </a:p>
              <a:p>
                <a:pPr marL="383539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Fraction of experts with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/>
                  <a:t>errors on iteration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:</a:t>
                </a:r>
                <a:br>
                  <a:rPr lang="en-US" dirty="0">
                    <a:solidFill>
                      <a:srgbClr val="FF0000"/>
                    </a:solidFill>
                  </a:rPr>
                </a:br>
                <a:r>
                  <a:rPr lang="en-US" dirty="0">
                    <a:solidFill>
                      <a:srgbClr val="FF0000"/>
                    </a:solidFill>
                  </a:rPr>
                  <a:t>                      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</m:d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e>
                    </m:func>
                  </m:oMath>
                </a14:m>
                <a:endParaRPr lang="en-US" dirty="0"/>
              </a:p>
              <a:p>
                <a:pPr marL="40639" indent="0">
                  <a:buNone/>
                </a:pPr>
                <a:endParaRPr lang="en-US" dirty="0"/>
              </a:p>
              <a:p>
                <a:pPr marL="383539" indent="-342900">
                  <a:buFont typeface="Arial" panose="020B0604020202020204" pitchFamily="34" charset="0"/>
                  <a:buChar char="•"/>
                </a:pPr>
                <a:r>
                  <a:rPr lang="en-US" b="1" dirty="0">
                    <a:solidFill>
                      <a:schemeClr val="tx1"/>
                    </a:solidFill>
                  </a:rPr>
                  <a:t>State</a:t>
                </a:r>
                <a:r>
                  <a:rPr lang="en-US" dirty="0">
                    <a:solidFill>
                      <a:schemeClr val="tx1"/>
                    </a:solidFill>
                  </a:rPr>
                  <a:t> =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Ψ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r>
                      <a:rPr lang="en-US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⟨"/>
                        <m:endChr m:val="⟩"/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,0</m:t>
                            </m:r>
                          </m:e>
                        </m:d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,1</m:t>
                            </m:r>
                          </m:e>
                        </m:d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,…,</m:t>
                        </m:r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,∞)</m:t>
                        </m:r>
                      </m:e>
                    </m:d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96996971-24A6-3119-0BF5-3CCD8ACC220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1447" t="-19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542003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D5A05-245C-14E9-556E-F774C0DCB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Interpretation as a random process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F9686AE-12F6-57EB-DCF7-3C5730230246}"/>
                  </a:ext>
                </a:extLst>
              </p:cNvPr>
              <p:cNvSpPr txBox="1"/>
              <p:nvPr/>
            </p:nvSpPr>
            <p:spPr>
              <a:xfrm>
                <a:off x="361950" y="1219200"/>
                <a:ext cx="8153400" cy="30876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83539" indent="-342900">
                  <a:buFont typeface="Arial" panose="020B0604020202020204" pitchFamily="34" charset="0"/>
                  <a:buChar char="•"/>
                </a:pPr>
                <a:r>
                  <a:rPr lang="en-US" b="1" dirty="0">
                    <a:solidFill>
                      <a:schemeClr val="tx1"/>
                    </a:solidFill>
                  </a:rPr>
                  <a:t>Score</a:t>
                </a:r>
                <a:r>
                  <a:rPr lang="en-US" dirty="0">
                    <a:solidFill>
                      <a:srgbClr val="0070C0"/>
                    </a:solidFill>
                  </a:rPr>
                  <a:t> = </a:t>
                </a:r>
                <a:r>
                  <a:rPr lang="en-US" dirty="0"/>
                  <a:t>Probability of </a:t>
                </a:r>
                <a:r>
                  <a:rPr lang="en-US" dirty="0">
                    <a:solidFill>
                      <a:srgbClr val="0070C0"/>
                    </a:solidFill>
                  </a:rPr>
                  <a:t>“good experts” </a:t>
                </a:r>
                <a:r>
                  <a:rPr lang="en-US" dirty="0"/>
                  <a:t>on iteration</a:t>
                </a:r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, given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Ψ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</m:oMath>
                </a14:m>
                <a:r>
                  <a:rPr lang="en-US" dirty="0"/>
                  <a:t>,  and assuming equalizing adversary from this iteration on.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Ψ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</m:d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Ψ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func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:pPr marL="0"/>
                <a:endParaRPr lang="en-US" dirty="0">
                  <a:solidFill>
                    <a:srgbClr val="FF0000"/>
                  </a:solidFill>
                </a:endParaRPr>
              </a:p>
              <a:p>
                <a:pPr marL="383539" indent="-342900">
                  <a:buFont typeface="Arial" panose="020B0604020202020204" pitchFamily="34" charset="0"/>
                  <a:buChar char="•"/>
                </a:pPr>
                <a:r>
                  <a:rPr lang="en-US" b="1" dirty="0">
                    <a:solidFill>
                      <a:schemeClr val="tx1"/>
                    </a:solidFill>
                  </a:rPr>
                  <a:t>Initial</a:t>
                </a:r>
                <a:r>
                  <a:rPr lang="en-US" dirty="0">
                    <a:solidFill>
                      <a:schemeClr val="tx1"/>
                    </a:solidFill>
                  </a:rPr>
                  <a:t> Score 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Ψ</m:t>
                            </m:r>
                          </m:e>
                          <m:sub>
                            <m:r>
                              <a:rPr lang="en-US" b="0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</m:d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e>
                    </m:func>
                  </m:oMath>
                </a14:m>
                <a:endParaRPr lang="en-US" dirty="0"/>
              </a:p>
              <a:p>
                <a:endParaRPr lang="en-US" dirty="0"/>
              </a:p>
              <a:p>
                <a:pPr marL="383539" indent="-342900">
                  <a:buFont typeface="Arial" panose="020B0604020202020204" pitchFamily="34" charset="0"/>
                  <a:buChar char="•"/>
                </a:pPr>
                <a:r>
                  <a:rPr lang="en-US" b="1" dirty="0"/>
                  <a:t>Final</a:t>
                </a:r>
                <a:r>
                  <a:rPr lang="en-US" dirty="0"/>
                  <a:t> Score: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Ψ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n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/>
              </a:p>
              <a:p>
                <a:endParaRPr lang="en-US" sz="22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F9686AE-12F6-57EB-DCF7-3C57302302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950" y="1219200"/>
                <a:ext cx="8153400" cy="3087640"/>
              </a:xfrm>
              <a:prstGeom prst="rect">
                <a:avLst/>
              </a:prstGeom>
              <a:blipFill>
                <a:blip r:embed="rId2"/>
                <a:stretch>
                  <a:fillRect l="-622" t="-1230" b="-159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1782747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2E3B3A-3E54-055A-1549-1EA9EAE463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835D190-DCE6-CB13-3FE6-993D3229F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Of Talk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532BD3C-D605-997A-0A09-B3A5540114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Online learning games</a:t>
            </a:r>
          </a:p>
          <a:p>
            <a:pPr lvl="1"/>
            <a:r>
              <a:rPr lang="en-US" dirty="0"/>
              <a:t>The Halving Game</a:t>
            </a:r>
          </a:p>
          <a:p>
            <a:pPr lvl="1"/>
            <a:r>
              <a:rPr lang="en-US" dirty="0"/>
              <a:t>The Binomial Game</a:t>
            </a:r>
          </a:p>
          <a:p>
            <a:r>
              <a:rPr lang="en-US" dirty="0"/>
              <a:t>Decision Theoretic Online Learning (DTOL)</a:t>
            </a:r>
          </a:p>
          <a:p>
            <a:pPr lvl="1"/>
            <a:r>
              <a:rPr lang="en-US" dirty="0"/>
              <a:t>Hedge</a:t>
            </a:r>
          </a:p>
          <a:p>
            <a:r>
              <a:rPr lang="en-US" dirty="0"/>
              <a:t>The continuous time limit and the heat equation.</a:t>
            </a:r>
          </a:p>
          <a:p>
            <a:r>
              <a:rPr lang="en-US" dirty="0" err="1"/>
              <a:t>NormalHedge</a:t>
            </a:r>
            <a:endParaRPr lang="en-US" dirty="0"/>
          </a:p>
          <a:p>
            <a:r>
              <a:rPr lang="en-US" dirty="0"/>
              <a:t>SDEs</a:t>
            </a:r>
          </a:p>
          <a:p>
            <a:r>
              <a:rPr lang="en-US" dirty="0"/>
              <a:t>Open Problems </a:t>
            </a:r>
          </a:p>
        </p:txBody>
      </p:sp>
    </p:spTree>
    <p:extLst>
      <p:ext uri="{BB962C8B-B14F-4D97-AF65-F5344CB8AC3E}">
        <p14:creationId xmlns:p14="http://schemas.microsoft.com/office/powerpoint/2010/main" val="34497109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997022-12A5-1F89-CC15-7605A273E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Solution: Binomial weights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20A8C2B4-046D-94FC-E499-6BBD169C99BA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000" b="1" dirty="0">
                    <a:solidFill>
                      <a:srgbClr val="0070C0"/>
                    </a:solidFill>
                  </a:rPr>
                  <a:t>Potential: </a:t>
                </a:r>
                <a:r>
                  <a:rPr lang="en-US" sz="2000" dirty="0"/>
                  <a:t>probability that expert will make 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/>
                  <a:t>mistakes </a:t>
                </a:r>
                <a:br>
                  <a:rPr lang="en-US" sz="2000" dirty="0"/>
                </a:br>
                <a:r>
                  <a:rPr lang="en-US" sz="2000" dirty="0"/>
                  <a:t>in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000" dirty="0"/>
                  <a:t> iterations</a:t>
                </a:r>
                <a:br>
                  <a:rPr lang="en-US" sz="2000" dirty="0">
                    <a:solidFill>
                      <a:srgbClr val="FF0000"/>
                    </a:solidFill>
                  </a:rPr>
                </a:b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den>
                    </m:f>
                    <m:r>
                      <a:rPr lang="en-US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nary>
                      <m:naryPr>
                        <m:chr m:val="∑"/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p>
                      <m:e>
                        <m:d>
                          <m:dPr>
                            <m:ctrlP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2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</m:mr>
                            </m:m>
                          </m:e>
                        </m:d>
                      </m:e>
                    </m:nary>
                  </m:oMath>
                </a14:m>
                <a:endParaRPr lang="en-US" sz="2000" dirty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Ψ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0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  <m:e>
                        <m:r>
                          <m:rPr>
                            <m:nor/>
                          </m:rPr>
                          <a:rPr lang="en-US" sz="2000" dirty="0">
                            <a:solidFill>
                              <a:srgbClr val="FF0000"/>
                            </a:solidFill>
                          </a:rPr>
                          <m:t> </m:t>
                        </m:r>
                        <m:r>
                          <a:rPr lang="en-US" sz="20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  <m:d>
                          <m:dPr>
                            <m:ctrlPr>
                              <a:rPr lang="en-US" sz="2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2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  <m:r>
                          <a:rPr lang="en-US" sz="20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20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sz="2000" dirty="0"/>
              </a:p>
              <a:p>
                <a:r>
                  <a:rPr lang="en-US" sz="2000" dirty="0"/>
                  <a:t>Learner chooses prediction, such that if mistake – </a:t>
                </a:r>
                <a:r>
                  <a:rPr lang="en-US" sz="2000" dirty="0">
                    <a:solidFill>
                      <a:srgbClr val="0070C0"/>
                    </a:solidFill>
                  </a:rPr>
                  <a:t>score</a:t>
                </a:r>
                <a:r>
                  <a:rPr lang="en-US" sz="2000" dirty="0"/>
                  <a:t> is smaller.</a:t>
                </a:r>
              </a:p>
              <a:p>
                <a:r>
                  <a:rPr lang="en-US" sz="2000" b="1" dirty="0">
                    <a:solidFill>
                      <a:srgbClr val="0070C0"/>
                    </a:solidFill>
                  </a:rPr>
                  <a:t>Weight: </a:t>
                </a:r>
                <a:r>
                  <a:rPr lang="en-US" sz="2000" dirty="0"/>
                  <a:t>diff in ”potential of expert with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000" dirty="0"/>
                  <a:t> mistakes on next iteration” </a:t>
                </a:r>
                <a:r>
                  <a:rPr lang="en-US" sz="2000" dirty="0" err="1"/>
                  <a:t>btwn</a:t>
                </a:r>
                <a:r>
                  <a:rPr lang="en-US" sz="2000" dirty="0"/>
                  <a:t> making a mistake and not making a mistake: </a:t>
                </a:r>
                <a:br>
                  <a:rPr lang="en-US" sz="2000" i="1" dirty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+1,</m:t>
                        </m:r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+1,</m:t>
                        </m:r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den>
                    </m:f>
                    <m:r>
                      <a:rPr lang="en-US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2000" dirty="0"/>
              </a:p>
              <a:p>
                <a:r>
                  <a:rPr lang="en-US" sz="2000" dirty="0"/>
                  <a:t>Learner chooses to predict with set of experts that has larger weight.</a:t>
                </a:r>
              </a:p>
              <a:p>
                <a:pPr marL="0" indent="0">
                  <a:buNone/>
                </a:pPr>
                <a:endParaRPr lang="en-US" sz="2800" dirty="0">
                  <a:solidFill>
                    <a:srgbClr val="FF0000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20A8C2B4-046D-94FC-E499-6BBD169C99B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643" t="-86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9147903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73F53C-6A5E-ACC5-ABA7-A5E540D422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2F0EA3-AA0D-7FD7-C560-DE79C649F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Recursive definition of the potential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2A8346F1-4D75-B97E-D192-5E6BCC73CFF7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000" b="1" dirty="0">
                    <a:solidFill>
                      <a:srgbClr val="0070C0"/>
                    </a:solidFill>
                  </a:rPr>
                  <a:t>Potential: </a:t>
                </a:r>
                <a:r>
                  <a:rPr lang="en-US" sz="2000" dirty="0"/>
                  <a:t>probability that expert will make 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/>
                  <a:t>mistakes </a:t>
                </a:r>
                <a:br>
                  <a:rPr lang="en-US" sz="2000" dirty="0"/>
                </a:br>
                <a:r>
                  <a:rPr lang="en-US" sz="2000" dirty="0"/>
                  <a:t>in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000" dirty="0"/>
                  <a:t> iterations</a:t>
                </a:r>
                <a:br>
                  <a:rPr lang="en-US" sz="2000" dirty="0">
                    <a:solidFill>
                      <a:srgbClr val="FF0000"/>
                    </a:solidFill>
                  </a:rPr>
                </a:b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den>
                    </m:f>
                    <m:r>
                      <a:rPr lang="en-US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nary>
                      <m:naryPr>
                        <m:chr m:val="∑"/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p>
                      <m:e>
                        <m:d>
                          <m:dPr>
                            <m:ctrlP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2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</m:mr>
                            </m:m>
                          </m:e>
                        </m:d>
                      </m:e>
                    </m:nary>
                  </m:oMath>
                </a14:m>
                <a:endParaRPr lang="en-US" sz="2000" b="1" dirty="0">
                  <a:solidFill>
                    <a:srgbClr val="0070C0"/>
                  </a:solidFill>
                </a:endParaRPr>
              </a:p>
              <a:p>
                <a:pPr marL="0" indent="0">
                  <a:buNone/>
                </a:pPr>
                <a:endParaRPr lang="en-US" sz="2000" b="1" dirty="0">
                  <a:solidFill>
                    <a:schemeClr val="accent1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𝜙</m:t>
                      </m:r>
                      <m:d>
                        <m:dPr>
                          <m:ctrlP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  <m:d>
                            <m:dPr>
                              <m:ctrlP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  <m: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  <m:d>
                            <m:dPr>
                              <m:ctrlP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+1,</m:t>
                              </m:r>
                              <m: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  <m: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</m:num>
                        <m:den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</a:endParaRPr>
              </a:p>
              <a:p>
                <a:endParaRPr lang="en-US" sz="2000" b="1" dirty="0">
                  <a:solidFill>
                    <a:schemeClr val="accent1"/>
                  </a:solidFill>
                </a:endParaRPr>
              </a:p>
              <a:p>
                <a:r>
                  <a:rPr lang="en-US" sz="2000" b="1" dirty="0">
                    <a:solidFill>
                      <a:schemeClr val="accent1"/>
                    </a:solidFill>
                  </a:rPr>
                  <a:t>weight:</a:t>
                </a:r>
                <a:endParaRPr lang="en-US" sz="2000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𝜙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+1,</m:t>
                          </m:r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2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𝜙</m:t>
                      </m:r>
                      <m:d>
                        <m:dPr>
                          <m:ctrlP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+1,</m:t>
                          </m:r>
                          <m: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  <m: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2A8346F1-4D75-B97E-D192-5E6BCC73CFF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643" t="-86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35815196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C7DEDB-9568-1B9B-EAA4-14239A934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BW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A85EF5F8-B9E8-7390-CAED-167FBB050D85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endParaRPr lang="en-US" sz="2000" dirty="0"/>
              </a:p>
              <a:p>
                <a:r>
                  <a:rPr lang="en-US" sz="2000" dirty="0"/>
                  <a:t>Learner predicts with the set of experts that has the larger </a:t>
                </a:r>
                <a:r>
                  <a:rPr lang="en-US" sz="2000" dirty="0">
                    <a:solidFill>
                      <a:srgbClr val="0070C0"/>
                    </a:solidFill>
                  </a:rPr>
                  <a:t>total weight</a:t>
                </a:r>
              </a:p>
              <a:p>
                <a:r>
                  <a:rPr lang="en-US" sz="2000" dirty="0"/>
                  <a:t>If number of algorithm mistakes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000" dirty="0"/>
                  <a:t>  satisfies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≥</m:t>
                    </m:r>
                    <m:f>
                      <m:fPr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den>
                    </m:f>
                    <m:d>
                      <m:dPr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mr>
                          <m:mr>
                            <m:e>
                              <m: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2000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r>
                  <a:rPr lang="en-US" sz="2000" dirty="0">
                    <a:solidFill>
                      <a:srgbClr val="FF0000"/>
                    </a:solidFill>
                  </a:rPr>
                  <a:t>    </a:t>
                </a:r>
                <a:r>
                  <a:rPr lang="en-US" sz="2000" dirty="0"/>
                  <a:t>Then</a:t>
                </a:r>
                <a:endParaRPr lang="en-US" sz="16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r>
                        <a:rPr lang="en-US" sz="2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f>
                        <m:fPr>
                          <m:ctrlP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den>
                      </m:f>
                      <m:d>
                        <m:dPr>
                          <m:ctrlP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en-US" sz="2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0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0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Φ</m:t>
                      </m:r>
                      <m:d>
                        <m:dPr>
                          <m:ctrlPr>
                            <a:rPr lang="en-US" sz="2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Ψ</m:t>
                              </m:r>
                            </m:e>
                            <m:sub>
                              <m:r>
                                <a:rPr lang="en-US" sz="20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r>
                        <a:rPr lang="en-US" sz="2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⋯</m:t>
                      </m:r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r>
                        <m:rPr>
                          <m:sty m:val="p"/>
                        </m:rPr>
                        <a:rPr lang="en-US" sz="20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Φ</m:t>
                      </m:r>
                      <m:d>
                        <m:dPr>
                          <m:ctrlP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Ψ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0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000" dirty="0"/>
              </a:p>
              <a:p>
                <a:r>
                  <a:rPr lang="en-US" sz="2000" dirty="0"/>
                  <a:t>Maximal number of mistakes for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2000" dirty="0"/>
                  <a:t> experts where at least one makes at most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000" dirty="0"/>
                  <a:t> mistakes is the smallest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000" dirty="0"/>
                  <a:t> that satisfies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d>
                        <m:dPr>
                          <m:ctrlP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en-US" sz="2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m:rPr>
                          <m:nor/>
                        </m:rPr>
                        <a:rPr lang="en-US" sz="2000" dirty="0">
                          <a:solidFill>
                            <a:srgbClr val="FF0000"/>
                          </a:solidFill>
                        </a:rPr>
                        <m:t> </m:t>
                      </m:r>
                      <m:sSup>
                        <m:sSupPr>
                          <m:ctrlP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  <a:p>
                <a:r>
                  <a:rPr lang="en-US" sz="2000" dirty="0"/>
                  <a:t>Min/Max optimal assuming divisibility.</a:t>
                </a:r>
              </a:p>
              <a:p>
                <a:r>
                  <a:rPr lang="en-US" sz="2000" dirty="0"/>
                  <a:t>[Spencer 95] Min/Max optimal if </a:t>
                </a:r>
                <a:endParaRPr lang="en-US" sz="20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Ω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</m:sup>
                      </m:sSup>
                      <m:r>
                        <a:rPr lang="en-US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A85EF5F8-B9E8-7390-CAED-167FBB050D8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643" r="-4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50513005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Example potential and weigh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Example potential and weight</a:t>
            </a:r>
          </a:p>
        </p:txBody>
      </p:sp>
      <p:pic>
        <p:nvPicPr>
          <p:cNvPr id="342" name="weights.jpg" descr="weights.jp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2343150"/>
            <a:ext cx="6019800" cy="4514850"/>
          </a:xfrm>
          <a:prstGeom prst="rect">
            <a:avLst/>
          </a:prstGeom>
          <a:ln w="12700">
            <a:miter lim="400000"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43" name="m=5; k=10"/>
              <p:cNvSpPr txBox="1"/>
              <p:nvPr/>
            </p:nvSpPr>
            <p:spPr>
              <a:xfrm>
                <a:off x="3657600" y="1905000"/>
                <a:ext cx="2598212" cy="471924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none" lIns="50800" tIns="50800" rIns="50800" bIns="50800">
                <a:spAutoFit/>
              </a:bodyPr>
              <a:lstStyle>
                <a:lvl1pPr>
                  <a:buClr>
                    <a:srgbClr val="000000"/>
                  </a:buClr>
                  <a:buFont typeface="Times New Roman"/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 dirty="0" err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5; </m:t>
                      </m:r>
                      <m:r>
                        <a:rPr lang="en-US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=10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43" name="m=5; k=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7600" y="1905000"/>
                <a:ext cx="2598212" cy="471924"/>
              </a:xfrm>
              <a:prstGeom prst="rect">
                <a:avLst/>
              </a:prstGeom>
              <a:blipFill>
                <a:blip r:embed="rId3"/>
                <a:stretch>
                  <a:fillRect b="-18421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92D54947-9B74-228D-A618-D8F2F3A1ED4E}"/>
              </a:ext>
            </a:extLst>
          </p:cNvPr>
          <p:cNvSpPr txBox="1"/>
          <p:nvPr/>
        </p:nvSpPr>
        <p:spPr>
          <a:xfrm>
            <a:off x="7993930" y="1564849"/>
            <a:ext cx="2667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50D04B4-2442-A42F-D885-A2A3CB74DD2B}"/>
              </a:ext>
            </a:extLst>
          </p:cNvPr>
          <p:cNvGrpSpPr/>
          <p:nvPr/>
        </p:nvGrpSpPr>
        <p:grpSpPr>
          <a:xfrm>
            <a:off x="6068012" y="3618462"/>
            <a:ext cx="2047407" cy="2738346"/>
            <a:chOff x="6068012" y="3618462"/>
            <a:chExt cx="2047407" cy="2738346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3A0A2D8-C7A4-0A2A-F50D-ACDE89A0DC37}"/>
                </a:ext>
              </a:extLst>
            </p:cNvPr>
            <p:cNvSpPr txBox="1"/>
            <p:nvPr/>
          </p:nvSpPr>
          <p:spPr>
            <a:xfrm>
              <a:off x="6514981" y="3618462"/>
              <a:ext cx="160043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Expert </a:t>
              </a:r>
              <a:r>
                <a:rPr lang="en-US" dirty="0" err="1">
                  <a:solidFill>
                    <a:srgbClr val="FF0000"/>
                  </a:solidFill>
                </a:rPr>
                <a:t>dist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1CBCE6A1-B47D-891C-BC37-888AAD59E0FB}"/>
                </a:ext>
              </a:extLst>
            </p:cNvPr>
            <p:cNvGrpSpPr/>
            <p:nvPr/>
          </p:nvGrpSpPr>
          <p:grpSpPr>
            <a:xfrm>
              <a:off x="6068012" y="4134527"/>
              <a:ext cx="1762284" cy="2222281"/>
              <a:chOff x="6068012" y="4134527"/>
              <a:chExt cx="1762284" cy="2222281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167C9309-6E16-B0BA-9407-2626C966930C}"/>
                  </a:ext>
                </a:extLst>
              </p:cNvPr>
              <p:cNvSpPr/>
              <p:nvPr/>
            </p:nvSpPr>
            <p:spPr>
              <a:xfrm>
                <a:off x="6556063" y="4689830"/>
                <a:ext cx="393091" cy="1666978"/>
              </a:xfrm>
              <a:prstGeom prst="rect">
                <a:avLst/>
              </a:prstGeom>
              <a:solidFill>
                <a:srgbClr val="FF0000">
                  <a:alpha val="29804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594E246F-852F-EDBD-0F0D-E06F6BAA61AA}"/>
                  </a:ext>
                </a:extLst>
              </p:cNvPr>
              <p:cNvSpPr/>
              <p:nvPr/>
            </p:nvSpPr>
            <p:spPr>
              <a:xfrm>
                <a:off x="7010398" y="4134527"/>
                <a:ext cx="393091" cy="2212685"/>
              </a:xfrm>
              <a:prstGeom prst="rect">
                <a:avLst/>
              </a:prstGeom>
              <a:solidFill>
                <a:srgbClr val="FF0000">
                  <a:alpha val="29804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DF857700-EBE7-AB1F-F4BE-99E0E930DE01}"/>
                  </a:ext>
                </a:extLst>
              </p:cNvPr>
              <p:cNvSpPr/>
              <p:nvPr/>
            </p:nvSpPr>
            <p:spPr>
              <a:xfrm>
                <a:off x="6068012" y="6070516"/>
                <a:ext cx="393091" cy="286292"/>
              </a:xfrm>
              <a:prstGeom prst="rect">
                <a:avLst/>
              </a:prstGeom>
              <a:solidFill>
                <a:srgbClr val="FF0000">
                  <a:alpha val="29804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B7461914-03C9-E45B-844C-09AE0C2C5C83}"/>
                  </a:ext>
                </a:extLst>
              </p:cNvPr>
              <p:cNvSpPr/>
              <p:nvPr/>
            </p:nvSpPr>
            <p:spPr>
              <a:xfrm>
                <a:off x="7437205" y="5523319"/>
                <a:ext cx="393091" cy="818616"/>
              </a:xfrm>
              <a:prstGeom prst="rect">
                <a:avLst/>
              </a:prstGeom>
              <a:solidFill>
                <a:srgbClr val="FF0000">
                  <a:alpha val="29804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AutoShape 9">
            <a:extLst>
              <a:ext uri="{FF2B5EF4-FFF2-40B4-BE49-F238E27FC236}">
                <a16:creationId xmlns:a16="http://schemas.microsoft.com/office/drawing/2014/main" id="{3EA209BE-20EA-1B90-D5DB-7FFBAE5814C6}"/>
              </a:ext>
            </a:extLst>
          </p:cNvPr>
          <p:cNvSpPr>
            <a:spLocks noChangeArrowheads="1"/>
          </p:cNvSpPr>
          <p:nvPr/>
        </p:nvSpPr>
        <p:spPr bwMode="auto">
          <a:xfrm rot="-5486761">
            <a:off x="-62372" y="2145601"/>
            <a:ext cx="993460" cy="363630"/>
          </a:xfrm>
          <a:prstGeom prst="curvedDownArrow">
            <a:avLst>
              <a:gd name="adj1" fmla="val 20000"/>
              <a:gd name="adj2" fmla="val 40000"/>
              <a:gd name="adj3" fmla="val 38228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40639" marR="40639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en-US"/>
          </a:p>
        </p:txBody>
      </p:sp>
      <p:sp>
        <p:nvSpPr>
          <p:cNvPr id="18434" name="Rectangle 10">
            <a:extLst>
              <a:ext uri="{FF2B5EF4-FFF2-40B4-BE49-F238E27FC236}">
                <a16:creationId xmlns:a16="http://schemas.microsoft.com/office/drawing/2014/main" id="{CCE944ED-FFE1-CFB9-53DF-1E8E3B6F4B7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Ulam’s game with k lies</a:t>
            </a:r>
          </a:p>
        </p:txBody>
      </p:sp>
      <p:sp>
        <p:nvSpPr>
          <p:cNvPr id="5131" name="Rectangle 11">
            <a:extLst>
              <a:ext uri="{FF2B5EF4-FFF2-40B4-BE49-F238E27FC236}">
                <a16:creationId xmlns:a16="http://schemas.microsoft.com/office/drawing/2014/main" id="{0A3B15AD-A707-205C-6E31-0A4B518D5C8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z="2800"/>
              <a:t>Player 1 chooses secret x from S1,S2,…,SN</a:t>
            </a:r>
          </a:p>
          <a:p>
            <a:pPr eaLnBrk="1" hangingPunct="1"/>
            <a:r>
              <a:rPr lang="en-US" altLang="en-US" sz="2800"/>
              <a:t>Player 2 asks “is x in the set A?”</a:t>
            </a:r>
          </a:p>
          <a:p>
            <a:pPr eaLnBrk="1" hangingPunct="1"/>
            <a:r>
              <a:rPr lang="en-US" altLang="en-US" sz="2800"/>
              <a:t>Player 1 can lie k times.</a:t>
            </a:r>
          </a:p>
          <a:p>
            <a:pPr eaLnBrk="1" hangingPunct="1"/>
            <a:r>
              <a:rPr lang="en-US" altLang="en-US" sz="2800"/>
              <a:t>Game ends when player 2 can determine x.</a:t>
            </a:r>
          </a:p>
          <a:p>
            <a:pPr eaLnBrk="1" hangingPunct="1"/>
            <a:r>
              <a:rPr lang="en-US" altLang="en-US" sz="2800"/>
              <a:t>A smart player 1 aims to have more than one consistent x for as long as possible.</a:t>
            </a:r>
          </a:p>
          <a:p>
            <a:pPr eaLnBrk="1" hangingPunct="1"/>
            <a:r>
              <a:rPr lang="en-US" altLang="en-US" sz="2800"/>
              <a:t>Chip = element   (Si)</a:t>
            </a:r>
          </a:p>
          <a:p>
            <a:pPr eaLnBrk="1" hangingPunct="1"/>
            <a:r>
              <a:rPr lang="en-US" altLang="en-US" sz="2800"/>
              <a:t>Bin = number of lies made regarding element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1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51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51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51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51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51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3" grpId="0" animBg="1"/>
      <p:bldP spid="5131" grpId="0" uiExpand="1" build="p" autoUpdateAnimBg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385" name="Object 4">
            <a:extLst>
              <a:ext uri="{FF2B5EF4-FFF2-40B4-BE49-F238E27FC236}">
                <a16:creationId xmlns:a16="http://schemas.microsoft.com/office/drawing/2014/main" id="{B1EC91D3-6FE6-CB41-870A-1D5BD71F14D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41516285"/>
              </p:ext>
            </p:extLst>
          </p:nvPr>
        </p:nvGraphicFramePr>
        <p:xfrm>
          <a:off x="6400800" y="3124200"/>
          <a:ext cx="1109663" cy="752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1104900" imgH="749300" progId="Paint.Picture">
                  <p:embed/>
                </p:oleObj>
              </mc:Choice>
              <mc:Fallback>
                <p:oleObj name="Bitmap Image" r:id="rId2" imgW="1104900" imgH="749300" progId="Paint.Picture">
                  <p:embed/>
                  <p:pic>
                    <p:nvPicPr>
                      <p:cNvPr id="16385" name="Object 4">
                        <a:extLst>
                          <a:ext uri="{FF2B5EF4-FFF2-40B4-BE49-F238E27FC236}">
                            <a16:creationId xmlns:a16="http://schemas.microsoft.com/office/drawing/2014/main" id="{B1EC91D3-6FE6-CB41-870A-1D5BD71F14D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00800" y="3124200"/>
                        <a:ext cx="1109663" cy="752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386" name="Rectangle 5">
            <a:extLst>
              <a:ext uri="{FF2B5EF4-FFF2-40B4-BE49-F238E27FC236}">
                <a16:creationId xmlns:a16="http://schemas.microsoft.com/office/drawing/2014/main" id="{856EC3C7-9560-78BA-CC37-C616A3C8FB3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Boosting as a chip game</a:t>
            </a:r>
          </a:p>
        </p:txBody>
      </p:sp>
      <p:sp>
        <p:nvSpPr>
          <p:cNvPr id="16387" name="Rectangle 6">
            <a:extLst>
              <a:ext uri="{FF2B5EF4-FFF2-40B4-BE49-F238E27FC236}">
                <a16:creationId xmlns:a16="http://schemas.microsoft.com/office/drawing/2014/main" id="{0F7540E2-35E7-4A6B-E25D-3B1681446F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62000" y="1899527"/>
            <a:ext cx="7886700" cy="4351338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dirty="0"/>
              <a:t>Chip = training example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dirty="0"/>
              <a:t>Booster assigns a weight to each chip, weights sum to 1.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dirty="0"/>
              <a:t>Learner selects a subset with weight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dirty="0"/>
              <a:t>Selected set moves a step right (correct)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dirty="0"/>
              <a:t>Unselected set moves a step left (incorrect)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dirty="0"/>
              <a:t>Booster wins examples on right of origin.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dirty="0"/>
              <a:t>Implies that majority vote is correct.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09" name="Group 118">
            <a:extLst>
              <a:ext uri="{FF2B5EF4-FFF2-40B4-BE49-F238E27FC236}">
                <a16:creationId xmlns:a16="http://schemas.microsoft.com/office/drawing/2014/main" id="{8DCE92C7-D5D5-DB5B-7F23-905783685675}"/>
              </a:ext>
            </a:extLst>
          </p:cNvPr>
          <p:cNvGrpSpPr>
            <a:grpSpLocks/>
          </p:cNvGrpSpPr>
          <p:nvPr/>
        </p:nvGrpSpPr>
        <p:grpSpPr bwMode="auto">
          <a:xfrm>
            <a:off x="1119188" y="1828800"/>
            <a:ext cx="7391400" cy="5389563"/>
            <a:chOff x="705" y="1152"/>
            <a:chExt cx="4656" cy="3395"/>
          </a:xfrm>
        </p:grpSpPr>
        <p:sp>
          <p:nvSpPr>
            <p:cNvPr id="17451" name="Line 53">
              <a:extLst>
                <a:ext uri="{FF2B5EF4-FFF2-40B4-BE49-F238E27FC236}">
                  <a16:creationId xmlns:a16="http://schemas.microsoft.com/office/drawing/2014/main" id="{194260E5-0FD8-4B81-2A0B-FAC34871A0E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68" y="1152"/>
              <a:ext cx="0" cy="3395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452" name="Oval 37">
              <a:extLst>
                <a:ext uri="{FF2B5EF4-FFF2-40B4-BE49-F238E27FC236}">
                  <a16:creationId xmlns:a16="http://schemas.microsoft.com/office/drawing/2014/main" id="{6E6D5E9E-6DAA-01A5-045E-B982FECCD5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6" y="2784"/>
              <a:ext cx="364" cy="364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7453" name="Oval 38">
              <a:extLst>
                <a:ext uri="{FF2B5EF4-FFF2-40B4-BE49-F238E27FC236}">
                  <a16:creationId xmlns:a16="http://schemas.microsoft.com/office/drawing/2014/main" id="{485C88E8-87E2-E9D7-D5AD-CD89AB8D9D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6" y="3168"/>
              <a:ext cx="364" cy="364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7454" name="Oval 40">
              <a:extLst>
                <a:ext uri="{FF2B5EF4-FFF2-40B4-BE49-F238E27FC236}">
                  <a16:creationId xmlns:a16="http://schemas.microsoft.com/office/drawing/2014/main" id="{7855E080-A274-1979-FDFE-4321BFDA53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64" y="2400"/>
              <a:ext cx="364" cy="364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7455" name="Oval 41">
              <a:extLst>
                <a:ext uri="{FF2B5EF4-FFF2-40B4-BE49-F238E27FC236}">
                  <a16:creationId xmlns:a16="http://schemas.microsoft.com/office/drawing/2014/main" id="{5AE9A5A6-4450-BA79-B01C-AE998BB53D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64" y="2784"/>
              <a:ext cx="364" cy="364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7456" name="Oval 42">
              <a:extLst>
                <a:ext uri="{FF2B5EF4-FFF2-40B4-BE49-F238E27FC236}">
                  <a16:creationId xmlns:a16="http://schemas.microsoft.com/office/drawing/2014/main" id="{53AD31B0-64A5-2E6C-9CBD-E80DF79102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6" y="2400"/>
              <a:ext cx="364" cy="364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7457" name="Oval 44">
              <a:extLst>
                <a:ext uri="{FF2B5EF4-FFF2-40B4-BE49-F238E27FC236}">
                  <a16:creationId xmlns:a16="http://schemas.microsoft.com/office/drawing/2014/main" id="{75A2988A-293F-AE68-3D8F-4B4CAE57F7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6" y="2016"/>
              <a:ext cx="364" cy="364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7458" name="Oval 45">
              <a:extLst>
                <a:ext uri="{FF2B5EF4-FFF2-40B4-BE49-F238E27FC236}">
                  <a16:creationId xmlns:a16="http://schemas.microsoft.com/office/drawing/2014/main" id="{C76076B1-6B62-036A-FC73-101CD7E9AE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64" y="3168"/>
              <a:ext cx="364" cy="364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7459" name="Line 46">
              <a:extLst>
                <a:ext uri="{FF2B5EF4-FFF2-40B4-BE49-F238E27FC236}">
                  <a16:creationId xmlns:a16="http://schemas.microsoft.com/office/drawing/2014/main" id="{570E84DC-4A1C-ABFD-434E-68585F28B1E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5" y="3669"/>
              <a:ext cx="465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460" name="Line 47">
              <a:extLst>
                <a:ext uri="{FF2B5EF4-FFF2-40B4-BE49-F238E27FC236}">
                  <a16:creationId xmlns:a16="http://schemas.microsoft.com/office/drawing/2014/main" id="{BE16B56D-5A8F-5C13-7D78-66AF90A8307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56" y="3600"/>
              <a:ext cx="0" cy="14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461" name="Line 48">
              <a:extLst>
                <a:ext uri="{FF2B5EF4-FFF2-40B4-BE49-F238E27FC236}">
                  <a16:creationId xmlns:a16="http://schemas.microsoft.com/office/drawing/2014/main" id="{9844F2DE-30AB-7DDD-1BB9-D68996CC3F9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88" y="3600"/>
              <a:ext cx="0" cy="14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462" name="Line 49">
              <a:extLst>
                <a:ext uri="{FF2B5EF4-FFF2-40B4-BE49-F238E27FC236}">
                  <a16:creationId xmlns:a16="http://schemas.microsoft.com/office/drawing/2014/main" id="{5E7159BC-A5DC-43ED-AB54-954A3CCCA28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68" y="3600"/>
              <a:ext cx="0" cy="14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463" name="Line 50">
              <a:extLst>
                <a:ext uri="{FF2B5EF4-FFF2-40B4-BE49-F238E27FC236}">
                  <a16:creationId xmlns:a16="http://schemas.microsoft.com/office/drawing/2014/main" id="{79E5AF36-5312-A562-BFA0-11DA525CBBB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27" y="3584"/>
              <a:ext cx="0" cy="14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464" name="Line 51">
              <a:extLst>
                <a:ext uri="{FF2B5EF4-FFF2-40B4-BE49-F238E27FC236}">
                  <a16:creationId xmlns:a16="http://schemas.microsoft.com/office/drawing/2014/main" id="{C82E64EB-BF91-4CA0-126B-BF23B2A75B3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24" y="3600"/>
              <a:ext cx="0" cy="14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465" name="Line 52">
              <a:extLst>
                <a:ext uri="{FF2B5EF4-FFF2-40B4-BE49-F238E27FC236}">
                  <a16:creationId xmlns:a16="http://schemas.microsoft.com/office/drawing/2014/main" id="{9B742928-5256-B06D-5F32-EBB08460575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00" y="3596"/>
              <a:ext cx="0" cy="14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7410" name="Text Box 64">
            <a:extLst>
              <a:ext uri="{FF2B5EF4-FFF2-40B4-BE49-F238E27FC236}">
                <a16:creationId xmlns:a16="http://schemas.microsoft.com/office/drawing/2014/main" id="{9DE21405-E762-49AB-F7AA-8CF4A222E02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altLang="en-US">
                <a:solidFill>
                  <a:schemeClr val="tx1"/>
                </a:solidFill>
              </a:rPr>
              <a:t>The boosting chip game</a:t>
            </a:r>
          </a:p>
        </p:txBody>
      </p:sp>
      <p:grpSp>
        <p:nvGrpSpPr>
          <p:cNvPr id="27773" name="Group 125">
            <a:extLst>
              <a:ext uri="{FF2B5EF4-FFF2-40B4-BE49-F238E27FC236}">
                <a16:creationId xmlns:a16="http://schemas.microsoft.com/office/drawing/2014/main" id="{EE4E7013-C353-ED03-C83D-6D415B010260}"/>
              </a:ext>
            </a:extLst>
          </p:cNvPr>
          <p:cNvGrpSpPr>
            <a:grpSpLocks/>
          </p:cNvGrpSpPr>
          <p:nvPr/>
        </p:nvGrpSpPr>
        <p:grpSpPr bwMode="auto">
          <a:xfrm>
            <a:off x="3276600" y="1676400"/>
            <a:ext cx="4524375" cy="3930650"/>
            <a:chOff x="2064" y="1056"/>
            <a:chExt cx="2850" cy="2476"/>
          </a:xfrm>
        </p:grpSpPr>
        <p:grpSp>
          <p:nvGrpSpPr>
            <p:cNvPr id="17442" name="Group 80">
              <a:extLst>
                <a:ext uri="{FF2B5EF4-FFF2-40B4-BE49-F238E27FC236}">
                  <a16:creationId xmlns:a16="http://schemas.microsoft.com/office/drawing/2014/main" id="{A3CAE24B-9FA8-4B90-6135-4CEC35FEFCB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64" y="2400"/>
              <a:ext cx="1276" cy="1132"/>
              <a:chOff x="2064" y="2400"/>
              <a:chExt cx="1276" cy="1132"/>
            </a:xfrm>
          </p:grpSpPr>
          <p:sp>
            <p:nvSpPr>
              <p:cNvPr id="17447" name="Oval 76">
                <a:extLst>
                  <a:ext uri="{FF2B5EF4-FFF2-40B4-BE49-F238E27FC236}">
                    <a16:creationId xmlns:a16="http://schemas.microsoft.com/office/drawing/2014/main" id="{F92B7581-6876-4336-1BF8-2E6B2A44A0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64" y="2400"/>
                <a:ext cx="364" cy="364"/>
              </a:xfrm>
              <a:prstGeom prst="ellipse">
                <a:avLst/>
              </a:prstGeom>
              <a:solidFill>
                <a:schemeClr val="folHlink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algn="r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algn="r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algn="r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algn="r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algn="r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17448" name="Oval 77">
                <a:extLst>
                  <a:ext uri="{FF2B5EF4-FFF2-40B4-BE49-F238E27FC236}">
                    <a16:creationId xmlns:a16="http://schemas.microsoft.com/office/drawing/2014/main" id="{0CAF4B79-B91D-6869-DE6B-9E18FB03F7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76" y="2784"/>
                <a:ext cx="364" cy="364"/>
              </a:xfrm>
              <a:prstGeom prst="ellipse">
                <a:avLst/>
              </a:prstGeom>
              <a:solidFill>
                <a:schemeClr val="folHlink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algn="r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algn="r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algn="r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algn="r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algn="r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17449" name="Oval 79">
                <a:extLst>
                  <a:ext uri="{FF2B5EF4-FFF2-40B4-BE49-F238E27FC236}">
                    <a16:creationId xmlns:a16="http://schemas.microsoft.com/office/drawing/2014/main" id="{041E290D-6B0A-E1C2-7C3F-E25AD12EA4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76" y="3168"/>
                <a:ext cx="364" cy="364"/>
              </a:xfrm>
              <a:prstGeom prst="ellipse">
                <a:avLst/>
              </a:prstGeom>
              <a:solidFill>
                <a:schemeClr val="folHlink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algn="r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algn="r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algn="r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algn="r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algn="r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17450" name="Oval 78">
                <a:extLst>
                  <a:ext uri="{FF2B5EF4-FFF2-40B4-BE49-F238E27FC236}">
                    <a16:creationId xmlns:a16="http://schemas.microsoft.com/office/drawing/2014/main" id="{D780035B-17E5-9232-7012-D2084D5CAE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64" y="2784"/>
                <a:ext cx="364" cy="364"/>
              </a:xfrm>
              <a:prstGeom prst="ellipse">
                <a:avLst/>
              </a:prstGeom>
              <a:solidFill>
                <a:schemeClr val="folHlink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algn="r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algn="r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algn="r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algn="r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algn="r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</p:grpSp>
        <p:sp>
          <p:nvSpPr>
            <p:cNvPr id="17443" name="Oval 119">
              <a:extLst>
                <a:ext uri="{FF2B5EF4-FFF2-40B4-BE49-F238E27FC236}">
                  <a16:creationId xmlns:a16="http://schemas.microsoft.com/office/drawing/2014/main" id="{4F4CA9F7-D02E-9D42-1F07-4F6416F7FF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48" y="1056"/>
              <a:ext cx="364" cy="364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7444" name="Oval 120">
              <a:extLst>
                <a:ext uri="{FF2B5EF4-FFF2-40B4-BE49-F238E27FC236}">
                  <a16:creationId xmlns:a16="http://schemas.microsoft.com/office/drawing/2014/main" id="{1A061B25-C056-D7B5-2F47-BBA1371108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48" y="1488"/>
              <a:ext cx="364" cy="364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7445" name="Text Box 121">
              <a:extLst>
                <a:ext uri="{FF2B5EF4-FFF2-40B4-BE49-F238E27FC236}">
                  <a16:creationId xmlns:a16="http://schemas.microsoft.com/office/drawing/2014/main" id="{C2EA82E6-0586-0BF7-2381-F3EEF2789A9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28" y="1536"/>
              <a:ext cx="73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 eaLnBrk="1" hangingPunct="1"/>
              <a:r>
                <a:rPr lang="en-US" altLang="en-US"/>
                <a:t>h(x) = y</a:t>
              </a:r>
            </a:p>
          </p:txBody>
        </p:sp>
        <p:sp>
          <p:nvSpPr>
            <p:cNvPr id="17446" name="Text Box 122">
              <a:extLst>
                <a:ext uri="{FF2B5EF4-FFF2-40B4-BE49-F238E27FC236}">
                  <a16:creationId xmlns:a16="http://schemas.microsoft.com/office/drawing/2014/main" id="{1094EB4B-370E-3F43-81F7-CBA8F6D3890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70" y="1082"/>
              <a:ext cx="84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 eaLnBrk="1" hangingPunct="1"/>
              <a:r>
                <a:rPr lang="en-US" altLang="en-US"/>
                <a:t>h(x) &lt;&gt; y</a:t>
              </a:r>
            </a:p>
          </p:txBody>
        </p:sp>
      </p:grpSp>
      <p:grpSp>
        <p:nvGrpSpPr>
          <p:cNvPr id="27722" name="Group 74">
            <a:extLst>
              <a:ext uri="{FF2B5EF4-FFF2-40B4-BE49-F238E27FC236}">
                <a16:creationId xmlns:a16="http://schemas.microsoft.com/office/drawing/2014/main" id="{9335DED5-2F1B-CAE2-DD62-40611C339C4B}"/>
              </a:ext>
            </a:extLst>
          </p:cNvPr>
          <p:cNvGrpSpPr>
            <a:grpSpLocks/>
          </p:cNvGrpSpPr>
          <p:nvPr/>
        </p:nvGrpSpPr>
        <p:grpSpPr bwMode="auto">
          <a:xfrm>
            <a:off x="3352800" y="3276600"/>
            <a:ext cx="1860550" cy="2286000"/>
            <a:chOff x="2112" y="2064"/>
            <a:chExt cx="1172" cy="1440"/>
          </a:xfrm>
        </p:grpSpPr>
        <p:sp>
          <p:nvSpPr>
            <p:cNvPr id="17435" name="Text Box 57">
              <a:extLst>
                <a:ext uri="{FF2B5EF4-FFF2-40B4-BE49-F238E27FC236}">
                  <a16:creationId xmlns:a16="http://schemas.microsoft.com/office/drawing/2014/main" id="{9F290E89-0765-BE76-53D7-AC1690083C1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12" y="2448"/>
              <a:ext cx="26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 eaLnBrk="1" hangingPunct="1"/>
              <a:r>
                <a:rPr lang="en-US" altLang="en-US"/>
                <a:t>.2</a:t>
              </a:r>
            </a:p>
          </p:txBody>
        </p:sp>
        <p:sp>
          <p:nvSpPr>
            <p:cNvPr id="17436" name="Text Box 66">
              <a:extLst>
                <a:ext uri="{FF2B5EF4-FFF2-40B4-BE49-F238E27FC236}">
                  <a16:creationId xmlns:a16="http://schemas.microsoft.com/office/drawing/2014/main" id="{3103475C-2046-81BA-121F-96DC0745390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12" y="3216"/>
              <a:ext cx="26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 eaLnBrk="1" hangingPunct="1"/>
              <a:r>
                <a:rPr lang="en-US" altLang="en-US"/>
                <a:t>.2</a:t>
              </a:r>
            </a:p>
          </p:txBody>
        </p:sp>
        <p:sp>
          <p:nvSpPr>
            <p:cNvPr id="17437" name="Text Box 67">
              <a:extLst>
                <a:ext uri="{FF2B5EF4-FFF2-40B4-BE49-F238E27FC236}">
                  <a16:creationId xmlns:a16="http://schemas.microsoft.com/office/drawing/2014/main" id="{A41AD5BB-056E-408D-DBA9-08F55140C3D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12" y="2832"/>
              <a:ext cx="26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 eaLnBrk="1" hangingPunct="1"/>
              <a:r>
                <a:rPr lang="en-US" altLang="en-US"/>
                <a:t>.2</a:t>
              </a:r>
            </a:p>
          </p:txBody>
        </p:sp>
        <p:sp>
          <p:nvSpPr>
            <p:cNvPr id="17438" name="Text Box 68">
              <a:extLst>
                <a:ext uri="{FF2B5EF4-FFF2-40B4-BE49-F238E27FC236}">
                  <a16:creationId xmlns:a16="http://schemas.microsoft.com/office/drawing/2014/main" id="{0269D228-F026-02D4-C5DD-B279F490B3D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24" y="2064"/>
              <a:ext cx="26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 eaLnBrk="1" hangingPunct="1"/>
              <a:r>
                <a:rPr lang="en-US" altLang="en-US"/>
                <a:t>.1</a:t>
              </a:r>
            </a:p>
          </p:txBody>
        </p:sp>
        <p:sp>
          <p:nvSpPr>
            <p:cNvPr id="17439" name="Text Box 70">
              <a:extLst>
                <a:ext uri="{FF2B5EF4-FFF2-40B4-BE49-F238E27FC236}">
                  <a16:creationId xmlns:a16="http://schemas.microsoft.com/office/drawing/2014/main" id="{28622DED-DC5B-6F29-77FB-55AD42A7A3B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24" y="2832"/>
              <a:ext cx="26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 eaLnBrk="1" hangingPunct="1"/>
              <a:r>
                <a:rPr lang="en-US" altLang="en-US"/>
                <a:t>.1</a:t>
              </a:r>
            </a:p>
          </p:txBody>
        </p:sp>
        <p:sp>
          <p:nvSpPr>
            <p:cNvPr id="17440" name="Text Box 71">
              <a:extLst>
                <a:ext uri="{FF2B5EF4-FFF2-40B4-BE49-F238E27FC236}">
                  <a16:creationId xmlns:a16="http://schemas.microsoft.com/office/drawing/2014/main" id="{629793E0-8198-1A43-0D61-5F91ABE644C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24" y="2448"/>
              <a:ext cx="26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 eaLnBrk="1" hangingPunct="1"/>
              <a:r>
                <a:rPr lang="en-US" altLang="en-US"/>
                <a:t>.1</a:t>
              </a:r>
            </a:p>
          </p:txBody>
        </p:sp>
        <p:sp>
          <p:nvSpPr>
            <p:cNvPr id="17441" name="Text Box 72">
              <a:extLst>
                <a:ext uri="{FF2B5EF4-FFF2-40B4-BE49-F238E27FC236}">
                  <a16:creationId xmlns:a16="http://schemas.microsoft.com/office/drawing/2014/main" id="{FE5187F4-7685-3CF6-DD68-08B3E0B8C46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24" y="3216"/>
              <a:ext cx="26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 eaLnBrk="1" hangingPunct="1"/>
              <a:r>
                <a:rPr lang="en-US" altLang="en-US"/>
                <a:t>.1</a:t>
              </a:r>
            </a:p>
          </p:txBody>
        </p:sp>
      </p:grpSp>
      <p:grpSp>
        <p:nvGrpSpPr>
          <p:cNvPr id="27777" name="Group 129">
            <a:extLst>
              <a:ext uri="{FF2B5EF4-FFF2-40B4-BE49-F238E27FC236}">
                <a16:creationId xmlns:a16="http://schemas.microsoft.com/office/drawing/2014/main" id="{F5714C07-8F8E-6915-D94F-F03A9294C0CD}"/>
              </a:ext>
            </a:extLst>
          </p:cNvPr>
          <p:cNvGrpSpPr>
            <a:grpSpLocks/>
          </p:cNvGrpSpPr>
          <p:nvPr/>
        </p:nvGrpSpPr>
        <p:grpSpPr bwMode="auto">
          <a:xfrm>
            <a:off x="1143000" y="1828800"/>
            <a:ext cx="7391400" cy="5389563"/>
            <a:chOff x="720" y="1152"/>
            <a:chExt cx="4656" cy="3395"/>
          </a:xfrm>
        </p:grpSpPr>
        <p:sp>
          <p:nvSpPr>
            <p:cNvPr id="17417" name="Rectangle 36">
              <a:extLst>
                <a:ext uri="{FF2B5EF4-FFF2-40B4-BE49-F238E27FC236}">
                  <a16:creationId xmlns:a16="http://schemas.microsoft.com/office/drawing/2014/main" id="{437CFFD1-89B0-DB7F-96C5-DD42AEC9BC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32" y="1968"/>
              <a:ext cx="2736" cy="18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7418" name="Oval 85">
              <a:extLst>
                <a:ext uri="{FF2B5EF4-FFF2-40B4-BE49-F238E27FC236}">
                  <a16:creationId xmlns:a16="http://schemas.microsoft.com/office/drawing/2014/main" id="{27346606-C07A-F68E-1869-ED5A8F59FA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32" y="3168"/>
              <a:ext cx="364" cy="364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grpSp>
          <p:nvGrpSpPr>
            <p:cNvPr id="17419" name="Group 98">
              <a:extLst>
                <a:ext uri="{FF2B5EF4-FFF2-40B4-BE49-F238E27FC236}">
                  <a16:creationId xmlns:a16="http://schemas.microsoft.com/office/drawing/2014/main" id="{79CD99FE-77CC-28A7-37A5-02D8DBF9977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96" y="2016"/>
              <a:ext cx="364" cy="1516"/>
              <a:chOff x="2079" y="240"/>
              <a:chExt cx="364" cy="1516"/>
            </a:xfrm>
          </p:grpSpPr>
          <p:sp>
            <p:nvSpPr>
              <p:cNvPr id="17431" name="Oval 83">
                <a:extLst>
                  <a:ext uri="{FF2B5EF4-FFF2-40B4-BE49-F238E27FC236}">
                    <a16:creationId xmlns:a16="http://schemas.microsoft.com/office/drawing/2014/main" id="{4A9E9BBB-922B-F8E4-8E14-34ECE6E72C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79" y="1008"/>
                <a:ext cx="364" cy="364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algn="r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algn="r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algn="r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algn="r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algn="r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17432" name="Oval 84">
                <a:extLst>
                  <a:ext uri="{FF2B5EF4-FFF2-40B4-BE49-F238E27FC236}">
                    <a16:creationId xmlns:a16="http://schemas.microsoft.com/office/drawing/2014/main" id="{C4E8CB50-0323-6EBD-066F-8D4ACE0E5B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79" y="1392"/>
                <a:ext cx="364" cy="364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algn="r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algn="r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algn="r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algn="r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algn="r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17433" name="Oval 87">
                <a:extLst>
                  <a:ext uri="{FF2B5EF4-FFF2-40B4-BE49-F238E27FC236}">
                    <a16:creationId xmlns:a16="http://schemas.microsoft.com/office/drawing/2014/main" id="{61C01661-E78D-2A7F-D035-C1796AE9A5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79" y="624"/>
                <a:ext cx="364" cy="364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algn="r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algn="r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algn="r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algn="r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algn="r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17434" name="Oval 88">
                <a:extLst>
                  <a:ext uri="{FF2B5EF4-FFF2-40B4-BE49-F238E27FC236}">
                    <a16:creationId xmlns:a16="http://schemas.microsoft.com/office/drawing/2014/main" id="{40F96AB6-55B8-EB1A-8169-C5F30FF2C4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79" y="240"/>
                <a:ext cx="364" cy="364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algn="r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algn="r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algn="r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algn="r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algn="r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</p:grpSp>
        <p:grpSp>
          <p:nvGrpSpPr>
            <p:cNvPr id="17420" name="Group 97">
              <a:extLst>
                <a:ext uri="{FF2B5EF4-FFF2-40B4-BE49-F238E27FC236}">
                  <a16:creationId xmlns:a16="http://schemas.microsoft.com/office/drawing/2014/main" id="{20A15528-C787-8B98-4709-D2DEC2F5E2D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56" y="2784"/>
              <a:ext cx="364" cy="748"/>
              <a:chOff x="1167" y="1008"/>
              <a:chExt cx="364" cy="748"/>
            </a:xfrm>
          </p:grpSpPr>
          <p:sp>
            <p:nvSpPr>
              <p:cNvPr id="17429" name="Oval 86">
                <a:extLst>
                  <a:ext uri="{FF2B5EF4-FFF2-40B4-BE49-F238E27FC236}">
                    <a16:creationId xmlns:a16="http://schemas.microsoft.com/office/drawing/2014/main" id="{3B39D421-802F-A1F9-EA32-EC3EB37239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67" y="1008"/>
                <a:ext cx="364" cy="364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algn="r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algn="r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algn="r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algn="r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algn="r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17430" name="Oval 89">
                <a:extLst>
                  <a:ext uri="{FF2B5EF4-FFF2-40B4-BE49-F238E27FC236}">
                    <a16:creationId xmlns:a16="http://schemas.microsoft.com/office/drawing/2014/main" id="{19814103-C159-1CA7-A652-B5AF12C81A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67" y="1392"/>
                <a:ext cx="364" cy="364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algn="r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algn="r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algn="r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algn="r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algn="r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</p:grpSp>
        <p:sp>
          <p:nvSpPr>
            <p:cNvPr id="17421" name="Line 90">
              <a:extLst>
                <a:ext uri="{FF2B5EF4-FFF2-40B4-BE49-F238E27FC236}">
                  <a16:creationId xmlns:a16="http://schemas.microsoft.com/office/drawing/2014/main" id="{BAF39B3F-752C-8252-B3AE-DB0826BD368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20" y="3669"/>
              <a:ext cx="4656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422" name="Line 91">
              <a:extLst>
                <a:ext uri="{FF2B5EF4-FFF2-40B4-BE49-F238E27FC236}">
                  <a16:creationId xmlns:a16="http://schemas.microsoft.com/office/drawing/2014/main" id="{059382AD-58A6-729D-CD93-892C4C78FC9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71" y="3600"/>
              <a:ext cx="1" cy="14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423" name="Line 92">
              <a:extLst>
                <a:ext uri="{FF2B5EF4-FFF2-40B4-BE49-F238E27FC236}">
                  <a16:creationId xmlns:a16="http://schemas.microsoft.com/office/drawing/2014/main" id="{187BB16A-8885-1904-7B7C-6A110B05319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03" y="3600"/>
              <a:ext cx="1" cy="14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424" name="Line 93">
              <a:extLst>
                <a:ext uri="{FF2B5EF4-FFF2-40B4-BE49-F238E27FC236}">
                  <a16:creationId xmlns:a16="http://schemas.microsoft.com/office/drawing/2014/main" id="{E10E84E6-3C9E-0B1A-4089-18CCF113ED7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83" y="3600"/>
              <a:ext cx="1" cy="14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425" name="Line 94">
              <a:extLst>
                <a:ext uri="{FF2B5EF4-FFF2-40B4-BE49-F238E27FC236}">
                  <a16:creationId xmlns:a16="http://schemas.microsoft.com/office/drawing/2014/main" id="{DAECAD93-4025-2943-90A9-953687B11B7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42" y="3584"/>
              <a:ext cx="1" cy="14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426" name="Line 95">
              <a:extLst>
                <a:ext uri="{FF2B5EF4-FFF2-40B4-BE49-F238E27FC236}">
                  <a16:creationId xmlns:a16="http://schemas.microsoft.com/office/drawing/2014/main" id="{3E03DEF7-7586-7D5C-E2E2-62EAF36CDCA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39" y="3600"/>
              <a:ext cx="1" cy="14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427" name="Line 96">
              <a:extLst>
                <a:ext uri="{FF2B5EF4-FFF2-40B4-BE49-F238E27FC236}">
                  <a16:creationId xmlns:a16="http://schemas.microsoft.com/office/drawing/2014/main" id="{522F6321-CC2A-A22D-7C49-2BFF4D82E31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15" y="3596"/>
              <a:ext cx="1" cy="14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428" name="Line 82">
              <a:extLst>
                <a:ext uri="{FF2B5EF4-FFF2-40B4-BE49-F238E27FC236}">
                  <a16:creationId xmlns:a16="http://schemas.microsoft.com/office/drawing/2014/main" id="{D4DDA739-C55F-2A5C-CF6A-D5E0606B8BA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68" y="1152"/>
              <a:ext cx="0" cy="3395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7414" name="Text Box 130">
            <a:extLst>
              <a:ext uri="{FF2B5EF4-FFF2-40B4-BE49-F238E27FC236}">
                <a16:creationId xmlns:a16="http://schemas.microsoft.com/office/drawing/2014/main" id="{4CE0DDB2-015A-A002-BCC5-3A6C4E74B3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6172200"/>
            <a:ext cx="30527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/>
            <a:r>
              <a:rPr lang="en-US" altLang="en-US">
                <a:solidFill>
                  <a:schemeClr val="accent1"/>
                </a:solidFill>
              </a:rPr>
              <a:t>Majority vote is correct</a:t>
            </a:r>
          </a:p>
        </p:txBody>
      </p:sp>
      <p:sp>
        <p:nvSpPr>
          <p:cNvPr id="17415" name="Line 133">
            <a:extLst>
              <a:ext uri="{FF2B5EF4-FFF2-40B4-BE49-F238E27FC236}">
                <a16:creationId xmlns:a16="http://schemas.microsoft.com/office/drawing/2014/main" id="{E297C756-8CC4-4374-C096-E6AEC079C02E}"/>
              </a:ext>
            </a:extLst>
          </p:cNvPr>
          <p:cNvSpPr>
            <a:spLocks noChangeShapeType="1"/>
          </p:cNvSpPr>
          <p:nvPr/>
        </p:nvSpPr>
        <p:spPr bwMode="auto">
          <a:xfrm>
            <a:off x="5029200" y="6096000"/>
            <a:ext cx="3276600" cy="0"/>
          </a:xfrm>
          <a:prstGeom prst="line">
            <a:avLst/>
          </a:prstGeom>
          <a:noFill/>
          <a:ln w="38100">
            <a:solidFill>
              <a:schemeClr val="accent1"/>
            </a:solidFill>
            <a:round/>
            <a:headEnd type="diamond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416" name="Rectangle 134">
            <a:extLst>
              <a:ext uri="{FF2B5EF4-FFF2-40B4-BE49-F238E27FC236}">
                <a16:creationId xmlns:a16="http://schemas.microsoft.com/office/drawing/2014/main" id="{74ACDC3F-1D04-27D9-D7F6-8C5BB274844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77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77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77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2">
            <a:extLst>
              <a:ext uri="{FF2B5EF4-FFF2-40B4-BE49-F238E27FC236}">
                <a16:creationId xmlns:a16="http://schemas.microsoft.com/office/drawing/2014/main" id="{CFCD14EE-F236-0A21-D761-24D498380E1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Binomial strategies for boosting</a:t>
            </a:r>
          </a:p>
        </p:txBody>
      </p:sp>
      <p:sp>
        <p:nvSpPr>
          <p:cNvPr id="18434" name="Rectangle 3">
            <a:extLst>
              <a:ext uri="{FF2B5EF4-FFF2-40B4-BE49-F238E27FC236}">
                <a16:creationId xmlns:a16="http://schemas.microsoft.com/office/drawing/2014/main" id="{C41B62CF-1ECB-C065-A4B8-608BDD87325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>
                <a:solidFill>
                  <a:schemeClr val="accent2"/>
                </a:solidFill>
              </a:rPr>
              <a:t>Learner</a:t>
            </a:r>
            <a:r>
              <a:rPr lang="en-US" altLang="en-US"/>
              <a:t> moves chip right independently with probability </a:t>
            </a:r>
            <a:r>
              <a:rPr lang="en-US" altLang="en-US">
                <a:solidFill>
                  <a:srgbClr val="FF0000"/>
                </a:solidFill>
              </a:rPr>
              <a:t>½+</a:t>
            </a:r>
            <a:r>
              <a:rPr lang="en-US" altLang="en-US">
                <a:solidFill>
                  <a:srgbClr val="FF0000"/>
                </a:solidFill>
                <a:latin typeface="Symbol" pitchFamily="2" charset="2"/>
              </a:rPr>
              <a:t>g</a:t>
            </a:r>
            <a:endParaRPr lang="en-US" altLang="en-US" sz="4000">
              <a:solidFill>
                <a:srgbClr val="FF0000"/>
              </a:solidFill>
              <a:latin typeface="Symbol" pitchFamily="2" charset="2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en-US"/>
              <a:t>The </a:t>
            </a:r>
            <a:r>
              <a:rPr lang="en-US" altLang="en-US">
                <a:solidFill>
                  <a:schemeClr val="accent2"/>
                </a:solidFill>
              </a:rPr>
              <a:t>potential</a:t>
            </a:r>
            <a:r>
              <a:rPr lang="en-US" altLang="en-US"/>
              <a:t> of example that is correctly classified </a:t>
            </a:r>
            <a:r>
              <a:rPr lang="en-US" altLang="en-US">
                <a:solidFill>
                  <a:srgbClr val="FF0000"/>
                </a:solidFill>
              </a:rPr>
              <a:t>r</a:t>
            </a:r>
            <a:r>
              <a:rPr lang="en-US" altLang="en-US"/>
              <a:t> times after </a:t>
            </a:r>
            <a:r>
              <a:rPr lang="en-US" altLang="en-US">
                <a:solidFill>
                  <a:srgbClr val="FF0000"/>
                </a:solidFill>
              </a:rPr>
              <a:t>i</a:t>
            </a:r>
            <a:r>
              <a:rPr lang="en-US" altLang="en-US"/>
              <a:t> out of </a:t>
            </a:r>
            <a:r>
              <a:rPr lang="en-US" altLang="en-US">
                <a:solidFill>
                  <a:srgbClr val="FF0000"/>
                </a:solidFill>
              </a:rPr>
              <a:t>k</a:t>
            </a:r>
            <a:r>
              <a:rPr lang="en-US" altLang="en-US"/>
              <a:t> iterations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US" altLang="en-US"/>
          </a:p>
          <a:p>
            <a:pPr eaLnBrk="1" hangingPunct="1">
              <a:lnSpc>
                <a:spcPct val="90000"/>
              </a:lnSpc>
            </a:pPr>
            <a:r>
              <a:rPr lang="en-US" altLang="en-US">
                <a:solidFill>
                  <a:schemeClr val="accent2"/>
                </a:solidFill>
              </a:rPr>
              <a:t>Booster</a:t>
            </a:r>
            <a:r>
              <a:rPr lang="en-US" altLang="en-US"/>
              <a:t> assigns to each example a </a:t>
            </a:r>
            <a:r>
              <a:rPr lang="en-US" altLang="en-US">
                <a:solidFill>
                  <a:schemeClr val="accent2"/>
                </a:solidFill>
              </a:rPr>
              <a:t>weight</a:t>
            </a:r>
            <a:r>
              <a:rPr lang="en-US" altLang="en-US"/>
              <a:t> proportional to the </a:t>
            </a:r>
            <a:r>
              <a:rPr lang="en-US" altLang="en-US">
                <a:solidFill>
                  <a:schemeClr val="accent2"/>
                </a:solidFill>
              </a:rPr>
              <a:t>difference</a:t>
            </a:r>
            <a:r>
              <a:rPr lang="en-US" altLang="en-US"/>
              <a:t> between its possible next-step potentials.</a:t>
            </a:r>
          </a:p>
        </p:txBody>
      </p:sp>
      <p:graphicFrame>
        <p:nvGraphicFramePr>
          <p:cNvPr id="18435" name="Object 4">
            <a:extLst>
              <a:ext uri="{FF2B5EF4-FFF2-40B4-BE49-F238E27FC236}">
                <a16:creationId xmlns:a16="http://schemas.microsoft.com/office/drawing/2014/main" id="{D0C6ACB3-37C6-D273-83A7-446E159CBB4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590800" y="3810000"/>
          <a:ext cx="3962400" cy="855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4114800" imgH="889000" progId="Paint.Picture">
                  <p:embed/>
                </p:oleObj>
              </mc:Choice>
              <mc:Fallback>
                <p:oleObj name="Bitmap Image" r:id="rId2" imgW="4114800" imgH="889000" progId="Paint.Picture">
                  <p:embed/>
                  <p:pic>
                    <p:nvPicPr>
                      <p:cNvPr id="18435" name="Object 4">
                        <a:extLst>
                          <a:ext uri="{FF2B5EF4-FFF2-40B4-BE49-F238E27FC236}">
                            <a16:creationId xmlns:a16="http://schemas.microsoft.com/office/drawing/2014/main" id="{D0C6ACB3-37C6-D273-83A7-446E159CBB4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90800" y="3810000"/>
                        <a:ext cx="3962400" cy="855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2">
            <a:extLst>
              <a:ext uri="{FF2B5EF4-FFF2-40B4-BE49-F238E27FC236}">
                <a16:creationId xmlns:a16="http://schemas.microsoft.com/office/drawing/2014/main" id="{0664EC66-EAF6-5470-EF9A-7E7F6AC0EDC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/>
              <a:t>Drifting games (in 2d)</a:t>
            </a:r>
          </a:p>
        </p:txBody>
      </p:sp>
      <p:grpSp>
        <p:nvGrpSpPr>
          <p:cNvPr id="19458" name="Group 38">
            <a:extLst>
              <a:ext uri="{FF2B5EF4-FFF2-40B4-BE49-F238E27FC236}">
                <a16:creationId xmlns:a16="http://schemas.microsoft.com/office/drawing/2014/main" id="{A9934188-CE79-E75D-13AC-518067057C25}"/>
              </a:ext>
            </a:extLst>
          </p:cNvPr>
          <p:cNvGrpSpPr>
            <a:grpSpLocks/>
          </p:cNvGrpSpPr>
          <p:nvPr/>
        </p:nvGrpSpPr>
        <p:grpSpPr bwMode="auto">
          <a:xfrm>
            <a:off x="457200" y="1676400"/>
            <a:ext cx="8382000" cy="4632325"/>
            <a:chOff x="288" y="1056"/>
            <a:chExt cx="5280" cy="2918"/>
          </a:xfrm>
        </p:grpSpPr>
        <p:sp>
          <p:nvSpPr>
            <p:cNvPr id="19476" name="Rectangle 10">
              <a:extLst>
                <a:ext uri="{FF2B5EF4-FFF2-40B4-BE49-F238E27FC236}">
                  <a16:creationId xmlns:a16="http://schemas.microsoft.com/office/drawing/2014/main" id="{1CAEFD63-8688-628E-A903-54D4956DD8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72" y="1056"/>
              <a:ext cx="2496" cy="177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 eaLnBrk="1" hangingPunct="1"/>
              <a:r>
                <a:rPr lang="en-US" altLang="en-US"/>
                <a:t>Target</a:t>
              </a:r>
            </a:p>
            <a:p>
              <a:pPr algn="ctr" eaLnBrk="1" hangingPunct="1"/>
              <a:r>
                <a:rPr lang="en-US" altLang="en-US"/>
                <a:t>region</a:t>
              </a:r>
            </a:p>
          </p:txBody>
        </p:sp>
        <p:pic>
          <p:nvPicPr>
            <p:cNvPr id="19477" name="Picture 3">
              <a:extLst>
                <a:ext uri="{FF2B5EF4-FFF2-40B4-BE49-F238E27FC236}">
                  <a16:creationId xmlns:a16="http://schemas.microsoft.com/office/drawing/2014/main" id="{D52AC02B-4109-B726-0C51-15FCC1AC03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88" y="1584"/>
              <a:ext cx="580" cy="61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9478" name="Picture 4">
              <a:extLst>
                <a:ext uri="{FF2B5EF4-FFF2-40B4-BE49-F238E27FC236}">
                  <a16:creationId xmlns:a16="http://schemas.microsoft.com/office/drawing/2014/main" id="{773CAB48-4DF9-630C-CF3B-910FE502419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16" y="1392"/>
              <a:ext cx="580" cy="61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9479" name="Picture 5">
              <a:extLst>
                <a:ext uri="{FF2B5EF4-FFF2-40B4-BE49-F238E27FC236}">
                  <a16:creationId xmlns:a16="http://schemas.microsoft.com/office/drawing/2014/main" id="{67184574-E991-7316-DA3B-2C188B81D7E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" y="3360"/>
              <a:ext cx="580" cy="61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9480" name="Picture 6">
              <a:extLst>
                <a:ext uri="{FF2B5EF4-FFF2-40B4-BE49-F238E27FC236}">
                  <a16:creationId xmlns:a16="http://schemas.microsoft.com/office/drawing/2014/main" id="{D59BFFAD-6353-E250-121C-03AEE92421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" y="1296"/>
              <a:ext cx="580" cy="61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9481" name="Picture 7">
              <a:extLst>
                <a:ext uri="{FF2B5EF4-FFF2-40B4-BE49-F238E27FC236}">
                  <a16:creationId xmlns:a16="http://schemas.microsoft.com/office/drawing/2014/main" id="{6C6750FA-A27E-D1C4-995C-6C4BAEB7EB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96" y="3216"/>
              <a:ext cx="580" cy="61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9482" name="Picture 8">
              <a:extLst>
                <a:ext uri="{FF2B5EF4-FFF2-40B4-BE49-F238E27FC236}">
                  <a16:creationId xmlns:a16="http://schemas.microsoft.com/office/drawing/2014/main" id="{9E7772AA-32FA-EB73-C2E2-EC0BD600F76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6" y="2592"/>
              <a:ext cx="580" cy="61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9483" name="Picture 9">
              <a:extLst>
                <a:ext uri="{FF2B5EF4-FFF2-40B4-BE49-F238E27FC236}">
                  <a16:creationId xmlns:a16="http://schemas.microsoft.com/office/drawing/2014/main" id="{8240AEE2-D0D6-CF97-B034-94E21B50B0C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88" y="2544"/>
              <a:ext cx="580" cy="61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28716" name="Group 44">
            <a:extLst>
              <a:ext uri="{FF2B5EF4-FFF2-40B4-BE49-F238E27FC236}">
                <a16:creationId xmlns:a16="http://schemas.microsoft.com/office/drawing/2014/main" id="{33EA5091-243F-49EB-E028-5B4195014FE3}"/>
              </a:ext>
            </a:extLst>
          </p:cNvPr>
          <p:cNvGrpSpPr>
            <a:grpSpLocks/>
          </p:cNvGrpSpPr>
          <p:nvPr/>
        </p:nvGrpSpPr>
        <p:grpSpPr bwMode="auto">
          <a:xfrm>
            <a:off x="914400" y="2743200"/>
            <a:ext cx="7696200" cy="3200400"/>
            <a:chOff x="576" y="1728"/>
            <a:chExt cx="4848" cy="2016"/>
          </a:xfrm>
        </p:grpSpPr>
        <p:sp>
          <p:nvSpPr>
            <p:cNvPr id="19469" name="Line 12">
              <a:extLst>
                <a:ext uri="{FF2B5EF4-FFF2-40B4-BE49-F238E27FC236}">
                  <a16:creationId xmlns:a16="http://schemas.microsoft.com/office/drawing/2014/main" id="{E8B1C36E-BD5D-0E6B-F1B7-E77C4FDC5A8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76" y="1728"/>
              <a:ext cx="816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470" name="Line 14">
              <a:extLst>
                <a:ext uri="{FF2B5EF4-FFF2-40B4-BE49-F238E27FC236}">
                  <a16:creationId xmlns:a16="http://schemas.microsoft.com/office/drawing/2014/main" id="{CE952FA7-6829-171A-E6CF-75CCFA6CF37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784" y="3360"/>
              <a:ext cx="240" cy="288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471" name="Line 15">
              <a:extLst>
                <a:ext uri="{FF2B5EF4-FFF2-40B4-BE49-F238E27FC236}">
                  <a16:creationId xmlns:a16="http://schemas.microsoft.com/office/drawing/2014/main" id="{C55DD77C-327E-C8BE-BDAD-FEB692F00D4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24" y="2016"/>
              <a:ext cx="384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472" name="Line 16">
              <a:extLst>
                <a:ext uri="{FF2B5EF4-FFF2-40B4-BE49-F238E27FC236}">
                  <a16:creationId xmlns:a16="http://schemas.microsoft.com/office/drawing/2014/main" id="{50A8619F-207B-DDCE-FA55-054905419B0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12" y="3360"/>
              <a:ext cx="768" cy="384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473" name="Line 17">
              <a:extLst>
                <a:ext uri="{FF2B5EF4-FFF2-40B4-BE49-F238E27FC236}">
                  <a16:creationId xmlns:a16="http://schemas.microsoft.com/office/drawing/2014/main" id="{DCF9F269-2101-B48F-7B1D-AFDD2B55B42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176" y="2832"/>
              <a:ext cx="0" cy="144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474" name="Line 18">
              <a:extLst>
                <a:ext uri="{FF2B5EF4-FFF2-40B4-BE49-F238E27FC236}">
                  <a16:creationId xmlns:a16="http://schemas.microsoft.com/office/drawing/2014/main" id="{B1EA1323-5912-B794-FD2F-58BAE47553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44" y="2832"/>
              <a:ext cx="576" cy="144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graphicFrame>
          <p:nvGraphicFramePr>
            <p:cNvPr id="19475" name="Object 39">
              <a:extLst>
                <a:ext uri="{FF2B5EF4-FFF2-40B4-BE49-F238E27FC236}">
                  <a16:creationId xmlns:a16="http://schemas.microsoft.com/office/drawing/2014/main" id="{924247FB-F1EC-5527-8EF7-6DB88AF19D99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320" y="3192"/>
            <a:ext cx="1104" cy="40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Bitmap Image" r:id="rId3" imgW="1638300" imgH="596900" progId="Paint.Picture">
                    <p:embed/>
                  </p:oleObj>
                </mc:Choice>
                <mc:Fallback>
                  <p:oleObj name="Bitmap Image" r:id="rId3" imgW="1638300" imgH="596900" progId="Paint.Picture">
                    <p:embed/>
                    <p:pic>
                      <p:nvPicPr>
                        <p:cNvPr id="19475" name="Object 39">
                          <a:extLst>
                            <a:ext uri="{FF2B5EF4-FFF2-40B4-BE49-F238E27FC236}">
                              <a16:creationId xmlns:a16="http://schemas.microsoft.com/office/drawing/2014/main" id="{924247FB-F1EC-5527-8EF7-6DB88AF19D9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20" y="3192"/>
                          <a:ext cx="1104" cy="40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8717" name="Group 45">
            <a:extLst>
              <a:ext uri="{FF2B5EF4-FFF2-40B4-BE49-F238E27FC236}">
                <a16:creationId xmlns:a16="http://schemas.microsoft.com/office/drawing/2014/main" id="{33EE35C1-7286-9DA9-0C9B-4061A3247159}"/>
              </a:ext>
            </a:extLst>
          </p:cNvPr>
          <p:cNvGrpSpPr>
            <a:grpSpLocks/>
          </p:cNvGrpSpPr>
          <p:nvPr/>
        </p:nvGrpSpPr>
        <p:grpSpPr bwMode="auto">
          <a:xfrm>
            <a:off x="914400" y="2590800"/>
            <a:ext cx="7543800" cy="4073525"/>
            <a:chOff x="576" y="1632"/>
            <a:chExt cx="4752" cy="2566"/>
          </a:xfrm>
        </p:grpSpPr>
        <p:sp>
          <p:nvSpPr>
            <p:cNvPr id="19461" name="Line 20">
              <a:extLst>
                <a:ext uri="{FF2B5EF4-FFF2-40B4-BE49-F238E27FC236}">
                  <a16:creationId xmlns:a16="http://schemas.microsoft.com/office/drawing/2014/main" id="{B5BC857C-20C4-D7AC-B7DE-11FDB80EDC2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12" y="3744"/>
              <a:ext cx="48" cy="432"/>
            </a:xfrm>
            <a:prstGeom prst="line">
              <a:avLst/>
            </a:prstGeom>
            <a:noFill/>
            <a:ln w="76200" cmpd="tri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462" name="Line 21">
              <a:extLst>
                <a:ext uri="{FF2B5EF4-FFF2-40B4-BE49-F238E27FC236}">
                  <a16:creationId xmlns:a16="http://schemas.microsoft.com/office/drawing/2014/main" id="{C52D9FB6-2F7C-6348-FC8C-13BD6066044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44" y="2976"/>
              <a:ext cx="432" cy="192"/>
            </a:xfrm>
            <a:prstGeom prst="line">
              <a:avLst/>
            </a:prstGeom>
            <a:noFill/>
            <a:ln w="76200" cmpd="tri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463" name="Line 22">
              <a:extLst>
                <a:ext uri="{FF2B5EF4-FFF2-40B4-BE49-F238E27FC236}">
                  <a16:creationId xmlns:a16="http://schemas.microsoft.com/office/drawing/2014/main" id="{6E6DE092-76E7-9CDA-B8A1-788B98FBC94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168" y="1824"/>
              <a:ext cx="336" cy="0"/>
            </a:xfrm>
            <a:prstGeom prst="line">
              <a:avLst/>
            </a:prstGeom>
            <a:noFill/>
            <a:ln w="76200" cmpd="tri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464" name="Line 23">
              <a:extLst>
                <a:ext uri="{FF2B5EF4-FFF2-40B4-BE49-F238E27FC236}">
                  <a16:creationId xmlns:a16="http://schemas.microsoft.com/office/drawing/2014/main" id="{707035D6-7E19-06FE-2337-A224F503DAA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76" y="2976"/>
              <a:ext cx="0" cy="336"/>
            </a:xfrm>
            <a:prstGeom prst="line">
              <a:avLst/>
            </a:prstGeom>
            <a:noFill/>
            <a:ln w="76200" cmpd="tri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465" name="Line 24">
              <a:extLst>
                <a:ext uri="{FF2B5EF4-FFF2-40B4-BE49-F238E27FC236}">
                  <a16:creationId xmlns:a16="http://schemas.microsoft.com/office/drawing/2014/main" id="{0C210068-B832-9FBF-9581-9D4BC2EFD39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784" y="3456"/>
              <a:ext cx="336" cy="192"/>
            </a:xfrm>
            <a:prstGeom prst="line">
              <a:avLst/>
            </a:prstGeom>
            <a:noFill/>
            <a:ln w="76200" cmpd="tri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466" name="Line 25">
              <a:extLst>
                <a:ext uri="{FF2B5EF4-FFF2-40B4-BE49-F238E27FC236}">
                  <a16:creationId xmlns:a16="http://schemas.microsoft.com/office/drawing/2014/main" id="{C177A36C-BDE1-3626-F955-E78FB15FE9F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76" y="1728"/>
              <a:ext cx="432" cy="192"/>
            </a:xfrm>
            <a:prstGeom prst="line">
              <a:avLst/>
            </a:prstGeom>
            <a:noFill/>
            <a:ln w="76200" cmpd="tri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467" name="Line 26">
              <a:extLst>
                <a:ext uri="{FF2B5EF4-FFF2-40B4-BE49-F238E27FC236}">
                  <a16:creationId xmlns:a16="http://schemas.microsoft.com/office/drawing/2014/main" id="{5E70D3F8-8B9A-BFDC-FB5C-3BF555B8FF1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728" y="1632"/>
              <a:ext cx="96" cy="384"/>
            </a:xfrm>
            <a:prstGeom prst="line">
              <a:avLst/>
            </a:prstGeom>
            <a:noFill/>
            <a:ln w="76200" cmpd="tri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graphicFrame>
          <p:nvGraphicFramePr>
            <p:cNvPr id="19468" name="Object 41">
              <a:extLst>
                <a:ext uri="{FF2B5EF4-FFF2-40B4-BE49-F238E27FC236}">
                  <a16:creationId xmlns:a16="http://schemas.microsoft.com/office/drawing/2014/main" id="{19010E2E-13DF-903E-9E44-4E28B10B6A3A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600" y="3683"/>
            <a:ext cx="1728" cy="51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Bitmap Image" r:id="rId5" imgW="2171700" imgH="647700" progId="Paint.Picture">
                    <p:embed/>
                  </p:oleObj>
                </mc:Choice>
                <mc:Fallback>
                  <p:oleObj name="Bitmap Image" r:id="rId5" imgW="2171700" imgH="647700" progId="Paint.Picture">
                    <p:embed/>
                    <p:pic>
                      <p:nvPicPr>
                        <p:cNvPr id="19468" name="Object 41">
                          <a:extLst>
                            <a:ext uri="{FF2B5EF4-FFF2-40B4-BE49-F238E27FC236}">
                              <a16:creationId xmlns:a16="http://schemas.microsoft.com/office/drawing/2014/main" id="{19010E2E-13DF-903E-9E44-4E28B10B6A3A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00" y="3683"/>
                          <a:ext cx="1728" cy="51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87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87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11">
            <a:extLst>
              <a:ext uri="{FF2B5EF4-FFF2-40B4-BE49-F238E27FC236}">
                <a16:creationId xmlns:a16="http://schemas.microsoft.com/office/drawing/2014/main" id="{3F78B67A-04F1-B865-241C-667197EED3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6800" y="1676400"/>
            <a:ext cx="3962400" cy="2819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/>
            <a:r>
              <a:rPr lang="en-US" altLang="en-US"/>
              <a:t>Target</a:t>
            </a:r>
          </a:p>
          <a:p>
            <a:pPr algn="ctr" eaLnBrk="1" hangingPunct="1"/>
            <a:r>
              <a:rPr lang="en-US" altLang="en-US"/>
              <a:t>region</a:t>
            </a:r>
          </a:p>
        </p:txBody>
      </p:sp>
      <p:grpSp>
        <p:nvGrpSpPr>
          <p:cNvPr id="20482" name="Group 3">
            <a:extLst>
              <a:ext uri="{FF2B5EF4-FFF2-40B4-BE49-F238E27FC236}">
                <a16:creationId xmlns:a16="http://schemas.microsoft.com/office/drawing/2014/main" id="{AAD9FC45-70AE-1044-F1C0-0F611A3BAF88}"/>
              </a:ext>
            </a:extLst>
          </p:cNvPr>
          <p:cNvGrpSpPr>
            <a:grpSpLocks/>
          </p:cNvGrpSpPr>
          <p:nvPr/>
        </p:nvGrpSpPr>
        <p:grpSpPr bwMode="auto">
          <a:xfrm>
            <a:off x="1143000" y="2133600"/>
            <a:ext cx="5949950" cy="4724400"/>
            <a:chOff x="720" y="1344"/>
            <a:chExt cx="3748" cy="2976"/>
          </a:xfrm>
        </p:grpSpPr>
        <p:pic>
          <p:nvPicPr>
            <p:cNvPr id="20484" name="Picture 4">
              <a:extLst>
                <a:ext uri="{FF2B5EF4-FFF2-40B4-BE49-F238E27FC236}">
                  <a16:creationId xmlns:a16="http://schemas.microsoft.com/office/drawing/2014/main" id="{6B342D71-00A0-041C-5EE3-9D7480E7D8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0" y="1536"/>
              <a:ext cx="580" cy="61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0485" name="Picture 5">
              <a:extLst>
                <a:ext uri="{FF2B5EF4-FFF2-40B4-BE49-F238E27FC236}">
                  <a16:creationId xmlns:a16="http://schemas.microsoft.com/office/drawing/2014/main" id="{96AC96C5-6F97-B39E-AC31-C679FD1FFBD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0" y="1392"/>
              <a:ext cx="580" cy="61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0486" name="Picture 6">
              <a:extLst>
                <a:ext uri="{FF2B5EF4-FFF2-40B4-BE49-F238E27FC236}">
                  <a16:creationId xmlns:a16="http://schemas.microsoft.com/office/drawing/2014/main" id="{2CC4B8E8-6004-EDD5-DF69-B248DC0435E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84" y="3120"/>
              <a:ext cx="580" cy="61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0487" name="Picture 7">
              <a:extLst>
                <a:ext uri="{FF2B5EF4-FFF2-40B4-BE49-F238E27FC236}">
                  <a16:creationId xmlns:a16="http://schemas.microsoft.com/office/drawing/2014/main" id="{B2B669E3-A9BB-0B2A-742E-4EAFD4FE4B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0" y="3706"/>
              <a:ext cx="580" cy="61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0488" name="Picture 8">
              <a:extLst>
                <a:ext uri="{FF2B5EF4-FFF2-40B4-BE49-F238E27FC236}">
                  <a16:creationId xmlns:a16="http://schemas.microsoft.com/office/drawing/2014/main" id="{05DC4D30-FB73-4121-8C03-5E493CA52C1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40" y="2784"/>
              <a:ext cx="580" cy="61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0489" name="Picture 9">
              <a:extLst>
                <a:ext uri="{FF2B5EF4-FFF2-40B4-BE49-F238E27FC236}">
                  <a16:creationId xmlns:a16="http://schemas.microsoft.com/office/drawing/2014/main" id="{FB449E48-33CA-2338-830D-6B9DBC44E0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88" y="1344"/>
              <a:ext cx="580" cy="61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0490" name="Picture 10">
              <a:extLst>
                <a:ext uri="{FF2B5EF4-FFF2-40B4-BE49-F238E27FC236}">
                  <a16:creationId xmlns:a16="http://schemas.microsoft.com/office/drawing/2014/main" id="{4CD8A908-EAEF-55D4-7B7C-6A81CA99F9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88" y="2880"/>
              <a:ext cx="580" cy="61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0483" name="Rectangle 13">
            <a:extLst>
              <a:ext uri="{FF2B5EF4-FFF2-40B4-BE49-F238E27FC236}">
                <a16:creationId xmlns:a16="http://schemas.microsoft.com/office/drawing/2014/main" id="{5F051C35-3E83-BE45-653A-5D5E49C75E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1524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/>
            <a:r>
              <a:rPr lang="en-US" altLang="en-US" sz="4400">
                <a:solidFill>
                  <a:schemeClr val="tx2"/>
                </a:solidFill>
              </a:rPr>
              <a:t>Drifting games (in 2d)</a:t>
            </a:r>
          </a:p>
        </p:txBody>
      </p:sp>
    </p:spTree>
  </p:cSld>
  <p:clrMapOvr>
    <a:masterClrMapping/>
  </p:clrMapOvr>
  <p:transition>
    <p:dissolv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BFFADE-A37E-87C8-F3F3-87875CCA01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E082DFF-AC20-0D14-5314-64934692B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Of Talk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C9AC11A-592D-A204-7B62-3235036CDF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Online learning games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The Halving Game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The Binomial Game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Decision Theoretic Online Learning (DTOL)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Hedge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The continuous time limit and the heat equation.</a:t>
            </a:r>
          </a:p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NormalHedge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SDEs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Open Problems </a:t>
            </a:r>
          </a:p>
        </p:txBody>
      </p:sp>
    </p:spTree>
    <p:extLst>
      <p:ext uri="{BB962C8B-B14F-4D97-AF65-F5344CB8AC3E}">
        <p14:creationId xmlns:p14="http://schemas.microsoft.com/office/powerpoint/2010/main" val="37828766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2">
            <a:extLst>
              <a:ext uri="{FF2B5EF4-FFF2-40B4-BE49-F238E27FC236}">
                <a16:creationId xmlns:a16="http://schemas.microsoft.com/office/drawing/2014/main" id="{2F23EA88-4774-F23A-73F3-1B88187F245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The min/max solution</a:t>
            </a:r>
          </a:p>
        </p:txBody>
      </p:sp>
      <p:sp>
        <p:nvSpPr>
          <p:cNvPr id="22530" name="Rectangle 3">
            <a:extLst>
              <a:ext uri="{FF2B5EF4-FFF2-40B4-BE49-F238E27FC236}">
                <a16:creationId xmlns:a16="http://schemas.microsoft.com/office/drawing/2014/main" id="{788698FC-B118-EEC6-F50E-83A29B84617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A potential defined by a min/max recursion</a:t>
            </a:r>
          </a:p>
          <a:p>
            <a:pPr eaLnBrk="1" hangingPunct="1">
              <a:buFontTx/>
              <a:buNone/>
            </a:pPr>
            <a:endParaRPr lang="en-US" altLang="en-US" dirty="0"/>
          </a:p>
          <a:p>
            <a:pPr eaLnBrk="1" hangingPunct="1">
              <a:buFontTx/>
              <a:buNone/>
            </a:pPr>
            <a:endParaRPr lang="en-US" altLang="en-US" dirty="0"/>
          </a:p>
          <a:p>
            <a:pPr eaLnBrk="1" hangingPunct="1">
              <a:buFontTx/>
              <a:buNone/>
            </a:pPr>
            <a:endParaRPr lang="en-US" altLang="en-US" dirty="0"/>
          </a:p>
          <a:p>
            <a:pPr eaLnBrk="1" hangingPunct="1"/>
            <a:endParaRPr lang="en-US" altLang="en-US" dirty="0"/>
          </a:p>
          <a:p>
            <a:pPr eaLnBrk="1" hangingPunct="1"/>
            <a:r>
              <a:rPr lang="en-US" altLang="en-US" dirty="0"/>
              <a:t>Shepherd’s strategy</a:t>
            </a:r>
          </a:p>
        </p:txBody>
      </p:sp>
      <p:sp>
        <p:nvSpPr>
          <p:cNvPr id="22531" name="Text Box 5">
            <a:extLst>
              <a:ext uri="{FF2B5EF4-FFF2-40B4-BE49-F238E27FC236}">
                <a16:creationId xmlns:a16="http://schemas.microsoft.com/office/drawing/2014/main" id="{9C9A8F17-407A-A043-3BC3-E3176DFE61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17725" y="1412875"/>
            <a:ext cx="17573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>
                <a:solidFill>
                  <a:schemeClr val="accent1"/>
                </a:solidFill>
              </a:rPr>
              <a:t>[Schapire99]</a:t>
            </a:r>
          </a:p>
        </p:txBody>
      </p:sp>
      <p:graphicFrame>
        <p:nvGraphicFramePr>
          <p:cNvPr id="22532" name="Object 6">
            <a:extLst>
              <a:ext uri="{FF2B5EF4-FFF2-40B4-BE49-F238E27FC236}">
                <a16:creationId xmlns:a16="http://schemas.microsoft.com/office/drawing/2014/main" id="{ACB73AF5-A107-A55B-9BF6-1BDBD4BB000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70990573"/>
              </p:ext>
            </p:extLst>
          </p:nvPr>
        </p:nvGraphicFramePr>
        <p:xfrm>
          <a:off x="1023937" y="2472531"/>
          <a:ext cx="7162800" cy="1833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6743700" imgH="1727200" progId="Paint.Picture">
                  <p:embed/>
                </p:oleObj>
              </mc:Choice>
              <mc:Fallback>
                <p:oleObj name="Bitmap Image" r:id="rId2" imgW="6743700" imgH="1727200" progId="Paint.Picture">
                  <p:embed/>
                  <p:pic>
                    <p:nvPicPr>
                      <p:cNvPr id="22532" name="Object 6">
                        <a:extLst>
                          <a:ext uri="{FF2B5EF4-FFF2-40B4-BE49-F238E27FC236}">
                            <a16:creationId xmlns:a16="http://schemas.microsoft.com/office/drawing/2014/main" id="{ACB73AF5-A107-A55B-9BF6-1BDBD4BB000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23937" y="2472531"/>
                        <a:ext cx="7162800" cy="1833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533" name="Object 7">
            <a:extLst>
              <a:ext uri="{FF2B5EF4-FFF2-40B4-BE49-F238E27FC236}">
                <a16:creationId xmlns:a16="http://schemas.microsoft.com/office/drawing/2014/main" id="{7865AB12-87D4-CB24-B990-691AF3A5845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143000" y="4953000"/>
          <a:ext cx="6924675" cy="841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6591300" imgH="800100" progId="Paint.Picture">
                  <p:embed/>
                </p:oleObj>
              </mc:Choice>
              <mc:Fallback>
                <p:oleObj name="Bitmap Image" r:id="rId4" imgW="6591300" imgH="800100" progId="Paint.Picture">
                  <p:embed/>
                  <p:pic>
                    <p:nvPicPr>
                      <p:cNvPr id="22533" name="Object 7">
                        <a:extLst>
                          <a:ext uri="{FF2B5EF4-FFF2-40B4-BE49-F238E27FC236}">
                            <a16:creationId xmlns:a16="http://schemas.microsoft.com/office/drawing/2014/main" id="{7865AB12-87D4-CB24-B990-691AF3A5845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4953000"/>
                        <a:ext cx="6924675" cy="841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>
            <a:extLst>
              <a:ext uri="{FF2B5EF4-FFF2-40B4-BE49-F238E27FC236}">
                <a16:creationId xmlns:a16="http://schemas.microsoft.com/office/drawing/2014/main" id="{7C703D52-0111-7086-332F-80B6FE1FCBE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The allowable steps</a:t>
            </a:r>
          </a:p>
        </p:txBody>
      </p:sp>
      <p:sp>
        <p:nvSpPr>
          <p:cNvPr id="21506" name="Text Box 3">
            <a:extLst>
              <a:ext uri="{FF2B5EF4-FFF2-40B4-BE49-F238E27FC236}">
                <a16:creationId xmlns:a16="http://schemas.microsoft.com/office/drawing/2014/main" id="{24B90A78-9E2C-3D5F-D90C-665349DD3A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1402140"/>
            <a:ext cx="9094477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 dirty="0">
                <a:solidFill>
                  <a:srgbClr val="FF0000"/>
                </a:solidFill>
              </a:rPr>
              <a:t>We can simplify the min/max recursion for special step sets</a:t>
            </a:r>
          </a:p>
          <a:p>
            <a:pPr eaLnBrk="1" hangingPunct="1"/>
            <a:r>
              <a:rPr lang="en-US" altLang="en-US" dirty="0">
                <a:solidFill>
                  <a:srgbClr val="FF0000"/>
                </a:solidFill>
              </a:rPr>
              <a:t>B</a:t>
            </a:r>
            <a:r>
              <a:rPr lang="en-US" altLang="en-US" dirty="0"/>
              <a:t> = the set of all allowable step</a:t>
            </a:r>
          </a:p>
          <a:p>
            <a:pPr eaLnBrk="1" hangingPunct="1"/>
            <a:r>
              <a:rPr lang="en-US" altLang="en-US" dirty="0">
                <a:solidFill>
                  <a:schemeClr val="accent2"/>
                </a:solidFill>
              </a:rPr>
              <a:t>Normal</a:t>
            </a:r>
            <a:r>
              <a:rPr lang="en-US" altLang="en-US" dirty="0"/>
              <a:t> </a:t>
            </a:r>
            <a:r>
              <a:rPr lang="en-US" altLang="en-US" dirty="0">
                <a:solidFill>
                  <a:srgbClr val="FF0000"/>
                </a:solidFill>
              </a:rPr>
              <a:t>B</a:t>
            </a:r>
            <a:r>
              <a:rPr lang="en-US" altLang="en-US" dirty="0"/>
              <a:t> = minimal set that spans the space. With positive coefficients</a:t>
            </a:r>
            <a:endParaRPr lang="en-US" altLang="en-US" dirty="0">
              <a:solidFill>
                <a:schemeClr val="accent1"/>
              </a:solidFill>
            </a:endParaRPr>
          </a:p>
          <a:p>
            <a:pPr eaLnBrk="1" hangingPunct="1"/>
            <a:r>
              <a:rPr lang="en-US" altLang="en-US" dirty="0">
                <a:solidFill>
                  <a:schemeClr val="accent2"/>
                </a:solidFill>
              </a:rPr>
              <a:t>Regular</a:t>
            </a:r>
            <a:r>
              <a:rPr lang="en-US" altLang="en-US" dirty="0"/>
              <a:t> </a:t>
            </a:r>
            <a:r>
              <a:rPr lang="en-US" altLang="en-US" dirty="0">
                <a:solidFill>
                  <a:srgbClr val="FF0000"/>
                </a:solidFill>
              </a:rPr>
              <a:t>B</a:t>
            </a:r>
            <a:r>
              <a:rPr lang="en-US" altLang="en-US" dirty="0"/>
              <a:t> = a symmetric normal set. </a:t>
            </a:r>
            <a:r>
              <a:rPr lang="en-US" altLang="en-US" dirty="0">
                <a:solidFill>
                  <a:schemeClr val="accent1"/>
                </a:solidFill>
              </a:rPr>
              <a:t>(~orthonormal basis)</a:t>
            </a:r>
          </a:p>
        </p:txBody>
      </p:sp>
      <p:sp>
        <p:nvSpPr>
          <p:cNvPr id="21507" name="Line 4">
            <a:extLst>
              <a:ext uri="{FF2B5EF4-FFF2-40B4-BE49-F238E27FC236}">
                <a16:creationId xmlns:a16="http://schemas.microsoft.com/office/drawing/2014/main" id="{A8F39530-AA1D-D37F-C17B-085FA9C95598}"/>
              </a:ext>
            </a:extLst>
          </p:cNvPr>
          <p:cNvSpPr>
            <a:spLocks noChangeShapeType="1"/>
          </p:cNvSpPr>
          <p:nvPr/>
        </p:nvSpPr>
        <p:spPr bwMode="auto">
          <a:xfrm>
            <a:off x="4495800" y="4800600"/>
            <a:ext cx="1219200" cy="685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08" name="Line 6">
            <a:extLst>
              <a:ext uri="{FF2B5EF4-FFF2-40B4-BE49-F238E27FC236}">
                <a16:creationId xmlns:a16="http://schemas.microsoft.com/office/drawing/2014/main" id="{246848FC-DC49-9F27-5ECD-31C51B0FF5E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495800" y="3657600"/>
            <a:ext cx="0" cy="1143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09" name="Line 7">
            <a:extLst>
              <a:ext uri="{FF2B5EF4-FFF2-40B4-BE49-F238E27FC236}">
                <a16:creationId xmlns:a16="http://schemas.microsoft.com/office/drawing/2014/main" id="{292EBA5C-0E3F-6D31-9EE0-9F7A95502C9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276600" y="4800600"/>
            <a:ext cx="1219200" cy="685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21510" name="Group 11">
            <a:extLst>
              <a:ext uri="{FF2B5EF4-FFF2-40B4-BE49-F238E27FC236}">
                <a16:creationId xmlns:a16="http://schemas.microsoft.com/office/drawing/2014/main" id="{5DB6D854-C944-C52C-0C55-EA1B9843163B}"/>
              </a:ext>
            </a:extLst>
          </p:cNvPr>
          <p:cNvGrpSpPr>
            <a:grpSpLocks/>
          </p:cNvGrpSpPr>
          <p:nvPr/>
        </p:nvGrpSpPr>
        <p:grpSpPr bwMode="auto">
          <a:xfrm>
            <a:off x="990600" y="4038600"/>
            <a:ext cx="2816225" cy="574675"/>
            <a:chOff x="662" y="2256"/>
            <a:chExt cx="1774" cy="362"/>
          </a:xfrm>
        </p:grpSpPr>
        <p:sp>
          <p:nvSpPr>
            <p:cNvPr id="21511" name="Text Box 8">
              <a:extLst>
                <a:ext uri="{FF2B5EF4-FFF2-40B4-BE49-F238E27FC236}">
                  <a16:creationId xmlns:a16="http://schemas.microsoft.com/office/drawing/2014/main" id="{79D996EC-8E24-0F86-B855-87220C1EB6D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2" y="2330"/>
              <a:ext cx="171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altLang="en-US"/>
                <a:t>Regular step set in R</a:t>
              </a:r>
            </a:p>
          </p:txBody>
        </p:sp>
        <p:sp>
          <p:nvSpPr>
            <p:cNvPr id="21512" name="Rectangle 10">
              <a:extLst>
                <a:ext uri="{FF2B5EF4-FFF2-40B4-BE49-F238E27FC236}">
                  <a16:creationId xmlns:a16="http://schemas.microsoft.com/office/drawing/2014/main" id="{170FD561-4BEA-9A0C-8A97-4C8ED10468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56" y="2256"/>
              <a:ext cx="18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altLang="en-US" sz="1600"/>
                <a:t>2</a:t>
              </a:r>
            </a:p>
          </p:txBody>
        </p: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553" name="Group 6">
            <a:extLst>
              <a:ext uri="{FF2B5EF4-FFF2-40B4-BE49-F238E27FC236}">
                <a16:creationId xmlns:a16="http://schemas.microsoft.com/office/drawing/2014/main" id="{81ECA056-BC40-35A1-D470-A3404770D8E5}"/>
              </a:ext>
            </a:extLst>
          </p:cNvPr>
          <p:cNvGrpSpPr>
            <a:grpSpLocks/>
          </p:cNvGrpSpPr>
          <p:nvPr/>
        </p:nvGrpSpPr>
        <p:grpSpPr bwMode="auto">
          <a:xfrm>
            <a:off x="1295400" y="228600"/>
            <a:ext cx="6324600" cy="6305550"/>
            <a:chOff x="1200" y="720"/>
            <a:chExt cx="3254" cy="3348"/>
          </a:xfrm>
        </p:grpSpPr>
        <p:graphicFrame>
          <p:nvGraphicFramePr>
            <p:cNvPr id="23554" name="Object 3">
              <a:extLst>
                <a:ext uri="{FF2B5EF4-FFF2-40B4-BE49-F238E27FC236}">
                  <a16:creationId xmlns:a16="http://schemas.microsoft.com/office/drawing/2014/main" id="{FF375F5B-B32E-3BB2-4975-1B9AF7E349E6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200" y="720"/>
            <a:ext cx="3254" cy="17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Bitmap Image" r:id="rId2" imgW="9105900" imgH="5016500" progId="Paint.Picture">
                    <p:embed/>
                  </p:oleObj>
                </mc:Choice>
                <mc:Fallback>
                  <p:oleObj name="Bitmap Image" r:id="rId2" imgW="9105900" imgH="5016500" progId="Paint.Picture">
                    <p:embed/>
                    <p:pic>
                      <p:nvPicPr>
                        <p:cNvPr id="23554" name="Object 3">
                          <a:extLst>
                            <a:ext uri="{FF2B5EF4-FFF2-40B4-BE49-F238E27FC236}">
                              <a16:creationId xmlns:a16="http://schemas.microsoft.com/office/drawing/2014/main" id="{FF375F5B-B32E-3BB2-4975-1B9AF7E349E6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00" y="720"/>
                          <a:ext cx="3254" cy="179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3555" name="Object 5">
              <a:extLst>
                <a:ext uri="{FF2B5EF4-FFF2-40B4-BE49-F238E27FC236}">
                  <a16:creationId xmlns:a16="http://schemas.microsoft.com/office/drawing/2014/main" id="{80BDD5A7-693E-8AE6-E063-C41E335AF132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296" y="2544"/>
            <a:ext cx="2897" cy="152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Bitmap Image" r:id="rId4" imgW="8572500" imgH="4508500" progId="Paint.Picture">
                    <p:embed/>
                  </p:oleObj>
                </mc:Choice>
                <mc:Fallback>
                  <p:oleObj name="Bitmap Image" r:id="rId4" imgW="8572500" imgH="4508500" progId="Paint.Picture">
                    <p:embed/>
                    <p:pic>
                      <p:nvPicPr>
                        <p:cNvPr id="23555" name="Object 5">
                          <a:extLst>
                            <a:ext uri="{FF2B5EF4-FFF2-40B4-BE49-F238E27FC236}">
                              <a16:creationId xmlns:a16="http://schemas.microsoft.com/office/drawing/2014/main" id="{80BDD5A7-693E-8AE6-E063-C41E335AF132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96" y="2544"/>
                          <a:ext cx="2897" cy="152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2">
            <a:extLst>
              <a:ext uri="{FF2B5EF4-FFF2-40B4-BE49-F238E27FC236}">
                <a16:creationId xmlns:a16="http://schemas.microsoft.com/office/drawing/2014/main" id="{0EFD28DC-CFFD-351C-7B21-07F10DBDD1A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Increasing the number of steps</a:t>
            </a:r>
          </a:p>
        </p:txBody>
      </p:sp>
      <p:sp>
        <p:nvSpPr>
          <p:cNvPr id="24578" name="Rectangle 3">
            <a:extLst>
              <a:ext uri="{FF2B5EF4-FFF2-40B4-BE49-F238E27FC236}">
                <a16:creationId xmlns:a16="http://schemas.microsoft.com/office/drawing/2014/main" id="{3477F4AC-817A-7B8F-13D2-8871D23E96C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Consider </a:t>
            </a:r>
            <a:r>
              <a:rPr lang="en-US" altLang="en-US">
                <a:solidFill>
                  <a:srgbClr val="FF0000"/>
                </a:solidFill>
              </a:rPr>
              <a:t>T</a:t>
            </a:r>
            <a:r>
              <a:rPr lang="en-US" altLang="en-US"/>
              <a:t> steps in a unit time</a:t>
            </a:r>
          </a:p>
          <a:p>
            <a:pPr eaLnBrk="1" hangingPunct="1"/>
            <a:r>
              <a:rPr lang="en-US" altLang="en-US"/>
              <a:t>Drift</a:t>
            </a:r>
            <a:r>
              <a:rPr lang="en-US" altLang="en-US">
                <a:solidFill>
                  <a:srgbClr val="FF0000"/>
                </a:solidFill>
                <a:latin typeface="Symbol" pitchFamily="2" charset="2"/>
              </a:rPr>
              <a:t> d</a:t>
            </a:r>
            <a:r>
              <a:rPr lang="en-US" altLang="en-US"/>
              <a:t> should scale like </a:t>
            </a:r>
            <a:r>
              <a:rPr lang="en-US" altLang="en-US">
                <a:solidFill>
                  <a:srgbClr val="FF0000"/>
                </a:solidFill>
              </a:rPr>
              <a:t>1/T</a:t>
            </a:r>
          </a:p>
          <a:p>
            <a:pPr eaLnBrk="1" hangingPunct="1"/>
            <a:r>
              <a:rPr lang="en-US" altLang="en-US"/>
              <a:t>Step size </a:t>
            </a:r>
            <a:r>
              <a:rPr lang="en-US" altLang="en-US">
                <a:solidFill>
                  <a:srgbClr val="FF0000"/>
                </a:solidFill>
              </a:rPr>
              <a:t>O(1/T)</a:t>
            </a:r>
            <a:r>
              <a:rPr lang="en-US" altLang="en-US"/>
              <a:t> gives game to shepherd</a:t>
            </a:r>
          </a:p>
          <a:p>
            <a:pPr eaLnBrk="1" hangingPunct="1"/>
            <a:r>
              <a:rPr lang="en-US" altLang="en-US"/>
              <a:t>Step size              keeps game balanced</a:t>
            </a:r>
          </a:p>
        </p:txBody>
      </p:sp>
      <p:graphicFrame>
        <p:nvGraphicFramePr>
          <p:cNvPr id="24579" name="Object 4">
            <a:extLst>
              <a:ext uri="{FF2B5EF4-FFF2-40B4-BE49-F238E27FC236}">
                <a16:creationId xmlns:a16="http://schemas.microsoft.com/office/drawing/2014/main" id="{B102C7A2-424D-0225-5906-4FF668A5D9A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590800" y="3810000"/>
          <a:ext cx="1371600" cy="511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1295400" imgH="482600" progId="Paint.Picture">
                  <p:embed/>
                </p:oleObj>
              </mc:Choice>
              <mc:Fallback>
                <p:oleObj name="Bitmap Image" r:id="rId2" imgW="1295400" imgH="482600" progId="Paint.Picture">
                  <p:embed/>
                  <p:pic>
                    <p:nvPicPr>
                      <p:cNvPr id="24579" name="Object 4">
                        <a:extLst>
                          <a:ext uri="{FF2B5EF4-FFF2-40B4-BE49-F238E27FC236}">
                            <a16:creationId xmlns:a16="http://schemas.microsoft.com/office/drawing/2014/main" id="{B102C7A2-424D-0225-5906-4FF668A5D9A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90800" y="3810000"/>
                        <a:ext cx="1371600" cy="511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Rectangle 2">
            <a:extLst>
              <a:ext uri="{FF2B5EF4-FFF2-40B4-BE49-F238E27FC236}">
                <a16:creationId xmlns:a16="http://schemas.microsoft.com/office/drawing/2014/main" id="{1D3C1F15-D876-CE4C-2854-9BD9F6C1626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altLang="en-US"/>
              <a:t>   The solution when </a:t>
            </a:r>
          </a:p>
        </p:txBody>
      </p:sp>
      <p:grpSp>
        <p:nvGrpSpPr>
          <p:cNvPr id="25602" name="Group 10">
            <a:extLst>
              <a:ext uri="{FF2B5EF4-FFF2-40B4-BE49-F238E27FC236}">
                <a16:creationId xmlns:a16="http://schemas.microsoft.com/office/drawing/2014/main" id="{7935464D-91B4-89AC-E96C-09D66041BC94}"/>
              </a:ext>
            </a:extLst>
          </p:cNvPr>
          <p:cNvGrpSpPr>
            <a:grpSpLocks/>
          </p:cNvGrpSpPr>
          <p:nvPr/>
        </p:nvGrpSpPr>
        <p:grpSpPr bwMode="auto">
          <a:xfrm>
            <a:off x="1600200" y="1828800"/>
            <a:ext cx="5457825" cy="1214438"/>
            <a:chOff x="1008" y="1152"/>
            <a:chExt cx="3438" cy="765"/>
          </a:xfrm>
        </p:grpSpPr>
        <p:graphicFrame>
          <p:nvGraphicFramePr>
            <p:cNvPr id="25607" name="Object 4">
              <a:extLst>
                <a:ext uri="{FF2B5EF4-FFF2-40B4-BE49-F238E27FC236}">
                  <a16:creationId xmlns:a16="http://schemas.microsoft.com/office/drawing/2014/main" id="{83A7E651-92C3-35CF-F394-2C772ADDF860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160" y="1488"/>
            <a:ext cx="1296" cy="42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Bitmap Image" r:id="rId2" imgW="2070100" imgH="685800" progId="Paint.Picture">
                    <p:embed/>
                  </p:oleObj>
                </mc:Choice>
                <mc:Fallback>
                  <p:oleObj name="Bitmap Image" r:id="rId2" imgW="2070100" imgH="685800" progId="Paint.Picture">
                    <p:embed/>
                    <p:pic>
                      <p:nvPicPr>
                        <p:cNvPr id="25607" name="Object 4">
                          <a:extLst>
                            <a:ext uri="{FF2B5EF4-FFF2-40B4-BE49-F238E27FC236}">
                              <a16:creationId xmlns:a16="http://schemas.microsoft.com/office/drawing/2014/main" id="{83A7E651-92C3-35CF-F394-2C772ADDF86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160" y="1488"/>
                          <a:ext cx="1296" cy="42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5608" name="Text Box 6">
              <a:extLst>
                <a:ext uri="{FF2B5EF4-FFF2-40B4-BE49-F238E27FC236}">
                  <a16:creationId xmlns:a16="http://schemas.microsoft.com/office/drawing/2014/main" id="{F3156621-1C7E-ACD1-34B6-FC50635C569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08" y="1152"/>
              <a:ext cx="3438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altLang="en-US" sz="2800"/>
                <a:t>The local slope becomes the </a:t>
              </a:r>
              <a:r>
                <a:rPr lang="en-US" altLang="en-US" sz="2800">
                  <a:solidFill>
                    <a:schemeClr val="accent2"/>
                  </a:solidFill>
                </a:rPr>
                <a:t>gradient</a:t>
              </a:r>
            </a:p>
          </p:txBody>
        </p:sp>
      </p:grpSp>
      <p:graphicFrame>
        <p:nvGraphicFramePr>
          <p:cNvPr id="25603" name="Object 3">
            <a:extLst>
              <a:ext uri="{FF2B5EF4-FFF2-40B4-BE49-F238E27FC236}">
                <a16:creationId xmlns:a16="http://schemas.microsoft.com/office/drawing/2014/main" id="{ABE1E282-A466-F64A-540E-B679834BDBAF}"/>
              </a:ext>
            </a:extLst>
          </p:cNvPr>
          <p:cNvGraphicFramePr>
            <a:graphicFrameLocks noGrp="1" noChangeAspect="1"/>
          </p:cNvGraphicFramePr>
          <p:nvPr>
            <p:ph type="body" idx="1"/>
          </p:nvPr>
        </p:nvGraphicFramePr>
        <p:xfrm>
          <a:off x="1905000" y="3581400"/>
          <a:ext cx="5105400" cy="1693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5435600" imgH="1803400" progId="Paint.Picture">
                  <p:embed/>
                </p:oleObj>
              </mc:Choice>
              <mc:Fallback>
                <p:oleObj name="Bitmap Image" r:id="rId4" imgW="5435600" imgH="1803400" progId="Paint.Picture">
                  <p:embed/>
                  <p:pic>
                    <p:nvPicPr>
                      <p:cNvPr id="25603" name="Object 3">
                        <a:extLst>
                          <a:ext uri="{FF2B5EF4-FFF2-40B4-BE49-F238E27FC236}">
                            <a16:creationId xmlns:a16="http://schemas.microsoft.com/office/drawing/2014/main" id="{ABE1E282-A466-F64A-540E-B679834BDBA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5000" y="3581400"/>
                        <a:ext cx="5105400" cy="16938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604" name="Text Box 7">
            <a:extLst>
              <a:ext uri="{FF2B5EF4-FFF2-40B4-BE49-F238E27FC236}">
                <a16:creationId xmlns:a16="http://schemas.microsoft.com/office/drawing/2014/main" id="{C13EA6E3-EF6B-9750-49B1-24486D4251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00200" y="3048000"/>
            <a:ext cx="448627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 sz="2800"/>
              <a:t>The recursion becomes a </a:t>
            </a:r>
            <a:r>
              <a:rPr lang="en-US" altLang="en-US" sz="2800">
                <a:solidFill>
                  <a:schemeClr val="accent2"/>
                </a:solidFill>
              </a:rPr>
              <a:t>PDE</a:t>
            </a:r>
          </a:p>
        </p:txBody>
      </p:sp>
      <p:sp>
        <p:nvSpPr>
          <p:cNvPr id="25605" name="Text Box 11">
            <a:extLst>
              <a:ext uri="{FF2B5EF4-FFF2-40B4-BE49-F238E27FC236}">
                <a16:creationId xmlns:a16="http://schemas.microsoft.com/office/drawing/2014/main" id="{DD03FE97-8CFA-EA88-7B41-C24C22C5CF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7800" y="5334000"/>
            <a:ext cx="6172200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 sz="2800"/>
              <a:t>Same PDE describes time development of</a:t>
            </a:r>
          </a:p>
          <a:p>
            <a:pPr eaLnBrk="1" hangingPunct="1"/>
            <a:r>
              <a:rPr lang="en-US" altLang="en-US" sz="2800">
                <a:solidFill>
                  <a:schemeClr val="accent2"/>
                </a:solidFill>
              </a:rPr>
              <a:t>Brownian motion with drift</a:t>
            </a:r>
          </a:p>
        </p:txBody>
      </p:sp>
      <p:graphicFrame>
        <p:nvGraphicFramePr>
          <p:cNvPr id="25606" name="Object 12">
            <a:extLst>
              <a:ext uri="{FF2B5EF4-FFF2-40B4-BE49-F238E27FC236}">
                <a16:creationId xmlns:a16="http://schemas.microsoft.com/office/drawing/2014/main" id="{37F22E5C-0F35-F93B-D73E-55F04AC2610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638800" y="990600"/>
          <a:ext cx="1419225" cy="534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6" imgW="1079500" imgH="406400" progId="Paint.Picture">
                  <p:embed/>
                </p:oleObj>
              </mc:Choice>
              <mc:Fallback>
                <p:oleObj name="Bitmap Image" r:id="rId6" imgW="1079500" imgH="406400" progId="Paint.Picture">
                  <p:embed/>
                  <p:pic>
                    <p:nvPicPr>
                      <p:cNvPr id="25606" name="Object 12">
                        <a:extLst>
                          <a:ext uri="{FF2B5EF4-FFF2-40B4-BE49-F238E27FC236}">
                            <a16:creationId xmlns:a16="http://schemas.microsoft.com/office/drawing/2014/main" id="{37F22E5C-0F35-F93B-D73E-55F04AC2610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38800" y="990600"/>
                        <a:ext cx="1419225" cy="5349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2">
            <a:extLst>
              <a:ext uri="{FF2B5EF4-FFF2-40B4-BE49-F238E27FC236}">
                <a16:creationId xmlns:a16="http://schemas.microsoft.com/office/drawing/2014/main" id="{F988808C-F719-4ADC-FF76-5B8F25DBE84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Special Cases</a:t>
            </a:r>
          </a:p>
        </p:txBody>
      </p:sp>
      <p:sp>
        <p:nvSpPr>
          <p:cNvPr id="41987" name="Rectangle 3">
            <a:extLst>
              <a:ext uri="{FF2B5EF4-FFF2-40B4-BE49-F238E27FC236}">
                <a16:creationId xmlns:a16="http://schemas.microsoft.com/office/drawing/2014/main" id="{A2594281-E838-A9CC-C6F0-B5CDA35FDB0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z="2400"/>
              <a:t>Target func. = PDE boundary condition at time=1.</a:t>
            </a:r>
          </a:p>
          <a:p>
            <a:pPr eaLnBrk="1" hangingPunct="1"/>
            <a:r>
              <a:rPr lang="en-US" altLang="en-US" sz="2400"/>
              <a:t>Target func. = </a:t>
            </a:r>
            <a:r>
              <a:rPr lang="en-US" altLang="en-US" sz="2400">
                <a:solidFill>
                  <a:schemeClr val="accent2"/>
                </a:solidFill>
              </a:rPr>
              <a:t>exponential</a:t>
            </a:r>
            <a:r>
              <a:rPr lang="en-US" altLang="en-US" sz="2400"/>
              <a:t> </a:t>
            </a:r>
          </a:p>
          <a:p>
            <a:pPr lvl="1" eaLnBrk="1" hangingPunct="1"/>
            <a:r>
              <a:rPr lang="en-US" altLang="en-US" sz="2000"/>
              <a:t>potential and weight are exponential at all times </a:t>
            </a:r>
          </a:p>
          <a:p>
            <a:pPr lvl="1" eaLnBrk="1" hangingPunct="1"/>
            <a:r>
              <a:rPr lang="en-US" altLang="en-US" sz="2000"/>
              <a:t>Adaboost. </a:t>
            </a:r>
          </a:p>
          <a:p>
            <a:pPr lvl="1" eaLnBrk="1" hangingPunct="1"/>
            <a:r>
              <a:rPr lang="en-US" altLang="en-US" sz="2000"/>
              <a:t>Exponential weights algs for online learning.</a:t>
            </a:r>
          </a:p>
          <a:p>
            <a:pPr eaLnBrk="1" hangingPunct="1"/>
            <a:r>
              <a:rPr lang="en-US" altLang="en-US" sz="2400"/>
              <a:t>Target func. = </a:t>
            </a:r>
            <a:r>
              <a:rPr lang="en-US" altLang="en-US" sz="2400">
                <a:solidFill>
                  <a:schemeClr val="accent2"/>
                </a:solidFill>
              </a:rPr>
              <a:t>step function</a:t>
            </a:r>
          </a:p>
          <a:p>
            <a:pPr lvl="1" eaLnBrk="1" hangingPunct="1"/>
            <a:r>
              <a:rPr lang="en-US" altLang="en-US" sz="2000"/>
              <a:t>Potential is the error function, weight is the normal distribution.</a:t>
            </a:r>
          </a:p>
          <a:p>
            <a:pPr lvl="1" eaLnBrk="1" hangingPunct="1"/>
            <a:r>
              <a:rPr lang="en-US" altLang="en-US" sz="2000"/>
              <a:t>Potential and weight change with time.</a:t>
            </a:r>
          </a:p>
          <a:p>
            <a:pPr lvl="1" eaLnBrk="1" hangingPunct="1"/>
            <a:r>
              <a:rPr lang="en-US" altLang="en-US" sz="2000"/>
              <a:t>Brownboost.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19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19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19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419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419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419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419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19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4198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987" grpId="0" build="p" autoUpdateAnimBg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2">
            <a:extLst>
              <a:ext uri="{FF2B5EF4-FFF2-40B4-BE49-F238E27FC236}">
                <a16:creationId xmlns:a16="http://schemas.microsoft.com/office/drawing/2014/main" id="{90186E1E-576E-7828-4B23-8292C51F993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Potential applications</a:t>
            </a:r>
          </a:p>
        </p:txBody>
      </p:sp>
      <p:sp>
        <p:nvSpPr>
          <p:cNvPr id="22531" name="Rectangle 3">
            <a:extLst>
              <a:ext uri="{FF2B5EF4-FFF2-40B4-BE49-F238E27FC236}">
                <a16:creationId xmlns:a16="http://schemas.microsoft.com/office/drawing/2014/main" id="{72EF697C-8E4B-7429-B818-A1B8422BCFE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Generalized boosting</a:t>
            </a:r>
          </a:p>
          <a:p>
            <a:pPr lvl="1" eaLnBrk="1" hangingPunct="1"/>
            <a:r>
              <a:rPr lang="en-US" altLang="en-US"/>
              <a:t>Classification for &gt;2 labels</a:t>
            </a:r>
          </a:p>
          <a:p>
            <a:pPr lvl="1" eaLnBrk="1" hangingPunct="1"/>
            <a:r>
              <a:rPr lang="en-US" altLang="en-US"/>
              <a:t>Regression</a:t>
            </a:r>
          </a:p>
          <a:p>
            <a:pPr lvl="1" eaLnBrk="1" hangingPunct="1"/>
            <a:r>
              <a:rPr lang="en-US" altLang="en-US">
                <a:solidFill>
                  <a:srgbClr val="FF0000"/>
                </a:solidFill>
              </a:rPr>
              <a:t>Density estimation</a:t>
            </a:r>
          </a:p>
          <a:p>
            <a:pPr lvl="1" eaLnBrk="1" hangingPunct="1"/>
            <a:r>
              <a:rPr lang="en-US" altLang="en-US">
                <a:solidFill>
                  <a:srgbClr val="FF0000"/>
                </a:solidFill>
              </a:rPr>
              <a:t>Variational function fitting</a:t>
            </a:r>
          </a:p>
          <a:p>
            <a:pPr eaLnBrk="1" hangingPunct="1"/>
            <a:r>
              <a:rPr lang="en-US" altLang="en-US"/>
              <a:t>Generalized online learning</a:t>
            </a:r>
          </a:p>
          <a:p>
            <a:pPr lvl="1" eaLnBrk="1" hangingPunct="1"/>
            <a:r>
              <a:rPr lang="en-US" altLang="en-US"/>
              <a:t>Continuous predictions (instead of binary)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25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25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25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25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25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25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25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31" grpId="0" build="p" autoUpdateAnimBg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7D87B0-0581-6E05-E0C5-180E423276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3D0184E-CF1B-C493-DD6A-2DCDF1E49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Of Talk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681DD09-E623-A878-785E-C58FF93D4B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Online learning games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The Halving Game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The Binomial Game</a:t>
            </a:r>
          </a:p>
          <a:p>
            <a:r>
              <a:rPr lang="en-US" dirty="0">
                <a:solidFill>
                  <a:srgbClr val="000000"/>
                </a:solidFill>
              </a:rPr>
              <a:t>Decision Theoretic Online Learning (DTOL)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Hedge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The continuous time limit and the heat equation.</a:t>
            </a:r>
          </a:p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NormalHedge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SDEs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Open Problems </a:t>
            </a:r>
          </a:p>
        </p:txBody>
      </p:sp>
    </p:spTree>
    <p:extLst>
      <p:ext uri="{BB962C8B-B14F-4D97-AF65-F5344CB8AC3E}">
        <p14:creationId xmlns:p14="http://schemas.microsoft.com/office/powerpoint/2010/main" val="63559718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1EDE7E-A7D1-4036-F1EF-F0742695EF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934141-2797-5233-4CE6-4277AB40D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Theoretic online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648B4A4-CB89-C4B9-CEC7-EDA8084813C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We have access to </a:t>
                </a:r>
                <a:r>
                  <a:rPr lang="en-US" dirty="0">
                    <a:solidFill>
                      <a:srgbClr val="FF0000"/>
                    </a:solidFill>
                  </a:rPr>
                  <a:t>N</a:t>
                </a:r>
                <a:r>
                  <a:rPr lang="en-US" dirty="0"/>
                  <a:t> actions</a:t>
                </a:r>
              </a:p>
              <a:p>
                <a:r>
                  <a:rPr lang="en-US" dirty="0"/>
                  <a:t>On  iteration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alg</a:t>
                </a:r>
                <a:r>
                  <a:rPr lang="en-US" dirty="0"/>
                  <a:t> chooses a 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/>
                  <a:t>over the actions.</a:t>
                </a:r>
              </a:p>
              <a:p>
                <a:r>
                  <a:rPr lang="en-US" dirty="0"/>
                  <a:t>Each action has a gain/loss in </a:t>
                </a:r>
                <a:r>
                  <a:rPr lang="en-US" dirty="0">
                    <a:solidFill>
                      <a:srgbClr val="FF0000"/>
                    </a:solidFill>
                  </a:rPr>
                  <a:t>[-1,+1]</a:t>
                </a:r>
              </a:p>
              <a:p>
                <a:r>
                  <a:rPr lang="en-US" dirty="0"/>
                  <a:t>The algorithm loss is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/>
                  <a:t>weighted sum of the action losses.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648B4A4-CB89-C4B9-CEC7-EDA8084813C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47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66326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4FF969-1F21-3460-DBAD-15F2D7B2FD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CB70CB-2D2B-D26C-0A7D-E3EE22898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854075"/>
          </a:xfrm>
        </p:spPr>
        <p:txBody>
          <a:bodyPr>
            <a:normAutofit/>
          </a:bodyPr>
          <a:lstStyle/>
          <a:p>
            <a:r>
              <a:rPr lang="en-US" sz="3600" dirty="0"/>
              <a:t>Decision theoretic online learning game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3B8E99F-B8CF-BA84-3AA9-4919A8C4625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On iteration t: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Learning algorithm chooses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914400" lvl="1" indent="-457200">
                  <a:buAutoNum type="arabicPeriod" startAt="2"/>
                </a:pPr>
                <a:r>
                  <a:rPr lang="en-US" dirty="0"/>
                  <a:t>Action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gains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∈[−1,+1]</m:t>
                    </m:r>
                  </m:oMath>
                </a14:m>
                <a:endParaRPr lang="en-US" dirty="0"/>
              </a:p>
              <a:p>
                <a:pPr marL="914400" lvl="1" indent="-457200">
                  <a:buAutoNum type="arabicPeriod" startAt="2"/>
                </a:pPr>
                <a:r>
                  <a:rPr lang="en-US" dirty="0"/>
                  <a:t>Algorithm gains 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dirty="0">
                            <a:solidFill>
                              <a:srgbClr val="FF0000"/>
                            </a:solidFill>
                          </a:rPr>
                          <m:t> </m:t>
                        </m:r>
                      </m:e>
                    </m:nary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Goal: minimizing worst case regret: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∑"/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e>
                    </m:nary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=0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  <m:r>
                              <m:rPr>
                                <m:nor/>
                              </m:rPr>
                              <a:rPr lang="en-US" dirty="0">
                                <a:solidFill>
                                  <a:srgbClr val="FF0000"/>
                                </a:solidFill>
                              </a:rPr>
                              <m:t> </m:t>
                            </m:r>
                          </m:e>
                        </m:nary>
                        <m:sSub>
                          <m:sSubPr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e>
                    </m:nary>
                  </m:oMath>
                </a14:m>
                <a:r>
                  <a:rPr lang="en-US" dirty="0"/>
                  <a:t>  </a:t>
                </a:r>
              </a:p>
              <a:p>
                <a:pPr lvl="1"/>
                <a:r>
                  <a:rPr lang="en-US" dirty="0"/>
                  <a:t>We want an algorithm that bounds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 </m:t>
                        </m:r>
                      </m:e>
                    </m:func>
                  </m:oMath>
                </a14:m>
                <a:r>
                  <a:rPr lang="en-US" dirty="0"/>
                  <a:t> Uniformly over all action gain sequences.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3B8E99F-B8CF-BA84-3AA9-4919A8C4625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47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64863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BBA09-A55A-E401-144A-E904A6CCD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Discrete online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1FA96F-1DBF-36EB-0F35-0DE320D4FF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Our goal is to predict a binary sequence:</a:t>
            </a:r>
          </a:p>
          <a:p>
            <a:pPr lvl="1"/>
            <a:r>
              <a:rPr lang="en-US" dirty="0"/>
              <a:t>0,0,1,0,1,?</a:t>
            </a:r>
          </a:p>
          <a:p>
            <a:r>
              <a:rPr lang="en-US" dirty="0"/>
              <a:t>We are given access to the predictions of N experts</a:t>
            </a:r>
          </a:p>
          <a:p>
            <a:pPr lvl="1"/>
            <a:r>
              <a:rPr lang="en-US" dirty="0"/>
              <a:t>expert 1: 0,0,0,0,1,1</a:t>
            </a:r>
          </a:p>
          <a:p>
            <a:pPr lvl="1"/>
            <a:r>
              <a:rPr lang="en-US" dirty="0"/>
              <a:t>expert 2: 0,1,0,0,0,0</a:t>
            </a:r>
          </a:p>
          <a:p>
            <a:pPr lvl="1"/>
            <a:r>
              <a:rPr lang="en-US" dirty="0"/>
              <a:t>…</a:t>
            </a:r>
          </a:p>
          <a:p>
            <a:r>
              <a:rPr lang="en-US" dirty="0"/>
              <a:t>We want to combine the predictions of the experts for bit t and come up with our prediction for bit t</a:t>
            </a:r>
          </a:p>
        </p:txBody>
      </p:sp>
    </p:spTree>
    <p:extLst>
      <p:ext uri="{BB962C8B-B14F-4D97-AF65-F5344CB8AC3E}">
        <p14:creationId xmlns:p14="http://schemas.microsoft.com/office/powerpoint/2010/main" val="1535776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426B33-508C-FF2C-7C71-4171FE465B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9099815-F14F-3195-CB06-EEDCC3E8A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Of Talk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52EAF04-FF51-4307-9DA2-7957C871C4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Online learning games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The Halving Game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The Binomial Game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Decision Theoretic Online Learning (DTOL)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Hedge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The continuous time limit and the heat equation.</a:t>
            </a:r>
          </a:p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NormalHedge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SDEs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Open Problems </a:t>
            </a:r>
          </a:p>
        </p:txBody>
      </p:sp>
    </p:spTree>
    <p:extLst>
      <p:ext uri="{BB962C8B-B14F-4D97-AF65-F5344CB8AC3E}">
        <p14:creationId xmlns:p14="http://schemas.microsoft.com/office/powerpoint/2010/main" val="58476556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E40D7B-DD54-CFD9-430D-B1B2B9EC1E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Hedge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CE7DF0A-0387-CA5E-FBC6-BAC45E2021E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r>
                  <a:rPr lang="en-US" sz="2400" dirty="0"/>
                  <a:t>Define a weight for action I at time t: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𝜂</m:t>
                          </m:r>
                          <m:nary>
                            <m:naryPr>
                              <m:chr m:val="∑"/>
                              <m:ctrlP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e>
                          </m:nary>
                        </m:sup>
                      </m:sSup>
                    </m:oMath>
                  </m:oMathPara>
                </a14:m>
                <a:endParaRPr lang="en-US" sz="2400" dirty="0"/>
              </a:p>
              <a:p>
                <a:r>
                  <a:rPr lang="en-US" sz="2400" dirty="0"/>
                  <a:t>Define the distribution: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sz="2400" dirty="0"/>
              </a:p>
              <a:p>
                <a:r>
                  <a:rPr lang="en-US" sz="2400" dirty="0"/>
                  <a:t>If we know a-priori that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=1,…,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2400" dirty="0"/>
                  <a:t> we can tune the learning rate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n-US" sz="2400" dirty="0"/>
                  <a:t> to guarantee that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≤ </m:t>
                          </m:r>
                          <m:rad>
                            <m:radPr>
                              <m:degHide m:val="on"/>
                              <m:ctrlP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rad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US" sz="2400" dirty="0"/>
              </a:p>
              <a:p>
                <a:r>
                  <a:rPr lang="en-US" sz="2400" dirty="0"/>
                  <a:t>There is a matching lower bound: </a:t>
                </a:r>
                <a:r>
                  <a:rPr lang="en-US" sz="2600" dirty="0">
                    <a:solidFill>
                      <a:schemeClr val="accent6">
                        <a:lumMod val="75000"/>
                      </a:schemeClr>
                    </a:solidFill>
                  </a:rPr>
                  <a:t>[</a:t>
                </a:r>
                <a:r>
                  <a:rPr lang="en-US" sz="2600" dirty="0" err="1">
                    <a:solidFill>
                      <a:schemeClr val="accent6">
                        <a:lumMod val="75000"/>
                      </a:schemeClr>
                    </a:solidFill>
                  </a:rPr>
                  <a:t>Cesa</a:t>
                </a:r>
                <a:r>
                  <a:rPr lang="en-US" sz="2600" dirty="0">
                    <a:solidFill>
                      <a:schemeClr val="accent6">
                        <a:lumMod val="75000"/>
                      </a:schemeClr>
                    </a:solidFill>
                  </a:rPr>
                  <a:t>-Bianchi, Lugosi 2006]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≥</m:t>
                          </m:r>
                          <m:rad>
                            <m:radPr>
                              <m:degHide m:val="on"/>
                              <m:ctrlP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rad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CE7DF0A-0387-CA5E-FBC6-BAC45E2021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04" t="-2035" r="-6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91146768-E877-7EC6-EBCB-25D4070C5901}"/>
              </a:ext>
            </a:extLst>
          </p:cNvPr>
          <p:cNvSpPr txBox="1"/>
          <p:nvPr/>
        </p:nvSpPr>
        <p:spPr>
          <a:xfrm>
            <a:off x="628650" y="1404524"/>
            <a:ext cx="3124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[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F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,Schapire97]</a:t>
            </a:r>
          </a:p>
        </p:txBody>
      </p:sp>
    </p:spTree>
    <p:extLst>
      <p:ext uri="{BB962C8B-B14F-4D97-AF65-F5344CB8AC3E}">
        <p14:creationId xmlns:p14="http://schemas.microsoft.com/office/powerpoint/2010/main" val="26618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96F6A-C990-DD88-BE88-A0EFDC7B4E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Remaining Questions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5C6BF37-FF5E-2D76-88E3-B93751D067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What if we don’t know T ahead of time</a:t>
                </a:r>
              </a:p>
              <a:p>
                <a:pPr lvl="1"/>
                <a:r>
                  <a:rPr lang="en-US" dirty="0"/>
                  <a:t>Can use doubling trick – very wasteful</a:t>
                </a:r>
              </a:p>
              <a:p>
                <a:r>
                  <a:rPr lang="en-US" dirty="0"/>
                  <a:t>How did we come up with the exponential weight function anyway?</a:t>
                </a:r>
              </a:p>
              <a:p>
                <a:r>
                  <a:rPr lang="en-US" dirty="0"/>
                  <a:t>When N is very large, can we have regret bounds relative to the best </a:t>
                </a:r>
                <a14:m>
                  <m:oMath xmlns:m="http://schemas.openxmlformats.org/officeDocument/2006/math">
                    <m:d>
                      <m:dPr>
                        <m:begChr m:val="⌊"/>
                        <m:endChr m:val="⌋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</m:oMath>
                </a14:m>
                <a:r>
                  <a:rPr lang="en-US" dirty="0"/>
                  <a:t> experts?</a:t>
                </a:r>
              </a:p>
              <a:p>
                <a:r>
                  <a:rPr lang="en-US" dirty="0"/>
                  <a:t>We go back to drifting games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5C6BF37-FF5E-2D76-88E3-B93751D067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47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90712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D87FE4-65CB-EA3E-AB7D-01178734A3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8120164-63F7-FC71-6F5F-F9D59402C4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Of Talk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CDD932E-6E0A-0C13-C1A9-26834CAED9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Online learning games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The Halving Game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The Binomial Game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Decision Theoretic Online Learning (DTOL)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Hedge</a:t>
            </a:r>
          </a:p>
          <a:p>
            <a:r>
              <a:rPr lang="en-US" dirty="0">
                <a:solidFill>
                  <a:srgbClr val="000000"/>
                </a:solidFill>
              </a:rPr>
              <a:t>The continuous time limit and the heat equation.</a:t>
            </a:r>
          </a:p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NormalHedge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SDEs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Open Problems </a:t>
            </a:r>
          </a:p>
        </p:txBody>
      </p:sp>
    </p:spTree>
    <p:extLst>
      <p:ext uri="{BB962C8B-B14F-4D97-AF65-F5344CB8AC3E}">
        <p14:creationId xmlns:p14="http://schemas.microsoft.com/office/powerpoint/2010/main" val="313252639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8F69524-B0AD-2EF3-F5C8-44D29EC25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off the grid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F2A19D-BEEB-3C2E-30F7-BA53CF38E0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1983499"/>
          </a:xfrm>
        </p:spPr>
        <p:txBody>
          <a:bodyPr/>
          <a:lstStyle/>
          <a:p>
            <a:r>
              <a:rPr lang="en-US" sz="2000" dirty="0"/>
              <a:t>Instead of Making/not making a mistake </a:t>
            </a:r>
            <a:br>
              <a:rPr lang="en-US" sz="2000" dirty="0"/>
            </a:br>
            <a:r>
              <a:rPr lang="en-US" sz="2000" dirty="0"/>
              <a:t>              -&gt; suffering a loss in [-1,+1]</a:t>
            </a:r>
          </a:p>
          <a:p>
            <a:r>
              <a:rPr lang="en-US" sz="2000" dirty="0"/>
              <a:t>Instead of specifying a-priori the no. of mistakes of the best expert – bound regret to the best expert </a:t>
            </a:r>
          </a:p>
          <a:p>
            <a:r>
              <a:rPr lang="en-US" sz="2000" dirty="0"/>
              <a:t>Alg. sets weights over experts, suffers loss = weighted average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36A7962-F754-65FC-520E-508FF824158C}"/>
              </a:ext>
            </a:extLst>
          </p:cNvPr>
          <p:cNvGrpSpPr/>
          <p:nvPr/>
        </p:nvGrpSpPr>
        <p:grpSpPr>
          <a:xfrm>
            <a:off x="1382780" y="4180282"/>
            <a:ext cx="1329744" cy="637435"/>
            <a:chOff x="1324291" y="4188868"/>
            <a:chExt cx="1329744" cy="637435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F8E8B2D-FDE4-63CC-037F-8D86870EB64B}"/>
                </a:ext>
              </a:extLst>
            </p:cNvPr>
            <p:cNvSpPr txBox="1"/>
            <p:nvPr/>
          </p:nvSpPr>
          <p:spPr>
            <a:xfrm>
              <a:off x="1324291" y="4487749"/>
              <a:ext cx="6096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0.2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E8E6CD4-F317-DE6F-6348-D5855C1BF4D2}"/>
                </a:ext>
              </a:extLst>
            </p:cNvPr>
            <p:cNvSpPr txBox="1"/>
            <p:nvPr/>
          </p:nvSpPr>
          <p:spPr>
            <a:xfrm>
              <a:off x="2044435" y="4188868"/>
              <a:ext cx="6096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0.4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6EA330BC-BBFF-60E4-81C3-B175070FC06E}"/>
              </a:ext>
            </a:extLst>
          </p:cNvPr>
          <p:cNvGrpSpPr/>
          <p:nvPr/>
        </p:nvGrpSpPr>
        <p:grpSpPr>
          <a:xfrm>
            <a:off x="1621717" y="4628759"/>
            <a:ext cx="1273883" cy="296304"/>
            <a:chOff x="1621717" y="4628759"/>
            <a:chExt cx="1273883" cy="296304"/>
          </a:xfrm>
        </p:grpSpPr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4D97AF0C-DF6C-3F3B-C064-520375F81B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9442" y="4628759"/>
              <a:ext cx="556158" cy="1944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6188F4B5-3905-9DEF-9864-7005BA15A7A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57400" y="4912299"/>
              <a:ext cx="262992" cy="1276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0653CEE2-A54E-D702-B0BC-F02C5B515034}"/>
                </a:ext>
              </a:extLst>
            </p:cNvPr>
            <p:cNvCxnSpPr>
              <a:cxnSpLocks/>
            </p:cNvCxnSpPr>
            <p:nvPr/>
          </p:nvCxnSpPr>
          <p:spPr>
            <a:xfrm>
              <a:off x="1621717" y="4916236"/>
              <a:ext cx="283283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42EE78E2-7B3C-FECD-65F3-6190F8FB838C}"/>
              </a:ext>
            </a:extLst>
          </p:cNvPr>
          <p:cNvCxnSpPr>
            <a:cxnSpLocks/>
          </p:cNvCxnSpPr>
          <p:nvPr/>
        </p:nvCxnSpPr>
        <p:spPr>
          <a:xfrm>
            <a:off x="1899796" y="5297112"/>
            <a:ext cx="283283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Group 46">
            <a:extLst>
              <a:ext uri="{FF2B5EF4-FFF2-40B4-BE49-F238E27FC236}">
                <a16:creationId xmlns:a16="http://schemas.microsoft.com/office/drawing/2014/main" id="{B3C8DCD1-61A8-C397-8486-2DE1E1C4F67A}"/>
              </a:ext>
            </a:extLst>
          </p:cNvPr>
          <p:cNvGrpSpPr/>
          <p:nvPr/>
        </p:nvGrpSpPr>
        <p:grpSpPr>
          <a:xfrm>
            <a:off x="914400" y="3738168"/>
            <a:ext cx="3352800" cy="2179695"/>
            <a:chOff x="914400" y="3738168"/>
            <a:chExt cx="3352800" cy="2179695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18C816DF-F240-928B-5682-47B5527530DD}"/>
                </a:ext>
              </a:extLst>
            </p:cNvPr>
            <p:cNvGrpSpPr/>
            <p:nvPr/>
          </p:nvGrpSpPr>
          <p:grpSpPr>
            <a:xfrm>
              <a:off x="914400" y="4551935"/>
              <a:ext cx="3352800" cy="861242"/>
              <a:chOff x="914400" y="4551935"/>
              <a:chExt cx="3352800" cy="861242"/>
            </a:xfrm>
          </p:grpSpPr>
          <p:sp>
            <p:nvSpPr>
              <p:cNvPr id="6" name="Circle">
                <a:extLst>
                  <a:ext uri="{FF2B5EF4-FFF2-40B4-BE49-F238E27FC236}">
                    <a16:creationId xmlns:a16="http://schemas.microsoft.com/office/drawing/2014/main" id="{17DE87E8-672B-74AC-9944-D3C66A77F41F}"/>
                  </a:ext>
                </a:extLst>
              </p:cNvPr>
              <p:cNvSpPr/>
              <p:nvPr/>
            </p:nvSpPr>
            <p:spPr>
              <a:xfrm>
                <a:off x="2215301" y="4551935"/>
                <a:ext cx="210183" cy="210183"/>
              </a:xfrm>
              <a:prstGeom prst="ellipse">
                <a:avLst/>
              </a:prstGeom>
              <a:solidFill>
                <a:srgbClr val="FFFFFF"/>
              </a:solidFill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2" name="Circle">
                <a:extLst>
                  <a:ext uri="{FF2B5EF4-FFF2-40B4-BE49-F238E27FC236}">
                    <a16:creationId xmlns:a16="http://schemas.microsoft.com/office/drawing/2014/main" id="{891CCEA6-A597-CA2F-4DE0-70832B54C747}"/>
                  </a:ext>
                </a:extLst>
              </p:cNvPr>
              <p:cNvSpPr/>
              <p:nvPr/>
            </p:nvSpPr>
            <p:spPr>
              <a:xfrm>
                <a:off x="2217532" y="4811145"/>
                <a:ext cx="210183" cy="210183"/>
              </a:xfrm>
              <a:prstGeom prst="ellipse">
                <a:avLst/>
              </a:prstGeom>
              <a:solidFill>
                <a:srgbClr val="FFFFFF"/>
              </a:solidFill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4" name="Circle">
                <a:extLst>
                  <a:ext uri="{FF2B5EF4-FFF2-40B4-BE49-F238E27FC236}">
                    <a16:creationId xmlns:a16="http://schemas.microsoft.com/office/drawing/2014/main" id="{EEA953CD-1CE9-5C33-E5C0-34C91F27DFDD}"/>
                  </a:ext>
                </a:extLst>
              </p:cNvPr>
              <p:cNvSpPr/>
              <p:nvPr/>
            </p:nvSpPr>
            <p:spPr>
              <a:xfrm>
                <a:off x="1524000" y="4815085"/>
                <a:ext cx="210183" cy="210183"/>
              </a:xfrm>
              <a:prstGeom prst="ellipse">
                <a:avLst/>
              </a:prstGeom>
              <a:solidFill>
                <a:srgbClr val="FFFFFF"/>
              </a:solidFill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5" name="Line">
                <a:extLst>
                  <a:ext uri="{FF2B5EF4-FFF2-40B4-BE49-F238E27FC236}">
                    <a16:creationId xmlns:a16="http://schemas.microsoft.com/office/drawing/2014/main" id="{6877CDC9-BEC8-0B5F-C2E9-4CB88F31CD38}"/>
                  </a:ext>
                </a:extLst>
              </p:cNvPr>
              <p:cNvSpPr/>
              <p:nvPr/>
            </p:nvSpPr>
            <p:spPr>
              <a:xfrm>
                <a:off x="914400" y="5105400"/>
                <a:ext cx="2690338" cy="87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marL="0" marR="0" defTabSz="457200"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dirty="0"/>
              </a:p>
            </p:txBody>
          </p:sp>
          <p:sp>
            <p:nvSpPr>
              <p:cNvPr id="24" name="Triangle 23">
                <a:extLst>
                  <a:ext uri="{FF2B5EF4-FFF2-40B4-BE49-F238E27FC236}">
                    <a16:creationId xmlns:a16="http://schemas.microsoft.com/office/drawing/2014/main" id="{A4D137C6-DFA7-C6AA-25D9-C2BCC3449D1C}"/>
                  </a:ext>
                </a:extLst>
              </p:cNvPr>
              <p:cNvSpPr/>
              <p:nvPr/>
            </p:nvSpPr>
            <p:spPr>
              <a:xfrm>
                <a:off x="1751940" y="5154443"/>
                <a:ext cx="295712" cy="253588"/>
              </a:xfrm>
              <a:prstGeom prst="triangle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891A0C3-D9D7-BD87-EB87-32CE0D2D61EF}"/>
                  </a:ext>
                </a:extLst>
              </p:cNvPr>
              <p:cNvSpPr txBox="1"/>
              <p:nvPr/>
            </p:nvSpPr>
            <p:spPr>
              <a:xfrm>
                <a:off x="2514600" y="5105400"/>
                <a:ext cx="1752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Cumulative loss</a:t>
                </a:r>
              </a:p>
            </p:txBody>
          </p:sp>
        </p:grp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5BA6ED81-805C-B71B-3F5D-1F6E5B21B0A5}"/>
                </a:ext>
              </a:extLst>
            </p:cNvPr>
            <p:cNvSpPr txBox="1"/>
            <p:nvPr/>
          </p:nvSpPr>
          <p:spPr>
            <a:xfrm>
              <a:off x="1678282" y="3738168"/>
              <a:ext cx="12842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Experts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20F28FA7-BC8B-055B-98A7-CF8703D5D18F}"/>
                </a:ext>
              </a:extLst>
            </p:cNvPr>
            <p:cNvSpPr txBox="1"/>
            <p:nvPr/>
          </p:nvSpPr>
          <p:spPr>
            <a:xfrm>
              <a:off x="1026245" y="5456198"/>
              <a:ext cx="159127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Algorithm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3B78395A-9A99-7402-D105-4FB613FA18BE}"/>
              </a:ext>
            </a:extLst>
          </p:cNvPr>
          <p:cNvGrpSpPr/>
          <p:nvPr/>
        </p:nvGrpSpPr>
        <p:grpSpPr>
          <a:xfrm>
            <a:off x="4876800" y="3849052"/>
            <a:ext cx="3352800" cy="2179695"/>
            <a:chOff x="914400" y="3738168"/>
            <a:chExt cx="3352800" cy="2179695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460DFF76-948F-4941-5DA8-9BCE52AB8E75}"/>
                </a:ext>
              </a:extLst>
            </p:cNvPr>
            <p:cNvGrpSpPr/>
            <p:nvPr/>
          </p:nvGrpSpPr>
          <p:grpSpPr>
            <a:xfrm>
              <a:off x="914400" y="4815084"/>
              <a:ext cx="3352800" cy="598093"/>
              <a:chOff x="914400" y="4815084"/>
              <a:chExt cx="3352800" cy="598093"/>
            </a:xfrm>
          </p:grpSpPr>
          <p:sp>
            <p:nvSpPr>
              <p:cNvPr id="52" name="Circle">
                <a:extLst>
                  <a:ext uri="{FF2B5EF4-FFF2-40B4-BE49-F238E27FC236}">
                    <a16:creationId xmlns:a16="http://schemas.microsoft.com/office/drawing/2014/main" id="{09553A8A-1390-4D63-145F-4D8E0A738910}"/>
                  </a:ext>
                </a:extLst>
              </p:cNvPr>
              <p:cNvSpPr/>
              <p:nvPr/>
            </p:nvSpPr>
            <p:spPr>
              <a:xfrm>
                <a:off x="2714953" y="4815084"/>
                <a:ext cx="210183" cy="210183"/>
              </a:xfrm>
              <a:prstGeom prst="ellipse">
                <a:avLst/>
              </a:prstGeom>
              <a:solidFill>
                <a:srgbClr val="FFFFFF"/>
              </a:solidFill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53" name="Circle">
                <a:extLst>
                  <a:ext uri="{FF2B5EF4-FFF2-40B4-BE49-F238E27FC236}">
                    <a16:creationId xmlns:a16="http://schemas.microsoft.com/office/drawing/2014/main" id="{852F57FA-62C1-5530-BD46-9886EFE5C2B1}"/>
                  </a:ext>
                </a:extLst>
              </p:cNvPr>
              <p:cNvSpPr/>
              <p:nvPr/>
            </p:nvSpPr>
            <p:spPr>
              <a:xfrm>
                <a:off x="2014384" y="4825348"/>
                <a:ext cx="210183" cy="210183"/>
              </a:xfrm>
              <a:prstGeom prst="ellipse">
                <a:avLst/>
              </a:prstGeom>
              <a:solidFill>
                <a:srgbClr val="FFFFFF"/>
              </a:solidFill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 dirty="0"/>
              </a:p>
            </p:txBody>
          </p:sp>
          <p:sp>
            <p:nvSpPr>
              <p:cNvPr id="54" name="Circle">
                <a:extLst>
                  <a:ext uri="{FF2B5EF4-FFF2-40B4-BE49-F238E27FC236}">
                    <a16:creationId xmlns:a16="http://schemas.microsoft.com/office/drawing/2014/main" id="{F7FB398D-218B-45E8-88DE-77AFFF6ABA45}"/>
                  </a:ext>
                </a:extLst>
              </p:cNvPr>
              <p:cNvSpPr/>
              <p:nvPr/>
            </p:nvSpPr>
            <p:spPr>
              <a:xfrm>
                <a:off x="1689613" y="4825347"/>
                <a:ext cx="210183" cy="210183"/>
              </a:xfrm>
              <a:prstGeom prst="ellipse">
                <a:avLst/>
              </a:prstGeom>
              <a:solidFill>
                <a:srgbClr val="FFFFFF"/>
              </a:solidFill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55" name="Line">
                <a:extLst>
                  <a:ext uri="{FF2B5EF4-FFF2-40B4-BE49-F238E27FC236}">
                    <a16:creationId xmlns:a16="http://schemas.microsoft.com/office/drawing/2014/main" id="{2FEB6E40-3A53-3110-DF1D-9B579053D25A}"/>
                  </a:ext>
                </a:extLst>
              </p:cNvPr>
              <p:cNvSpPr/>
              <p:nvPr/>
            </p:nvSpPr>
            <p:spPr>
              <a:xfrm>
                <a:off x="914400" y="5105400"/>
                <a:ext cx="2690338" cy="87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marL="0" marR="0" defTabSz="457200"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dirty="0"/>
              </a:p>
            </p:txBody>
          </p:sp>
          <p:sp>
            <p:nvSpPr>
              <p:cNvPr id="56" name="Triangle 55">
                <a:extLst>
                  <a:ext uri="{FF2B5EF4-FFF2-40B4-BE49-F238E27FC236}">
                    <a16:creationId xmlns:a16="http://schemas.microsoft.com/office/drawing/2014/main" id="{85D972DF-DD1D-C950-FAED-AEA365FD3CAB}"/>
                  </a:ext>
                </a:extLst>
              </p:cNvPr>
              <p:cNvSpPr/>
              <p:nvPr/>
            </p:nvSpPr>
            <p:spPr>
              <a:xfrm>
                <a:off x="1866528" y="5159589"/>
                <a:ext cx="295712" cy="253588"/>
              </a:xfrm>
              <a:prstGeom prst="triangle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57C546B6-6158-EC15-2E0F-9E26E6F350E8}"/>
                  </a:ext>
                </a:extLst>
              </p:cNvPr>
              <p:cNvSpPr txBox="1"/>
              <p:nvPr/>
            </p:nvSpPr>
            <p:spPr>
              <a:xfrm>
                <a:off x="2514600" y="5105400"/>
                <a:ext cx="1752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Cumulative loss</a:t>
                </a:r>
              </a:p>
            </p:txBody>
          </p:sp>
        </p:grp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E00643DC-E150-2DEF-BB59-037E5EA7A8B5}"/>
                </a:ext>
              </a:extLst>
            </p:cNvPr>
            <p:cNvSpPr txBox="1"/>
            <p:nvPr/>
          </p:nvSpPr>
          <p:spPr>
            <a:xfrm>
              <a:off x="1678282" y="3738168"/>
              <a:ext cx="12842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Experts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0A89B0F-4BC7-45EF-41D0-3A1099235547}"/>
                </a:ext>
              </a:extLst>
            </p:cNvPr>
            <p:cNvSpPr txBox="1"/>
            <p:nvPr/>
          </p:nvSpPr>
          <p:spPr>
            <a:xfrm>
              <a:off x="1026245" y="5456198"/>
              <a:ext cx="159127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Algorithm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00926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EA16BA-1045-C6B9-392F-2F96791EC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continuous time heuristic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034E764-0681-553B-41FA-37479AB058C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7886700" cy="4346575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We want to use the potential-based algorithm and analysis.</a:t>
                </a:r>
              </a:p>
              <a:p>
                <a:r>
                  <a:rPr lang="en-US" sz="2400" dirty="0"/>
                  <a:t>We need a potential that is defined for all the reals.</a:t>
                </a:r>
              </a:p>
              <a:p>
                <a:r>
                  <a:rPr lang="en-US" sz="2400" dirty="0"/>
                  <a:t>Idea: take the limit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en-US" sz="2400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dirty="0"/>
                  <a:t>to map the game to the reals</a:t>
                </a:r>
              </a:p>
              <a:p>
                <a:r>
                  <a:rPr lang="en-US" sz="2400" dirty="0"/>
                  <a:t>Instead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=1,2,…,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400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dirty="0"/>
                  <a:t>use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r>
                      <a:rPr lang="en-US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f>
                      <m:fPr>
                        <m:ctrlP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r>
                      <a:rPr lang="en-US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2400" dirty="0">
                    <a:solidFill>
                      <a:srgbClr val="FF0000"/>
                    </a:solidFill>
                  </a:rPr>
                  <a:t>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sz="24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r>
                  <a:rPr lang="en-US" sz="2400" dirty="0"/>
                  <a:t> </a:t>
                </a:r>
              </a:p>
              <a:p>
                <a:r>
                  <a:rPr lang="en-US" sz="1800" dirty="0"/>
                  <a:t>Instead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1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begChr m:val="{"/>
                        <m:endChr m:val=""/>
                        <m:ctrlPr>
                          <a:rPr lang="en-US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1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sz="1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−&amp;1, </m:t>
                            </m:r>
                            <m:r>
                              <m:rPr>
                                <m:sty m:val="p"/>
                              </m:rPr>
                              <a:rPr lang="en-US" sz="1800" b="0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wp</m:t>
                            </m:r>
                            <m:r>
                              <a:rPr lang="en-US" sz="1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½</m:t>
                            </m:r>
                          </m:e>
                          <m:e>
                            <m:r>
                              <a:rPr lang="en-US" sz="1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+1,</m:t>
                            </m:r>
                            <m:r>
                              <m:rPr>
                                <m:sty m:val="p"/>
                              </m:rPr>
                              <a:rPr lang="en-US" sz="18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wp</m:t>
                            </m:r>
                            <m:r>
                              <a:rPr lang="en-US" sz="1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½</m:t>
                            </m:r>
                          </m:e>
                        </m:eqArr>
                      </m:e>
                    </m:d>
                    <m:r>
                      <a:rPr lang="en-US" sz="18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  </m:t>
                    </m:r>
                  </m:oMath>
                </a14:m>
                <a:r>
                  <a:rPr lang="en-US" sz="1800" dirty="0"/>
                  <a:t>we 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sz="18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begChr m:val="{"/>
                        <m:endChr m:val=""/>
                        <m:ctrlPr>
                          <a:rPr lang="en-US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1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sz="1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−&amp;√</m:t>
                            </m:r>
                            <m:r>
                              <m:rPr>
                                <m:sty m:val="p"/>
                              </m:rPr>
                              <a:rPr lang="en-US" sz="1800" b="0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US" sz="1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1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 sz="18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wp</m:t>
                            </m:r>
                            <m:r>
                              <a:rPr lang="en-US" sz="1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½ </m:t>
                            </m:r>
                          </m:e>
                          <m:e>
                            <m:r>
                              <a:rPr lang="en-US" sz="1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ad>
                              <m:radPr>
                                <m:degHide m:val="on"/>
                                <m:ctrlPr>
                                  <a:rPr lang="en-US" sz="18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m:rPr>
                                    <m:sty m:val="p"/>
                                  </m:rPr>
                                  <a:rPr lang="en-US" sz="1800" b="0" i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Δ</m:t>
                                </m:r>
                                <m:r>
                                  <a:rPr lang="en-US" sz="18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rad>
                            <m:r>
                              <a:rPr lang="en-US" sz="1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m:rPr>
                                <m:sty m:val="p"/>
                              </m:rPr>
                              <a:rPr lang="en-US" sz="18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wp</m:t>
                            </m:r>
                            <m:r>
                              <a:rPr lang="en-US" sz="1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½</m:t>
                            </m:r>
                          </m:e>
                        </m:eqArr>
                      </m:e>
                    </m:d>
                  </m:oMath>
                </a14:m>
                <a:endParaRPr lang="en-US" sz="1800" dirty="0"/>
              </a:p>
              <a:p>
                <a:r>
                  <a:rPr lang="en-US" sz="2400" dirty="0"/>
                  <a:t>Any other scaling of step size  makes variance go to zero or to infinity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034E764-0681-553B-41FA-37479AB058C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7886700" cy="4346575"/>
              </a:xfrm>
              <a:blipFill>
                <a:blip r:embed="rId2"/>
                <a:stretch>
                  <a:fillRect l="-965" t="-1744" b="-154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55224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B2B31-807A-39E8-FE2A-AA38ACF72B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694035"/>
          </a:xfrm>
        </p:spPr>
        <p:txBody>
          <a:bodyPr>
            <a:normAutofit/>
          </a:bodyPr>
          <a:lstStyle/>
          <a:p>
            <a:r>
              <a:rPr lang="en-US" sz="3600" dirty="0"/>
              <a:t>Potential recursion in continuous time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3548A974-7435-F562-6F36-5E219B00EBB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524000"/>
                <a:ext cx="7886700" cy="4652963"/>
              </a:xfrm>
            </p:spPr>
            <p:txBody>
              <a:bodyPr>
                <a:normAutofit/>
              </a:bodyPr>
              <a:lstStyle/>
              <a:p>
                <a:r>
                  <a:rPr lang="en-US" sz="1800" dirty="0"/>
                  <a:t>Integer recursion: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𝜙</m:t>
                      </m:r>
                      <m:d>
                        <m:dPr>
                          <m:ctrlPr>
                            <a:rPr lang="en-US" sz="1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1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  <m:d>
                            <m:dPr>
                              <m:ctrlPr>
                                <a:rPr lang="en-US" sz="1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  <m:r>
                                <a:rPr lang="en-US" sz="1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1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  <m:r>
                            <a:rPr lang="en-US" sz="1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  <m:d>
                            <m:dPr>
                              <m:ctrlPr>
                                <a:rPr lang="en-US" sz="1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+1,</m:t>
                              </m:r>
                              <m:r>
                                <a:rPr lang="en-US" sz="1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1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  <m:r>
                                <a:rPr lang="en-US" sz="1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</m:num>
                        <m:den>
                          <m:r>
                            <a:rPr lang="en-US" sz="1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1800" dirty="0"/>
              </a:p>
              <a:p>
                <a:r>
                  <a:rPr lang="en-US" sz="1800" dirty="0"/>
                  <a:t>Scaled recursion: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𝜙</m:t>
                      </m:r>
                      <m:d>
                        <m:dPr>
                          <m:ctrlPr>
                            <a:rPr lang="en-US" sz="1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1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  <m:d>
                            <m:dPr>
                              <m:ctrlPr>
                                <a:rPr lang="en-US" sz="1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1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n-US" sz="1800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sz="1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1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1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−√</m:t>
                              </m:r>
                              <m:r>
                                <m:rPr>
                                  <m:sty m:val="p"/>
                                </m:rPr>
                                <a:rPr lang="en-US" sz="1800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sz="1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1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  <m:d>
                            <m:dPr>
                              <m:ctrlPr>
                                <a:rPr lang="en-US" sz="1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1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n-US" sz="18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sz="1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1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1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√</m:t>
                              </m:r>
                              <m:r>
                                <m:rPr>
                                  <m:sty m:val="p"/>
                                </m:rPr>
                                <a:rPr lang="en-US" sz="18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sz="1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r>
                            <a:rPr lang="en-US" sz="1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1800" dirty="0"/>
              </a:p>
              <a:p>
                <a:r>
                  <a:rPr lang="en-US" sz="1800" dirty="0"/>
                  <a:t>Reorganized scaled recursion</a:t>
                </a:r>
                <a:br>
                  <a:rPr lang="en-US" sz="1800" dirty="0"/>
                </a:br>
                <a:br>
                  <a:rPr lang="en-US" sz="1800" dirty="0"/>
                </a:br>
                <a14:m>
                  <m:oMath xmlns:m="http://schemas.openxmlformats.org/officeDocument/2006/math">
                    <m:f>
                      <m:fPr>
                        <m:ctrlPr>
                          <a:rPr lang="en-US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  <m:d>
                          <m:dPr>
                            <m:ctrlPr>
                              <a:rPr lang="en-US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  <m: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  <m: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sz="18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18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US" sz="1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  <m:d>
                          <m:dPr>
                            <m:ctrlPr>
                              <a:rPr lang="en-US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1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m:rPr>
                                <m:sty m:val="p"/>
                              </m:rPr>
                              <a:rPr lang="en-US" sz="1800" b="0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US" sz="1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1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−√</m:t>
                            </m:r>
                            <m:r>
                              <m:rPr>
                                <m:sty m:val="p"/>
                              </m:rPr>
                              <a:rPr lang="en-US" sz="1800" b="0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US" sz="1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  <m: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  <m: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sz="18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)+</m:t>
                        </m:r>
                        <m: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  <m:d>
                          <m:dPr>
                            <m:ctrlPr>
                              <a:rPr lang="en-US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m:rPr>
                                <m:sty m:val="p"/>
                              </m:rPr>
                              <a:rPr lang="en-US" sz="18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US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1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√</m:t>
                            </m:r>
                            <m:r>
                              <m:rPr>
                                <m:sty m:val="p"/>
                              </m:rPr>
                              <a:rPr lang="en-US" sz="18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US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num>
                      <m:den>
                        <m:r>
                          <a:rPr lang="en-US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m:rPr>
                            <m:sty m:val="p"/>
                          </m:rPr>
                          <a:rPr lang="en-US" sz="18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</m:oMath>
                </a14:m>
                <a:endParaRPr lang="en-US" sz="1800" dirty="0"/>
              </a:p>
              <a:p>
                <a:r>
                  <a:rPr lang="en-US" sz="1800" dirty="0"/>
                  <a:t>Taking the limit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sz="1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1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→0</m:t>
                    </m:r>
                  </m:oMath>
                </a14:m>
                <a:r>
                  <a:rPr lang="en-US" sz="1800" dirty="0">
                    <a:solidFill>
                      <a:srgbClr val="FF0000"/>
                    </a:solidFill>
                  </a:rPr>
                  <a:t> </a:t>
                </a:r>
                <a:r>
                  <a:rPr lang="en-US" sz="1800" dirty="0"/>
                  <a:t>on both sides we get</a:t>
                </a:r>
                <a:br>
                  <a:rPr lang="en-US" sz="1800" dirty="0"/>
                </a:br>
                <a14:m>
                  <m:oMath xmlns:m="http://schemas.openxmlformats.org/officeDocument/2006/math">
                    <m:f>
                      <m:fPr>
                        <m:ctrlPr>
                          <a:rPr lang="en-US" sz="18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𝝏</m:t>
                        </m:r>
                      </m:num>
                      <m:den>
                        <m:r>
                          <a:rPr lang="en-US" sz="18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sz="18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den>
                    </m:f>
                    <m:r>
                      <a:rPr lang="en-US" sz="1800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𝝓</m:t>
                    </m:r>
                    <m:d>
                      <m:dPr>
                        <m:ctrlPr>
                          <a:rPr lang="en-US" sz="18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sz="18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</m:d>
                    <m:r>
                      <a:rPr lang="en-US" sz="18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l-GR" sz="18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l-GR" sz="18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  <m:f>
                      <m:fPr>
                        <m:ctrlPr>
                          <a:rPr lang="en-US" sz="18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800" b="1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1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𝝏</m:t>
                            </m:r>
                          </m:e>
                          <m:sup>
                            <m:r>
                              <a:rPr lang="en-US" sz="1800" b="1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num>
                      <m:den>
                        <m:r>
                          <a:rPr lang="en-US" sz="18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𝝏</m:t>
                        </m:r>
                        <m:sSup>
                          <m:sSupPr>
                            <m:ctrlPr>
                              <a:rPr lang="en-US" sz="1800" b="1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1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𝒔</m:t>
                            </m:r>
                          </m:e>
                          <m:sup>
                            <m:r>
                              <a:rPr lang="en-US" sz="1800" b="1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den>
                    </m:f>
                    <m:r>
                      <a:rPr lang="en-US" sz="1800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𝝓</m:t>
                    </m:r>
                    <m:d>
                      <m:dPr>
                        <m:ctrlPr>
                          <a:rPr lang="en-US" sz="18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sz="18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</m:d>
                  </m:oMath>
                </a14:m>
                <a:endParaRPr lang="en-US" sz="1800" b="1" dirty="0">
                  <a:solidFill>
                    <a:srgbClr val="FF0000"/>
                  </a:solidFill>
                </a:endParaRPr>
              </a:p>
              <a:p>
                <a:r>
                  <a:rPr lang="en-US" sz="1800" dirty="0"/>
                  <a:t>Called Kolmogorov backward equation or the Heat Equation</a:t>
                </a:r>
              </a:p>
            </p:txBody>
          </p:sp>
        </mc:Choice>
        <mc:Fallback xmlns="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3548A974-7435-F562-6F36-5E219B00EBB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524000"/>
                <a:ext cx="7886700" cy="4652963"/>
              </a:xfrm>
              <a:blipFill>
                <a:blip r:embed="rId2"/>
                <a:stretch>
                  <a:fillRect l="-482" t="-1362" b="-2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81302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76CEAA-195D-81B4-CCBA-6D2991F02D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E066199-DE63-D1AB-6E01-3159F7DD3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Of Talk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FEF0E76-77C4-799B-554B-3D1A44D7AA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Online learning games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The Halving Game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The Binomial Game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Decision Theoretic Online Learning (DTOL)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Hedge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The continuous time limit and the heat equation.</a:t>
            </a:r>
          </a:p>
          <a:p>
            <a:r>
              <a:rPr lang="en-US" dirty="0" err="1">
                <a:solidFill>
                  <a:srgbClr val="000000"/>
                </a:solidFill>
              </a:rPr>
              <a:t>NormalHedge</a:t>
            </a:r>
            <a:endParaRPr lang="en-US" dirty="0">
              <a:solidFill>
                <a:srgbClr val="000000"/>
              </a:solidFill>
            </a:endParaRP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SDEs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Open Problems </a:t>
            </a:r>
          </a:p>
        </p:txBody>
      </p:sp>
    </p:spTree>
    <p:extLst>
      <p:ext uri="{BB962C8B-B14F-4D97-AF65-F5344CB8AC3E}">
        <p14:creationId xmlns:p14="http://schemas.microsoft.com/office/powerpoint/2010/main" val="23319021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6556AA-56FD-6081-30B8-DE646CAFED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FEB0F12-31AC-39C6-C936-6751A3B0E03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3600" dirty="0"/>
                  <a:t>Closed form solutions for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3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num>
                      <m:den>
                        <m:r>
                          <a:rPr lang="en-US" sz="3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36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l-GR" sz="3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l-GR" sz="3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f>
                      <m:fPr>
                        <m:ctrlPr>
                          <a:rPr lang="en-US" sz="3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3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US" sz="3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3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num>
                      <m:den>
                        <m:r>
                          <a:rPr lang="en-US" sz="3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US" sz="3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p>
                            <m:r>
                              <a:rPr lang="en-US" sz="3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3600" dirty="0"/>
                  <a:t>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FEB0F12-31AC-39C6-C936-6751A3B0E0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2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C275E5-1AB4-0549-507A-4F65CCB2BBF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846479"/>
                <a:ext cx="7886700" cy="4351338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sz="2000" dirty="0"/>
                  <a:t>We want a solution that is positive, increasing and convex.</a:t>
                </a:r>
              </a:p>
              <a:p>
                <a:r>
                  <a:rPr lang="en-US" sz="2000" dirty="0"/>
                  <a:t>Known Solutions:</a:t>
                </a:r>
              </a:p>
              <a:p>
                <a:pPr marL="457200" lvl="1" indent="0">
                  <a:buNone/>
                </a:pPr>
                <a:r>
                  <a:rPr lang="en-US" sz="1800" b="1" dirty="0"/>
                  <a:t>Time-dependent Hedge </a:t>
                </a:r>
                <a:r>
                  <a:rPr lang="en-US" sz="1800" dirty="0">
                    <a:solidFill>
                      <a:schemeClr val="accent6">
                        <a:lumMod val="75000"/>
                      </a:schemeClr>
                    </a:solidFill>
                  </a:rPr>
                  <a:t>[Chernov, Vovk 2010]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n-US" sz="1800" dirty="0"/>
                  <a:t> needs to be chosen</a:t>
                </a:r>
              </a:p>
              <a:p>
                <a:pPr marL="457200" lvl="1" indent="0">
                  <a:buNone/>
                </a:pPr>
                <a:r>
                  <a:rPr lang="en-US" sz="1800" dirty="0"/>
                  <a:t>Squint: Use mixture of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n-US" sz="1800" dirty="0"/>
                  <a:t>’s (Linear space of solutions)</a:t>
                </a:r>
              </a:p>
              <a:p>
                <a:pPr marL="457200" lvl="1" indent="0">
                  <a:buNone/>
                </a:pPr>
                <a:endParaRPr lang="en-US" sz="1800" dirty="0"/>
              </a:p>
              <a:p>
                <a:pPr marL="457200" lvl="1" indent="0">
                  <a:buNone/>
                </a:pPr>
                <a:r>
                  <a:rPr lang="en-US" sz="1800" b="1" dirty="0"/>
                  <a:t>Normal-Hedge: </a:t>
                </a:r>
                <a:r>
                  <a:rPr lang="en-US" sz="1800" dirty="0">
                    <a:solidFill>
                      <a:schemeClr val="accent6">
                        <a:lumMod val="75000"/>
                      </a:schemeClr>
                    </a:solidFill>
                  </a:rPr>
                  <a:t>[Chaudhuri, </a:t>
                </a:r>
                <a:r>
                  <a:rPr lang="en-US" sz="1800" b="1" dirty="0">
                    <a:solidFill>
                      <a:schemeClr val="accent6">
                        <a:lumMod val="75000"/>
                      </a:schemeClr>
                    </a:solidFill>
                  </a:rPr>
                  <a:t>F</a:t>
                </a:r>
                <a:r>
                  <a:rPr lang="en-US" sz="1800" dirty="0">
                    <a:solidFill>
                      <a:schemeClr val="accent6">
                        <a:lumMod val="75000"/>
                      </a:schemeClr>
                    </a:solidFill>
                  </a:rPr>
                  <a:t>, Hsu 2009]</a:t>
                </a:r>
              </a:p>
              <a:p>
                <a:pPr marL="457200" lvl="1" indent="0">
                  <a:buNone/>
                </a:pPr>
                <a:r>
                  <a:rPr lang="en-US" sz="1800" b="1" dirty="0"/>
                  <a:t>And related algorithms </a:t>
                </a:r>
                <a:r>
                  <a:rPr lang="en-US" sz="1700" dirty="0">
                    <a:solidFill>
                      <a:schemeClr val="accent6">
                        <a:lumMod val="75000"/>
                      </a:schemeClr>
                    </a:solidFill>
                  </a:rPr>
                  <a:t>[Luo, Schapire 2015],[</a:t>
                </a:r>
                <a:r>
                  <a:rPr lang="en-US" sz="1700" dirty="0" err="1">
                    <a:solidFill>
                      <a:schemeClr val="accent6">
                        <a:lumMod val="75000"/>
                      </a:schemeClr>
                    </a:solidFill>
                  </a:rPr>
                  <a:t>Koolen</a:t>
                </a:r>
                <a:r>
                  <a:rPr lang="en-US" sz="1700" dirty="0">
                    <a:solidFill>
                      <a:schemeClr val="accent6">
                        <a:lumMod val="75000"/>
                      </a:schemeClr>
                    </a:solidFill>
                  </a:rPr>
                  <a:t>, Erven 2015],[</a:t>
                </a:r>
                <a:r>
                  <a:rPr lang="en-US" sz="1700" dirty="0" err="1">
                    <a:solidFill>
                      <a:schemeClr val="accent6">
                        <a:lumMod val="75000"/>
                      </a:schemeClr>
                    </a:solidFill>
                  </a:rPr>
                  <a:t>Orbona</a:t>
                </a:r>
                <a:r>
                  <a:rPr lang="en-US" sz="1700" dirty="0">
                    <a:solidFill>
                      <a:schemeClr val="accent6">
                        <a:lumMod val="75000"/>
                      </a:schemeClr>
                    </a:solidFill>
                  </a:rPr>
                  <a:t>, Pal 2016]</a:t>
                </a:r>
                <a:endParaRPr lang="en-US" sz="1800" dirty="0">
                  <a:solidFill>
                    <a:schemeClr val="accent6">
                      <a:lumMod val="75000"/>
                    </a:schemeClr>
                  </a:solidFill>
                </a:endParaRPr>
              </a:p>
              <a:p>
                <a:pPr lvl="1"/>
                <a:r>
                  <a:rPr lang="en-US" sz="1800" dirty="0"/>
                  <a:t>Much more aggressive than</a:t>
                </a:r>
                <a:br>
                  <a:rPr lang="en-US" sz="1800" dirty="0"/>
                </a:br>
                <a:r>
                  <a:rPr lang="en-US" sz="1800" dirty="0"/>
                  <a:t>Hedge</a:t>
                </a:r>
              </a:p>
              <a:p>
                <a:pPr lvl="1"/>
                <a:r>
                  <a:rPr lang="en-US" sz="1800" dirty="0"/>
                  <a:t>Slightly worse bounds than </a:t>
                </a:r>
                <a:br>
                  <a:rPr lang="en-US" sz="1800" dirty="0"/>
                </a:br>
                <a:r>
                  <a:rPr lang="en-US" sz="1800" dirty="0"/>
                  <a:t>Exponential weights</a:t>
                </a:r>
              </a:p>
              <a:p>
                <a:pPr lvl="1"/>
                <a:r>
                  <a:rPr lang="en-US" sz="1900" b="1" dirty="0"/>
                  <a:t>Holds simultaneously </a:t>
                </a:r>
                <a:br>
                  <a:rPr lang="en-US" sz="1900" b="1" dirty="0"/>
                </a:br>
                <a:r>
                  <a:rPr lang="en-US" sz="1900" b="1" dirty="0"/>
                  <a:t>for all </a:t>
                </a:r>
                <a14:m>
                  <m:oMath xmlns:m="http://schemas.openxmlformats.org/officeDocument/2006/math">
                    <m:r>
                      <a:rPr lang="en-US" sz="19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𝝐</m:t>
                    </m:r>
                    <m:r>
                      <a:rPr lang="en-US" sz="19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9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𝒕</m:t>
                    </m:r>
                  </m:oMath>
                </a14:m>
                <a:endParaRPr lang="en-US" sz="1900" b="1" dirty="0"/>
              </a:p>
              <a:p>
                <a:pPr lvl="1"/>
                <a:r>
                  <a:rPr lang="en-US" sz="1900" b="1" dirty="0"/>
                  <a:t>No learning rate </a:t>
                </a:r>
                <a14:m>
                  <m:oMath xmlns:m="http://schemas.openxmlformats.org/officeDocument/2006/math">
                    <m:r>
                      <a:rPr lang="en-US" sz="19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𝜼</m:t>
                    </m:r>
                  </m:oMath>
                </a14:m>
                <a:br>
                  <a:rPr lang="en-US" sz="1900" b="1" dirty="0">
                    <a:solidFill>
                      <a:srgbClr val="FF0000"/>
                    </a:solidFill>
                  </a:rPr>
                </a:br>
                <a:r>
                  <a:rPr lang="en-US" sz="1900" b="1" dirty="0"/>
                  <a:t>to tune</a:t>
                </a:r>
                <a:br>
                  <a:rPr lang="en-US" sz="1900" b="1" dirty="0"/>
                </a:br>
                <a:endParaRPr lang="en-US" sz="1900" b="1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C275E5-1AB4-0549-507A-4F65CCB2BBF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846479"/>
                <a:ext cx="7886700" cy="4351338"/>
              </a:xfrm>
              <a:blipFill>
                <a:blip r:embed="rId3"/>
                <a:stretch>
                  <a:fillRect l="-643" t="-26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Group 16">
            <a:extLst>
              <a:ext uri="{FF2B5EF4-FFF2-40B4-BE49-F238E27FC236}">
                <a16:creationId xmlns:a16="http://schemas.microsoft.com/office/drawing/2014/main" id="{D45925B0-8022-0360-34FC-C00FDFD9847B}"/>
              </a:ext>
            </a:extLst>
          </p:cNvPr>
          <p:cNvGrpSpPr/>
          <p:nvPr/>
        </p:nvGrpSpPr>
        <p:grpSpPr>
          <a:xfrm>
            <a:off x="5778027" y="2057400"/>
            <a:ext cx="2718930" cy="1523385"/>
            <a:chOff x="3581400" y="3187737"/>
            <a:chExt cx="2133600" cy="1195431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DEF0C6D9-43A8-6FDC-C93F-78CCF340B08F}"/>
                </a:ext>
              </a:extLst>
            </p:cNvPr>
            <p:cNvGrpSpPr/>
            <p:nvPr/>
          </p:nvGrpSpPr>
          <p:grpSpPr>
            <a:xfrm>
              <a:off x="3581400" y="3187737"/>
              <a:ext cx="2133600" cy="994542"/>
              <a:chOff x="4343400" y="3721137"/>
              <a:chExt cx="2133600" cy="994542"/>
            </a:xfrm>
          </p:grpSpPr>
          <p:pic>
            <p:nvPicPr>
              <p:cNvPr id="5" name="Picture 4" descr="Text&#10;&#10;Description automatically generated">
                <a:extLst>
                  <a:ext uri="{FF2B5EF4-FFF2-40B4-BE49-F238E27FC236}">
                    <a16:creationId xmlns:a16="http://schemas.microsoft.com/office/drawing/2014/main" id="{A527449D-34A2-0229-A7CE-0268C8CE88D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774"/>
              <a:stretch/>
            </p:blipFill>
            <p:spPr>
              <a:xfrm>
                <a:off x="4343400" y="3721137"/>
                <a:ext cx="2133600" cy="523944"/>
              </a:xfrm>
              <a:prstGeom prst="rect">
                <a:avLst/>
              </a:prstGeom>
            </p:spPr>
          </p:pic>
          <p:pic>
            <p:nvPicPr>
              <p:cNvPr id="7" name="Picture 6" descr="Diagram&#10;&#10;Description automatically generated">
                <a:extLst>
                  <a:ext uri="{FF2B5EF4-FFF2-40B4-BE49-F238E27FC236}">
                    <a16:creationId xmlns:a16="http://schemas.microsoft.com/office/drawing/2014/main" id="{04A323C7-5AF6-AAA7-8D8C-C14E5490147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863" t="10000" r="2941" b="10000"/>
              <a:stretch/>
            </p:blipFill>
            <p:spPr>
              <a:xfrm>
                <a:off x="4419600" y="4395418"/>
                <a:ext cx="920750" cy="320261"/>
              </a:xfrm>
              <a:prstGeom prst="rect">
                <a:avLst/>
              </a:prstGeom>
            </p:spPr>
          </p:pic>
          <p:pic>
            <p:nvPicPr>
              <p:cNvPr id="9" name="Picture 8" descr="Shape&#10;&#10;Description automatically generated with medium confidence">
                <a:extLst>
                  <a:ext uri="{FF2B5EF4-FFF2-40B4-BE49-F238E27FC236}">
                    <a16:creationId xmlns:a16="http://schemas.microsoft.com/office/drawing/2014/main" id="{B4173E96-5248-87F0-CCAE-FC2A1172E3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10200" y="4218033"/>
                <a:ext cx="1006475" cy="497646"/>
              </a:xfrm>
              <a:prstGeom prst="rect">
                <a:avLst/>
              </a:prstGeom>
            </p:spPr>
          </p:pic>
        </p:grp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68A2E2A-DB8A-1183-D5F8-E3221EC04847}"/>
                </a:ext>
              </a:extLst>
            </p:cNvPr>
            <p:cNvSpPr/>
            <p:nvPr/>
          </p:nvSpPr>
          <p:spPr>
            <a:xfrm>
              <a:off x="3581400" y="3240168"/>
              <a:ext cx="2133600" cy="1143000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3E88A1F-3269-166E-E409-65C6A38A500B}"/>
              </a:ext>
            </a:extLst>
          </p:cNvPr>
          <p:cNvGrpSpPr/>
          <p:nvPr/>
        </p:nvGrpSpPr>
        <p:grpSpPr>
          <a:xfrm>
            <a:off x="3962400" y="4023323"/>
            <a:ext cx="4181213" cy="1734897"/>
            <a:chOff x="3667387" y="4408407"/>
            <a:chExt cx="3041455" cy="1261981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373989E-1734-2538-E38B-09C2394202E4}"/>
                </a:ext>
              </a:extLst>
            </p:cNvPr>
            <p:cNvSpPr/>
            <p:nvPr/>
          </p:nvSpPr>
          <p:spPr>
            <a:xfrm>
              <a:off x="3667387" y="4408407"/>
              <a:ext cx="3041455" cy="1261981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10" descr="Diagram&#10;&#10;Description automatically generated">
              <a:extLst>
                <a:ext uri="{FF2B5EF4-FFF2-40B4-BE49-F238E27FC236}">
                  <a16:creationId xmlns:a16="http://schemas.microsoft.com/office/drawing/2014/main" id="{87609684-0CAD-04C4-3276-EECB3BF9BB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51" t="9874" b="5789"/>
            <a:stretch/>
          </p:blipFill>
          <p:spPr>
            <a:xfrm>
              <a:off x="3733799" y="4419520"/>
              <a:ext cx="2975043" cy="653936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91EA096-66BF-E32D-5970-A78A298E1910}"/>
                  </a:ext>
                </a:extLst>
              </p:cNvPr>
              <p:cNvSpPr txBox="1"/>
              <p:nvPr/>
            </p:nvSpPr>
            <p:spPr>
              <a:xfrm>
                <a:off x="4343400" y="4876800"/>
                <a:ext cx="1981200" cy="9910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ad>
                            <m:radPr>
                              <m:degHide m:val="on"/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func>
                                <m:func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800">
                                      <a:latin typeface="Cambria Math" panose="02040503050406030204" pitchFamily="18" charset="0"/>
                                    </a:rPr>
                                    <m:t>ln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l-GR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𝜖</m:t>
                                      </m:r>
                                    </m:den>
                                  </m:f>
                                </m:e>
                              </m:func>
                            </m:e>
                          </m:rad>
                        </m:e>
                      </m:d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91EA096-66BF-E32D-5970-A78A298E19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3400" y="4876800"/>
                <a:ext cx="1981200" cy="99104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70923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5F44A6-E6DF-1FC7-C9E5-9E21C22777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F835230-02B5-F4DC-0A83-4BD56D3F20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Of Talk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4BD0169-8F8E-BC75-8F84-4690D401DA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Online learning games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The Halving Game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The Binomial Game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Decision Theoretic Online Learning (DTOL)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Hedge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The continuous time limit and the heat equation.</a:t>
            </a:r>
          </a:p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NormalHedge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dirty="0">
                <a:solidFill>
                  <a:srgbClr val="000000"/>
                </a:solidFill>
              </a:rPr>
              <a:t>SDEs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Open Problems </a:t>
            </a:r>
          </a:p>
        </p:txBody>
      </p:sp>
    </p:spTree>
    <p:extLst>
      <p:ext uri="{BB962C8B-B14F-4D97-AF65-F5344CB8AC3E}">
        <p14:creationId xmlns:p14="http://schemas.microsoft.com/office/powerpoint/2010/main" val="37621418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94E3AF-5819-0EB5-7207-CD734542B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discrete online learning game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7234E4-7462-8381-D206-7811402F95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 iteration t: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Experts give their predictions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Learning algorithm chooses its prediction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Adversary chooses outcome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Algorithm and experts incur loss 0 (no-mistake) </a:t>
            </a:r>
            <a:br>
              <a:rPr lang="en-US" dirty="0"/>
            </a:br>
            <a:r>
              <a:rPr lang="en-US" dirty="0"/>
              <a:t>  or 1 (mistake)</a:t>
            </a:r>
          </a:p>
          <a:p>
            <a:r>
              <a:rPr lang="en-US" dirty="0"/>
              <a:t>Goal: total number of mistakes made by algorithm not much larger than number of mistakes made by best expert (in hind-sight).</a:t>
            </a:r>
          </a:p>
        </p:txBody>
      </p:sp>
    </p:spTree>
    <p:extLst>
      <p:ext uri="{BB962C8B-B14F-4D97-AF65-F5344CB8AC3E}">
        <p14:creationId xmlns:p14="http://schemas.microsoft.com/office/powerpoint/2010/main" val="1605213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103E36-3297-038F-92DB-DBFEB189B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SDE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119F2D-70C0-D47C-7C8C-DEC9C18155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heat equation characterizes the time evolution of the distribution over regrets.</a:t>
            </a:r>
          </a:p>
          <a:p>
            <a:r>
              <a:rPr lang="en-US" dirty="0"/>
              <a:t>Stochastic Differential Equations characterize the time evolution of the regret for each expert.</a:t>
            </a:r>
          </a:p>
          <a:p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[</a:t>
            </a: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F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 2009],[Harvey, </a:t>
            </a:r>
            <a:r>
              <a:rPr lang="en-US" sz="2000" dirty="0" err="1">
                <a:solidFill>
                  <a:schemeClr val="accent6">
                    <a:lumMod val="75000"/>
                  </a:schemeClr>
                </a:solidFill>
              </a:rPr>
              <a:t>Liaw,Perkins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 2020],</a:t>
            </a:r>
            <a:br>
              <a:rPr lang="en-US" sz="2000" dirty="0">
                <a:solidFill>
                  <a:schemeClr val="accent6">
                    <a:lumMod val="75000"/>
                  </a:schemeClr>
                </a:solidFill>
              </a:rPr>
            </a:b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[Harvey, Liao, Portella 2024],[Zhang, Yang, </a:t>
            </a:r>
            <a:r>
              <a:rPr lang="en-US" sz="2000" dirty="0" err="1">
                <a:solidFill>
                  <a:schemeClr val="accent6">
                    <a:lumMod val="75000"/>
                  </a:schemeClr>
                </a:solidFill>
              </a:rPr>
              <a:t>Cutosky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, </a:t>
            </a:r>
            <a:r>
              <a:rPr lang="en-US" sz="2000" dirty="0" err="1">
                <a:solidFill>
                  <a:schemeClr val="accent6">
                    <a:lumMod val="75000"/>
                  </a:schemeClr>
                </a:solidFill>
              </a:rPr>
              <a:t>Paschalidis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 2024]</a:t>
            </a:r>
            <a:br>
              <a:rPr lang="en-US" dirty="0"/>
            </a:br>
            <a:r>
              <a:rPr lang="en-US" dirty="0"/>
              <a:t>Use SDEs to analyze online learning algorithms.</a:t>
            </a:r>
          </a:p>
          <a:p>
            <a:r>
              <a:rPr lang="en-US" dirty="0"/>
              <a:t>A more refined tool that yields tighter bounds.</a:t>
            </a:r>
          </a:p>
        </p:txBody>
      </p:sp>
    </p:spTree>
    <p:extLst>
      <p:ext uri="{BB962C8B-B14F-4D97-AF65-F5344CB8AC3E}">
        <p14:creationId xmlns:p14="http://schemas.microsoft.com/office/powerpoint/2010/main" val="1762771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61EE4F-1535-7510-922F-1CA24E5B19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F38BC7B-1C37-0B57-2414-4AFBC9055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Of Talk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DC946B9-7EAD-A79E-23D3-758C50A2C7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Online learning games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The Halving Game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The Binomial Game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Decision Theoretic Online Learning (DTOL)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Hedge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The continuous time limit and the heat equation.</a:t>
            </a:r>
          </a:p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NormalHedge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SDEs</a:t>
            </a:r>
          </a:p>
          <a:p>
            <a:r>
              <a:rPr lang="en-US" dirty="0">
                <a:solidFill>
                  <a:srgbClr val="000000"/>
                </a:solidFill>
              </a:rPr>
              <a:t>Open Problems </a:t>
            </a:r>
          </a:p>
        </p:txBody>
      </p:sp>
    </p:spTree>
    <p:extLst>
      <p:ext uri="{BB962C8B-B14F-4D97-AF65-F5344CB8AC3E}">
        <p14:creationId xmlns:p14="http://schemas.microsoft.com/office/powerpoint/2010/main" val="414791071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0F4655-1A8D-0B00-8740-87FE8DB44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Questions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7CF4E68-2EB8-98E1-5830-400DC65EA1E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Are there bounds of the form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func>
                              <m:func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ln</m:t>
                                </m:r>
                              </m:fName>
                              <m:e>
                                <m:f>
                                  <m:fPr>
                                    <m:ctrlPr>
                                      <a:rPr lang="el-GR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den>
                                </m:f>
                              </m:e>
                            </m:func>
                          </m:e>
                        </m:rad>
                      </m:e>
                    </m:d>
                  </m:oMath>
                </a14:m>
                <a:r>
                  <a:rPr lang="en-US" sz="2800" dirty="0"/>
                  <a:t> </a:t>
                </a:r>
                <a:br>
                  <a:rPr lang="en-US" sz="2800" dirty="0"/>
                </a:br>
                <a:r>
                  <a:rPr lang="en-US" sz="2800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800" dirty="0"/>
                  <a:t> is a cumulative second order quantity that depends on the squares of the instantaneous regret?</a:t>
                </a:r>
              </a:p>
              <a:p>
                <a:pPr lvl="1"/>
                <a:r>
                  <a:rPr lang="en-US" dirty="0"/>
                  <a:t>Think of changing the range of the losses from [-1,+1] to [-1/2,+1/2].</a:t>
                </a:r>
              </a:p>
              <a:p>
                <a:r>
                  <a:rPr lang="en-US" dirty="0"/>
                  <a:t>Are there “better” solutions of the heat equation?</a:t>
                </a:r>
              </a:p>
              <a:p>
                <a:r>
                  <a:rPr lang="en-US" dirty="0"/>
                  <a:t>Is there a “best” potential function that matches a second order lower bound?</a:t>
                </a:r>
              </a:p>
              <a:p>
                <a:endParaRPr lang="en-US" sz="280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7CF4E68-2EB8-98E1-5830-400DC65EA1E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47" r="-804" b="-11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17383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FEE7F90-AC5A-2AF6-546E-84268A341B0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 End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85706C9B-A72E-E1A4-B60C-83CA48038FD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I am teaching a class on online learning next quarter (winter)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DSC291-topics in data science – online learning</a:t>
            </a:r>
          </a:p>
        </p:txBody>
      </p:sp>
    </p:spTree>
    <p:extLst>
      <p:ext uri="{BB962C8B-B14F-4D97-AF65-F5344CB8AC3E}">
        <p14:creationId xmlns:p14="http://schemas.microsoft.com/office/powerpoint/2010/main" val="409936666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333EB-A573-7C53-B30E-0D7FA8B57B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Bounds for DTOL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1C8E579-D5CD-EE8E-1EFE-8B4FED8A01C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b="0" dirty="0"/>
                  <a:t>Original: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E0000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solidFill>
                          <a:srgbClr val="FE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≺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FE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solidFill>
                              <a:srgbClr val="FE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  <m:func>
                          <m:funcPr>
                            <m:ctrlPr>
                              <a:rPr lang="en-US" b="0" i="1" smtClean="0">
                                <a:solidFill>
                                  <a:srgbClr val="FE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FE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r>
                              <a:rPr lang="en-US" b="0" i="1" smtClean="0">
                                <a:solidFill>
                                  <a:srgbClr val="FE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b="0" i="1" smtClean="0">
                                <a:solidFill>
                                  <a:srgbClr val="FE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e>
                        </m:func>
                      </m:e>
                    </m:rad>
                    <m:r>
                      <a:rPr lang="en-US" b="0" i="1" smtClean="0">
                        <a:solidFill>
                          <a:srgbClr val="FE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</m:oMath>
                </a14:m>
                <a:endParaRPr lang="en-US" b="0" i="1" dirty="0">
                  <a:solidFill>
                    <a:srgbClr val="FE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E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>
                    <a:solidFill>
                      <a:srgbClr val="FE0000"/>
                    </a:solidFill>
                  </a:rPr>
                  <a:t> </a:t>
                </a:r>
                <a:r>
                  <a:rPr lang="en-US" dirty="0"/>
                  <a:t>number of iterations,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E0000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>
                    <a:solidFill>
                      <a:srgbClr val="FE0000"/>
                    </a:solidFill>
                  </a:rPr>
                  <a:t> </a:t>
                </a:r>
                <a:r>
                  <a:rPr lang="en-US" dirty="0"/>
                  <a:t>number of actions</a:t>
                </a:r>
              </a:p>
              <a:p>
                <a:r>
                  <a:rPr lang="en-US" dirty="0"/>
                  <a:t>Quantile-based: 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FE0000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i="1">
                        <a:solidFill>
                          <a:srgbClr val="FE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≺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rgbClr val="FE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i="1">
                            <a:solidFill>
                              <a:srgbClr val="FE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  <m:func>
                          <m:funcPr>
                            <m:ctrlPr>
                              <a:rPr lang="en-US" i="1">
                                <a:solidFill>
                                  <a:srgbClr val="FE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E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ln</m:t>
                            </m:r>
                            <m:f>
                              <m:fPr>
                                <m:type m:val="skw"/>
                                <m:ctrlPr>
                                  <a:rPr lang="en-US" i="1" smtClean="0">
                                    <a:solidFill>
                                      <a:srgbClr val="FE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solidFill>
                                      <a:srgbClr val="FE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solidFill>
                                      <a:srgbClr val="FE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𝜖</m:t>
                                </m:r>
                              </m:den>
                            </m:f>
                          </m:fName>
                          <m:e>
                            <m:r>
                              <a:rPr lang="en-US" i="1">
                                <a:solidFill>
                                  <a:srgbClr val="FE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e>
                        </m:func>
                      </m:e>
                    </m:ra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replace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FE0000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by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rgbClr val="FE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FE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FE0000"/>
                            </a:solidFill>
                            <a:latin typeface="Cambria Math" panose="02040503050406030204" pitchFamily="18" charset="0"/>
                          </a:rPr>
                          <m:t>𝜖</m:t>
                        </m:r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Second order: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FE0000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i="1">
                        <a:solidFill>
                          <a:srgbClr val="FE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≺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rgbClr val="FE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solidFill>
                              <a:srgbClr val="FE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  <m:func>
                          <m:funcPr>
                            <m:ctrlPr>
                              <a:rPr lang="en-US" i="1">
                                <a:solidFill>
                                  <a:srgbClr val="FE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E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ln</m:t>
                            </m:r>
                            <m:f>
                              <m:fPr>
                                <m:type m:val="skw"/>
                                <m:ctrlPr>
                                  <a:rPr lang="en-US" i="1" smtClean="0">
                                    <a:solidFill>
                                      <a:srgbClr val="FE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solidFill>
                                      <a:srgbClr val="FE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solidFill>
                                      <a:srgbClr val="FE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𝜖</m:t>
                                </m:r>
                              </m:den>
                            </m:f>
                          </m:fName>
                          <m:e>
                            <m:r>
                              <a:rPr lang="en-US" i="1">
                                <a:solidFill>
                                  <a:srgbClr val="FE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e>
                        </m:func>
                      </m:e>
                    </m:ra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Easy sequences: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&lt;1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Replace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by a sum of squared terms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dirty="0"/>
                  <a:t>?</a:t>
                </a:r>
              </a:p>
              <a:p>
                <a:pPr lvl="1"/>
                <a:r>
                  <a:rPr lang="en-US" dirty="0"/>
                  <a:t>Many variants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1C8E579-D5CD-EE8E-1EFE-8B4FED8A01C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47" t="-14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1555387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E3626-03C0-9E79-9442-27E28C6B3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Variants of second order bounds.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5CBE4F-17F7-7783-5E88-4B8FCFD1A6F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7886700" cy="45751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Use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(loss) 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</m:d>
                            <m: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ℓ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 (regret)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5CBE4F-17F7-7783-5E88-4B8FCFD1A6F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7886700" cy="4575175"/>
              </a:xfrm>
              <a:blipFill>
                <a:blip r:embed="rId2"/>
                <a:stretch>
                  <a:fillRect l="-14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19581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E6882F-897F-9742-3736-F992E9A98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Upper and lower potentials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5F907BC-AD00-55EB-772D-9DDEC70FFD1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Fixing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d>
                  </m:oMath>
                </a14:m>
                <a:r>
                  <a:rPr lang="en-US" dirty="0"/>
                  <a:t>,learner </a:t>
                </a:r>
                <a:r>
                  <a:rPr lang="en-US" dirty="0">
                    <a:solidFill>
                      <a:srgbClr val="FF0000"/>
                    </a:solidFill>
                  </a:rPr>
                  <a:t>P</a:t>
                </a:r>
                <a:r>
                  <a:rPr lang="en-US" dirty="0"/>
                  <a:t> and adversarial </a:t>
                </a:r>
                <a:r>
                  <a:rPr lang="en-US" dirty="0">
                    <a:solidFill>
                      <a:srgbClr val="FF0000"/>
                    </a:solidFill>
                  </a:rPr>
                  <a:t>Q</a:t>
                </a:r>
                <a:r>
                  <a:rPr lang="en-US" dirty="0"/>
                  <a:t> strategies. Use backward recursion to define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d>
                  </m:oMath>
                </a14:m>
                <a:r>
                  <a:rPr lang="en-US" dirty="0"/>
                  <a:t> for all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0≤</m:t>
                    </m:r>
                    <m:r>
                      <a:rPr lang="en-US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en-US" b="0" dirty="0">
                  <a:solidFill>
                    <a:srgbClr val="FF0000"/>
                  </a:solidFill>
                </a:endParaRPr>
              </a:p>
              <a:p>
                <a:r>
                  <a:rPr lang="en-US" dirty="0"/>
                  <a:t>Upper Potential: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  <m:sup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↓</m:t>
                        </m:r>
                      </m:sup>
                    </m:sSubSup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dirty="0"/>
                  <a:t> fix </a:t>
                </a:r>
                <a:r>
                  <a:rPr lang="en-US" dirty="0">
                    <a:solidFill>
                      <a:srgbClr val="FF0000"/>
                    </a:solidFill>
                  </a:rPr>
                  <a:t>P</a:t>
                </a:r>
                <a:r>
                  <a:rPr lang="en-US" dirty="0"/>
                  <a:t> sup over all adversarial strategies</a:t>
                </a:r>
              </a:p>
              <a:p>
                <a:r>
                  <a:rPr lang="en-US" b="0" dirty="0"/>
                  <a:t>Lower Potential: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↑</m:t>
                        </m:r>
                      </m:sup>
                    </m:sSubSup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0" dirty="0"/>
                  <a:t> fix </a:t>
                </a:r>
                <a:r>
                  <a:rPr lang="en-US" b="0" dirty="0">
                    <a:solidFill>
                      <a:srgbClr val="FF0000"/>
                    </a:solidFill>
                  </a:rPr>
                  <a:t>Q</a:t>
                </a:r>
                <a:r>
                  <a:rPr lang="en-US" b="0" dirty="0"/>
                  <a:t> inf over all Leaner strategies</a:t>
                </a:r>
              </a:p>
              <a:p>
                <a:r>
                  <a:rPr lang="en-US" dirty="0"/>
                  <a:t>Our goal: min-max pair: find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b="0" dirty="0"/>
                  <a:t>  such that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:   </m:t>
                      </m:r>
                      <m:sSubSup>
                        <m:sSubSup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sub>
                        <m:sup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↓</m:t>
                          </m:r>
                        </m:sup>
                      </m:sSubSup>
                      <m:d>
                        <m:d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sub>
                        <m:sup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↑</m:t>
                          </m:r>
                        </m:sup>
                      </m:sSubSup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5F907BC-AD00-55EB-772D-9DDEC70FFD1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47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4097569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9E0042E-5C17-45DE-0643-B4A5FEDE8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Adversarial averaging strategy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8A5E703F-FE86-A5D4-E988-2F44DC55A46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≥0,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=0,…,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;  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=2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endParaRPr lang="en-US" b="0" dirty="0"/>
              </a:p>
              <a:p>
                <a:r>
                  <a:rPr lang="en-US" dirty="0"/>
                  <a:t>At each iteration, split each action into two: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.½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.½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=2</m:t>
                        </m:r>
                      </m:e>
                      <m:sup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so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that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US" dirty="0"/>
                  <a:t> remains constant: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s</m:t>
                              </m:r>
                            </m:e>
                            <m:sup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=2</m:t>
                          </m:r>
                        </m:e>
                        <m:sup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k</m:t>
                          </m:r>
                        </m:sup>
                      </m:sSup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−2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k</m:t>
                          </m:r>
                        </m:sup>
                      </m:sSup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=1 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Equalizing strategy: loss of learner is zero regardless of chosen weights.</a:t>
                </a:r>
              </a:p>
              <a:p>
                <a:r>
                  <a:rPr lang="en-US" dirty="0"/>
                  <a:t>Regret is defined by binomial distribution</a:t>
                </a: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8A5E703F-FE86-A5D4-E988-2F44DC55A46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47" t="-29942" r="-1286" b="-148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1985553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AABAF3-0D30-54C6-237B-DCC73E5DD9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4442"/>
            <a:ext cx="7886700" cy="956158"/>
          </a:xfrm>
        </p:spPr>
        <p:txBody>
          <a:bodyPr/>
          <a:lstStyle/>
          <a:p>
            <a:pPr algn="ctr"/>
            <a:r>
              <a:rPr lang="en-US" dirty="0"/>
              <a:t>Adversarial Strategy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A378845-F8A5-1CFD-E21E-8EFAAE5F1FAC}"/>
              </a:ext>
            </a:extLst>
          </p:cNvPr>
          <p:cNvGrpSpPr/>
          <p:nvPr/>
        </p:nvGrpSpPr>
        <p:grpSpPr>
          <a:xfrm rot="5400000">
            <a:off x="3657599" y="-566737"/>
            <a:ext cx="1828800" cy="6619875"/>
            <a:chOff x="1676402" y="4357593"/>
            <a:chExt cx="914401" cy="1809879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EFC61C54-3C31-D1F4-9FC4-B8C3D591FC1C}"/>
                </a:ext>
              </a:extLst>
            </p:cNvPr>
            <p:cNvCxnSpPr>
              <a:cxnSpLocks/>
            </p:cNvCxnSpPr>
            <p:nvPr/>
          </p:nvCxnSpPr>
          <p:spPr>
            <a:xfrm>
              <a:off x="1676402" y="5257802"/>
              <a:ext cx="228600" cy="2286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42D8E920-C995-87A1-96CE-D8B73B65728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76402" y="5029202"/>
              <a:ext cx="228600" cy="2286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5011490C-D49E-8797-3F83-884EE552DFD9}"/>
                </a:ext>
              </a:extLst>
            </p:cNvPr>
            <p:cNvCxnSpPr>
              <a:cxnSpLocks/>
            </p:cNvCxnSpPr>
            <p:nvPr/>
          </p:nvCxnSpPr>
          <p:spPr>
            <a:xfrm>
              <a:off x="1905002" y="5486401"/>
              <a:ext cx="228600" cy="2286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F2995244-011E-17D0-7E85-1DC34B16D2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05002" y="5257802"/>
              <a:ext cx="228600" cy="2286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90E881B7-41A9-04F7-9522-7E74ACA7D16D}"/>
                </a:ext>
              </a:extLst>
            </p:cNvPr>
            <p:cNvCxnSpPr>
              <a:cxnSpLocks/>
            </p:cNvCxnSpPr>
            <p:nvPr/>
          </p:nvCxnSpPr>
          <p:spPr>
            <a:xfrm>
              <a:off x="1905002" y="5033932"/>
              <a:ext cx="228600" cy="2286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1928ADEB-5E43-5D05-A04F-411C917966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05002" y="4805332"/>
              <a:ext cx="228600" cy="2286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6D57046B-5DB0-470F-2D19-3C8723F07BE9}"/>
                </a:ext>
              </a:extLst>
            </p:cNvPr>
            <p:cNvCxnSpPr>
              <a:cxnSpLocks/>
            </p:cNvCxnSpPr>
            <p:nvPr/>
          </p:nvCxnSpPr>
          <p:spPr>
            <a:xfrm>
              <a:off x="2133602" y="5710272"/>
              <a:ext cx="228600" cy="2286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B5A998B5-03DE-26B8-D0BE-4CBEA62B4F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33602" y="5481671"/>
              <a:ext cx="228600" cy="2286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4EEC39E3-2417-55FA-3E08-402350176B94}"/>
                </a:ext>
              </a:extLst>
            </p:cNvPr>
            <p:cNvCxnSpPr>
              <a:cxnSpLocks/>
            </p:cNvCxnSpPr>
            <p:nvPr/>
          </p:nvCxnSpPr>
          <p:spPr>
            <a:xfrm>
              <a:off x="2362203" y="5938872"/>
              <a:ext cx="228600" cy="2286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33981D03-C85B-DCF3-369C-07A7222820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62203" y="5710273"/>
              <a:ext cx="228600" cy="2286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66AB7086-C992-07AB-96C4-D74DE4B9D9E4}"/>
                </a:ext>
              </a:extLst>
            </p:cNvPr>
            <p:cNvCxnSpPr>
              <a:cxnSpLocks/>
            </p:cNvCxnSpPr>
            <p:nvPr/>
          </p:nvCxnSpPr>
          <p:spPr>
            <a:xfrm>
              <a:off x="2362203" y="5486402"/>
              <a:ext cx="228600" cy="2286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EFD48F1D-25BB-EBBB-8C12-D2958BBC225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62203" y="5257802"/>
              <a:ext cx="228600" cy="2286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C24F7B24-9E12-2F5A-0A81-3A199370AC66}"/>
                </a:ext>
              </a:extLst>
            </p:cNvPr>
            <p:cNvCxnSpPr>
              <a:cxnSpLocks/>
            </p:cNvCxnSpPr>
            <p:nvPr/>
          </p:nvCxnSpPr>
          <p:spPr>
            <a:xfrm>
              <a:off x="2133602" y="4810063"/>
              <a:ext cx="228600" cy="2286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1CBA66E0-9B3C-2A06-9139-29451F8764A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33602" y="4581462"/>
              <a:ext cx="228600" cy="2286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61ABA7CB-90AF-2509-66DE-A0123AD26C84}"/>
                </a:ext>
              </a:extLst>
            </p:cNvPr>
            <p:cNvCxnSpPr>
              <a:cxnSpLocks/>
            </p:cNvCxnSpPr>
            <p:nvPr/>
          </p:nvCxnSpPr>
          <p:spPr>
            <a:xfrm>
              <a:off x="2362203" y="5038662"/>
              <a:ext cx="228600" cy="2286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15157035-8505-768C-C5B7-4E2B53D82F9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62203" y="4810063"/>
              <a:ext cx="228600" cy="2286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DFA6AF7C-1FE5-338D-AFA5-A8D23D5DD4F7}"/>
                </a:ext>
              </a:extLst>
            </p:cNvPr>
            <p:cNvCxnSpPr>
              <a:cxnSpLocks/>
            </p:cNvCxnSpPr>
            <p:nvPr/>
          </p:nvCxnSpPr>
          <p:spPr>
            <a:xfrm>
              <a:off x="2362203" y="4586193"/>
              <a:ext cx="228600" cy="2286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A147BDD3-431A-3A7C-02C7-D80EF3DA1F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62202" y="4357593"/>
              <a:ext cx="228600" cy="2286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4B4BD62D-B63F-DA1F-DF16-BCBDF3434D68}"/>
                </a:ext>
              </a:extLst>
            </p:cNvPr>
            <p:cNvCxnSpPr>
              <a:cxnSpLocks/>
            </p:cNvCxnSpPr>
            <p:nvPr/>
          </p:nvCxnSpPr>
          <p:spPr>
            <a:xfrm>
              <a:off x="2133601" y="5257804"/>
              <a:ext cx="228600" cy="2286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3E8D8BC0-9A7C-98BB-C804-3456C15A0A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33600" y="5029200"/>
              <a:ext cx="228600" cy="2286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237F5E3C-9262-6DDD-6FA0-BCB761AC2BA7}"/>
              </a:ext>
            </a:extLst>
          </p:cNvPr>
          <p:cNvCxnSpPr/>
          <p:nvPr/>
        </p:nvCxnSpPr>
        <p:spPr>
          <a:xfrm>
            <a:off x="4601431" y="1693459"/>
            <a:ext cx="83820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F71D36AB-6097-2C86-B505-427C285CACD9}"/>
              </a:ext>
            </a:extLst>
          </p:cNvPr>
          <p:cNvCxnSpPr>
            <a:cxnSpLocks/>
          </p:cNvCxnSpPr>
          <p:nvPr/>
        </p:nvCxnSpPr>
        <p:spPr>
          <a:xfrm flipH="1">
            <a:off x="3716500" y="1696663"/>
            <a:ext cx="83820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23CF3306-5297-3E11-95DC-022D90062D30}"/>
                  </a:ext>
                </a:extLst>
              </p:cNvPr>
              <p:cNvSpPr txBox="1"/>
              <p:nvPr/>
            </p:nvSpPr>
            <p:spPr>
              <a:xfrm>
                <a:off x="4601431" y="1350749"/>
                <a:ext cx="6858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sz="1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23CF3306-5297-3E11-95DC-022D90062D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1431" y="1350749"/>
                <a:ext cx="685800" cy="33855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F1333E72-26C5-9E75-7DD7-AA301E703D72}"/>
                  </a:ext>
                </a:extLst>
              </p:cNvPr>
              <p:cNvSpPr txBox="1"/>
              <p:nvPr/>
            </p:nvSpPr>
            <p:spPr>
              <a:xfrm>
                <a:off x="3828327" y="1350749"/>
                <a:ext cx="6858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sz="1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F1333E72-26C5-9E75-7DD7-AA301E703D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8327" y="1350749"/>
                <a:ext cx="685800" cy="3385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A90EA673-0E06-9F26-4DAE-5466BA340458}"/>
              </a:ext>
            </a:extLst>
          </p:cNvPr>
          <p:cNvCxnSpPr>
            <a:cxnSpLocks/>
          </p:cNvCxnSpPr>
          <p:nvPr/>
        </p:nvCxnSpPr>
        <p:spPr>
          <a:xfrm>
            <a:off x="5410200" y="1752600"/>
            <a:ext cx="0" cy="513137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34E35065-D877-0188-55F6-31947E224A3C}"/>
                  </a:ext>
                </a:extLst>
              </p:cNvPr>
              <p:cNvSpPr txBox="1"/>
              <p:nvPr/>
            </p:nvSpPr>
            <p:spPr>
              <a:xfrm>
                <a:off x="5282900" y="1722926"/>
                <a:ext cx="6858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sz="16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1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34E35065-D877-0188-55F6-31947E224A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2900" y="1722926"/>
                <a:ext cx="685800" cy="3385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73DC2FAF-36DC-BCCA-B8D0-781EE3F762B7}"/>
              </a:ext>
            </a:extLst>
          </p:cNvPr>
          <p:cNvCxnSpPr>
            <a:cxnSpLocks/>
          </p:cNvCxnSpPr>
          <p:nvPr/>
        </p:nvCxnSpPr>
        <p:spPr>
          <a:xfrm>
            <a:off x="1066800" y="1752600"/>
            <a:ext cx="0" cy="1904999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C2FD44C7-65F0-4B36-9C82-22F9EA214ED0}"/>
                  </a:ext>
                </a:extLst>
              </p:cNvPr>
              <p:cNvSpPr txBox="1"/>
              <p:nvPr/>
            </p:nvSpPr>
            <p:spPr>
              <a:xfrm>
                <a:off x="457200" y="2438400"/>
                <a:ext cx="6858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1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C2FD44C7-65F0-4B36-9C82-22F9EA214E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2438400"/>
                <a:ext cx="685800" cy="338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A870E7A7-8BDF-5B0E-446A-BEFB89A67DBA}"/>
              </a:ext>
            </a:extLst>
          </p:cNvPr>
          <p:cNvCxnSpPr>
            <a:cxnSpLocks/>
          </p:cNvCxnSpPr>
          <p:nvPr/>
        </p:nvCxnSpPr>
        <p:spPr>
          <a:xfrm>
            <a:off x="1219200" y="1321283"/>
            <a:ext cx="7162800" cy="1"/>
          </a:xfrm>
          <a:prstGeom prst="straightConnector1">
            <a:avLst/>
          </a:prstGeom>
          <a:ln w="38100">
            <a:solidFill>
              <a:srgbClr val="00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TextBox 114">
            <a:extLst>
              <a:ext uri="{FF2B5EF4-FFF2-40B4-BE49-F238E27FC236}">
                <a16:creationId xmlns:a16="http://schemas.microsoft.com/office/drawing/2014/main" id="{39781CAB-A9A6-1900-1EDD-3858B3352C0E}"/>
              </a:ext>
            </a:extLst>
          </p:cNvPr>
          <p:cNvSpPr txBox="1"/>
          <p:nvPr/>
        </p:nvSpPr>
        <p:spPr>
          <a:xfrm>
            <a:off x="4040664" y="990600"/>
            <a:ext cx="15219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Gain / Loss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A246AD65-7625-2F28-A961-644A0FAE6E56}"/>
                  </a:ext>
                </a:extLst>
              </p:cNvPr>
              <p:cNvSpPr txBox="1"/>
              <p:nvPr/>
            </p:nvSpPr>
            <p:spPr>
              <a:xfrm>
                <a:off x="7158650" y="3785246"/>
                <a:ext cx="1483256" cy="4103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16</m:t>
                          </m:r>
                        </m:den>
                      </m:f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(4</m:t>
                      </m:r>
                      <m:sSup>
                        <m:sSup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A246AD65-7625-2F28-A961-644A0FAE6E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8650" y="3785246"/>
                <a:ext cx="1483256" cy="41036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2" name="Freeform 121">
            <a:extLst>
              <a:ext uri="{FF2B5EF4-FFF2-40B4-BE49-F238E27FC236}">
                <a16:creationId xmlns:a16="http://schemas.microsoft.com/office/drawing/2014/main" id="{A656CEE6-B5AF-E2FB-DAB9-85BBF119951A}"/>
              </a:ext>
            </a:extLst>
          </p:cNvPr>
          <p:cNvSpPr/>
          <p:nvPr/>
        </p:nvSpPr>
        <p:spPr>
          <a:xfrm>
            <a:off x="1180407" y="4330761"/>
            <a:ext cx="6972993" cy="1356351"/>
          </a:xfrm>
          <a:custGeom>
            <a:avLst/>
            <a:gdLst>
              <a:gd name="connsiteX0" fmla="*/ 0 w 6373091"/>
              <a:gd name="connsiteY0" fmla="*/ 1219200 h 1219200"/>
              <a:gd name="connsiteX1" fmla="*/ 3424844 w 6373091"/>
              <a:gd name="connsiteY1" fmla="*/ 1014153 h 1219200"/>
              <a:gd name="connsiteX2" fmla="*/ 6373091 w 6373091"/>
              <a:gd name="connsiteY2" fmla="*/ 0 h 121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373091" h="1219200">
                <a:moveTo>
                  <a:pt x="0" y="1219200"/>
                </a:moveTo>
                <a:cubicBezTo>
                  <a:pt x="1181331" y="1218276"/>
                  <a:pt x="2362662" y="1217353"/>
                  <a:pt x="3424844" y="1014153"/>
                </a:cubicBezTo>
                <a:cubicBezTo>
                  <a:pt x="4487026" y="810953"/>
                  <a:pt x="5430058" y="405476"/>
                  <a:pt x="6373091" y="0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C6B7D4C9-F717-9F22-DC8C-6D05618C973C}"/>
              </a:ext>
            </a:extLst>
          </p:cNvPr>
          <p:cNvCxnSpPr>
            <a:cxnSpLocks/>
          </p:cNvCxnSpPr>
          <p:nvPr/>
        </p:nvCxnSpPr>
        <p:spPr>
          <a:xfrm>
            <a:off x="7824527" y="4144169"/>
            <a:ext cx="0" cy="20295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C351F339-48F2-6DAA-4E86-10627516DAF0}"/>
              </a:ext>
            </a:extLst>
          </p:cNvPr>
          <p:cNvCxnSpPr>
            <a:cxnSpLocks/>
          </p:cNvCxnSpPr>
          <p:nvPr/>
        </p:nvCxnSpPr>
        <p:spPr>
          <a:xfrm>
            <a:off x="2934051" y="4172205"/>
            <a:ext cx="0" cy="20295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B24A089F-49E6-E742-4DA7-4E3145455910}"/>
              </a:ext>
            </a:extLst>
          </p:cNvPr>
          <p:cNvCxnSpPr>
            <a:cxnSpLocks/>
          </p:cNvCxnSpPr>
          <p:nvPr/>
        </p:nvCxnSpPr>
        <p:spPr>
          <a:xfrm>
            <a:off x="1282805" y="4124169"/>
            <a:ext cx="0" cy="20295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78D9907F-25AE-A95C-37B3-47ABD44B9C14}"/>
              </a:ext>
            </a:extLst>
          </p:cNvPr>
          <p:cNvCxnSpPr>
            <a:cxnSpLocks/>
          </p:cNvCxnSpPr>
          <p:nvPr/>
        </p:nvCxnSpPr>
        <p:spPr>
          <a:xfrm>
            <a:off x="4567230" y="4192203"/>
            <a:ext cx="0" cy="20295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C832E43A-702A-91B7-DA34-71E41F03F35F}"/>
              </a:ext>
            </a:extLst>
          </p:cNvPr>
          <p:cNvCxnSpPr>
            <a:cxnSpLocks/>
          </p:cNvCxnSpPr>
          <p:nvPr/>
        </p:nvCxnSpPr>
        <p:spPr>
          <a:xfrm>
            <a:off x="6244272" y="4144168"/>
            <a:ext cx="0" cy="20295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BB6846A9-488E-B34D-FABD-38FF04171A46}"/>
                  </a:ext>
                </a:extLst>
              </p:cNvPr>
              <p:cNvSpPr txBox="1"/>
              <p:nvPr/>
            </p:nvSpPr>
            <p:spPr>
              <a:xfrm>
                <a:off x="63485" y="5539272"/>
                <a:ext cx="113568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dirty="0"/>
                  <a:t>Potential       </a:t>
                </a:r>
                <a14:m>
                  <m:oMath xmlns:m="http://schemas.openxmlformats.org/officeDocument/2006/math">
                    <m:r>
                      <a:rPr lang="en-US" sz="900" b="0" i="1" smtClean="0"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sz="900" b="0" i="1" smtClean="0">
                        <a:latin typeface="Cambria Math" panose="02040503050406030204" pitchFamily="18" charset="0"/>
                      </a:rPr>
                      <m:t>(4</m:t>
                    </m:r>
                    <m:sSup>
                      <m:sSupPr>
                        <m:ctrlPr>
                          <a:rPr lang="en-US" sz="9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9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sz="9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9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9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9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900" dirty="0"/>
              </a:p>
            </p:txBody>
          </p:sp>
        </mc:Choice>
        <mc:Fallback xmlns="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BB6846A9-488E-B34D-FABD-38FF04171A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85" y="5539272"/>
                <a:ext cx="1135689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E6431D9B-4F1B-E82A-E35F-A8FCDF071E7B}"/>
                  </a:ext>
                </a:extLst>
              </p:cNvPr>
              <p:cNvSpPr txBox="1"/>
              <p:nvPr/>
            </p:nvSpPr>
            <p:spPr>
              <a:xfrm>
                <a:off x="2103146" y="3747217"/>
                <a:ext cx="1483256" cy="424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16</m:t>
                          </m:r>
                        </m:den>
                      </m:f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(⋅,</m:t>
                      </m:r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E6431D9B-4F1B-E82A-E35F-A8FCDF071E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3146" y="3747217"/>
                <a:ext cx="1483256" cy="42498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2C59AE52-105B-3F91-8305-6C9EB433A509}"/>
                  </a:ext>
                </a:extLst>
              </p:cNvPr>
              <p:cNvSpPr txBox="1"/>
              <p:nvPr/>
            </p:nvSpPr>
            <p:spPr>
              <a:xfrm>
                <a:off x="5481609" y="3793375"/>
                <a:ext cx="1483256" cy="424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16</m:t>
                          </m:r>
                        </m:den>
                      </m:f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(⋅,</m:t>
                      </m:r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2C59AE52-105B-3F91-8305-6C9EB433A5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1609" y="3793375"/>
                <a:ext cx="1483256" cy="42498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DF19EFBD-E51A-5325-CDBB-8FB6D58A8CA6}"/>
                  </a:ext>
                </a:extLst>
              </p:cNvPr>
              <p:cNvSpPr txBox="1"/>
              <p:nvPr/>
            </p:nvSpPr>
            <p:spPr>
              <a:xfrm>
                <a:off x="660668" y="3785247"/>
                <a:ext cx="1483256" cy="4103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16</m:t>
                          </m:r>
                        </m:den>
                      </m:f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(4</m:t>
                      </m:r>
                      <m:sSup>
                        <m:sSup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−2</m:t>
                      </m:r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DF19EFBD-E51A-5325-CDBB-8FB6D58A8C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668" y="3785247"/>
                <a:ext cx="1483256" cy="41036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2902585E-4D5C-A1BC-AA03-26B3B24E4140}"/>
                  </a:ext>
                </a:extLst>
              </p:cNvPr>
              <p:cNvSpPr txBox="1"/>
              <p:nvPr/>
            </p:nvSpPr>
            <p:spPr>
              <a:xfrm>
                <a:off x="3752522" y="3793375"/>
                <a:ext cx="1483256" cy="424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num>
                        <m:den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16</m:t>
                          </m:r>
                        </m:den>
                      </m:f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(⋅,</m:t>
                      </m:r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2902585E-4D5C-A1BC-AA03-26B3B24E41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2522" y="3793375"/>
                <a:ext cx="1483256" cy="42498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8170DC10-263E-8508-7A0B-AF8FA268CFB4}"/>
                  </a:ext>
                </a:extLst>
              </p:cNvPr>
              <p:cNvSpPr txBox="1"/>
              <p:nvPr/>
            </p:nvSpPr>
            <p:spPr>
              <a:xfrm>
                <a:off x="-379822" y="3875064"/>
                <a:ext cx="1483256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𝜙</m:t>
                      </m:r>
                      <m:d>
                        <m:d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0,</m:t>
                          </m:r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d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8170DC10-263E-8508-7A0B-AF8FA268CF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79822" y="3875064"/>
                <a:ext cx="1483256" cy="26161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5B0CAE7D-5509-0C91-0132-3B05008E4A46}"/>
                  </a:ext>
                </a:extLst>
              </p:cNvPr>
              <p:cNvSpPr txBox="1"/>
              <p:nvPr/>
            </p:nvSpPr>
            <p:spPr>
              <a:xfrm>
                <a:off x="3850744" y="1905000"/>
                <a:ext cx="1483256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𝜙</m:t>
                      </m:r>
                      <m:d>
                        <m:d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0,</m:t>
                          </m:r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d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5B0CAE7D-5509-0C91-0132-3B05008E4A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0744" y="1905000"/>
                <a:ext cx="1483256" cy="26161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5025138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3B1C0-FBEC-2921-9979-85AB2893F8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26180"/>
          </a:xfrm>
        </p:spPr>
        <p:txBody>
          <a:bodyPr/>
          <a:lstStyle/>
          <a:p>
            <a:r>
              <a:rPr lang="en-US" dirty="0"/>
              <a:t>Learner’s “cord” strategy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A84AF66-CCDC-4C2D-9816-763C98ECEB2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524000"/>
                <a:ext cx="7886700" cy="4351338"/>
              </a:xfrm>
            </p:spPr>
            <p:txBody>
              <a:bodyPr/>
              <a:lstStyle/>
              <a:p>
                <a:r>
                  <a:rPr lang="en-US" dirty="0"/>
                  <a:t>Assume </a:t>
                </a:r>
                <a:r>
                  <a:rPr lang="en-US" dirty="0">
                    <a:solidFill>
                      <a:srgbClr val="FF0000"/>
                    </a:solidFill>
                  </a:rPr>
                  <a:t>s</a:t>
                </a:r>
                <a:r>
                  <a:rPr lang="en-US" dirty="0"/>
                  <a:t> is known</a:t>
                </a:r>
              </a:p>
              <a:p>
                <a:r>
                  <a:rPr lang="en-US" dirty="0"/>
                  <a:t>Assume per-iteration loss of learner is bounded</a:t>
                </a:r>
                <a:br>
                  <a:rPr lang="en-US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</m:d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/>
                  <a:t>- otherwise total loss of learner can be infinite.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A84AF66-CCDC-4C2D-9816-763C98ECEB2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524000"/>
                <a:ext cx="7886700" cy="4351338"/>
              </a:xfrm>
              <a:blipFill>
                <a:blip r:embed="rId2"/>
                <a:stretch>
                  <a:fillRect l="-1447" t="-26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FC01278-AB76-FE01-B0AE-BDF19A290888}"/>
              </a:ext>
            </a:extLst>
          </p:cNvPr>
          <p:cNvCxnSpPr>
            <a:cxnSpLocks/>
          </p:cNvCxnSpPr>
          <p:nvPr/>
        </p:nvCxnSpPr>
        <p:spPr>
          <a:xfrm>
            <a:off x="827314" y="6248400"/>
            <a:ext cx="7489372" cy="0"/>
          </a:xfrm>
          <a:prstGeom prst="straightConnector1">
            <a:avLst/>
          </a:prstGeom>
          <a:ln w="381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F8A8A69-740C-FCB0-783A-D1B31311781A}"/>
              </a:ext>
            </a:extLst>
          </p:cNvPr>
          <p:cNvCxnSpPr>
            <a:cxnSpLocks/>
          </p:cNvCxnSpPr>
          <p:nvPr/>
        </p:nvCxnSpPr>
        <p:spPr>
          <a:xfrm flipV="1">
            <a:off x="4201886" y="3831772"/>
            <a:ext cx="0" cy="25527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reeform 5">
            <a:extLst>
              <a:ext uri="{FF2B5EF4-FFF2-40B4-BE49-F238E27FC236}">
                <a16:creationId xmlns:a16="http://schemas.microsoft.com/office/drawing/2014/main" id="{6F4F2E02-D644-F486-6052-FB669460AD73}"/>
              </a:ext>
            </a:extLst>
          </p:cNvPr>
          <p:cNvSpPr/>
          <p:nvPr/>
        </p:nvSpPr>
        <p:spPr>
          <a:xfrm>
            <a:off x="1289958" y="3809999"/>
            <a:ext cx="5742214" cy="2356758"/>
          </a:xfrm>
          <a:custGeom>
            <a:avLst/>
            <a:gdLst>
              <a:gd name="connsiteX0" fmla="*/ 0 w 6604000"/>
              <a:gd name="connsiteY0" fmla="*/ 3069771 h 3069771"/>
              <a:gd name="connsiteX1" fmla="*/ 4318000 w 6604000"/>
              <a:gd name="connsiteY1" fmla="*/ 2090057 h 3069771"/>
              <a:gd name="connsiteX2" fmla="*/ 6604000 w 6604000"/>
              <a:gd name="connsiteY2" fmla="*/ 0 h 3069771"/>
              <a:gd name="connsiteX0" fmla="*/ 0 w 6604000"/>
              <a:gd name="connsiteY0" fmla="*/ 3069771 h 3069771"/>
              <a:gd name="connsiteX1" fmla="*/ 4194628 w 6604000"/>
              <a:gd name="connsiteY1" fmla="*/ 2402115 h 3069771"/>
              <a:gd name="connsiteX2" fmla="*/ 6604000 w 6604000"/>
              <a:gd name="connsiteY2" fmla="*/ 0 h 3069771"/>
              <a:gd name="connsiteX0" fmla="*/ 0 w 6604000"/>
              <a:gd name="connsiteY0" fmla="*/ 3069771 h 3069771"/>
              <a:gd name="connsiteX1" fmla="*/ 4194628 w 6604000"/>
              <a:gd name="connsiteY1" fmla="*/ 2402115 h 3069771"/>
              <a:gd name="connsiteX2" fmla="*/ 6604000 w 6604000"/>
              <a:gd name="connsiteY2" fmla="*/ 0 h 3069771"/>
              <a:gd name="connsiteX0" fmla="*/ 0 w 6604000"/>
              <a:gd name="connsiteY0" fmla="*/ 3069771 h 3069771"/>
              <a:gd name="connsiteX1" fmla="*/ 4194628 w 6604000"/>
              <a:gd name="connsiteY1" fmla="*/ 2402115 h 3069771"/>
              <a:gd name="connsiteX2" fmla="*/ 6604000 w 6604000"/>
              <a:gd name="connsiteY2" fmla="*/ 0 h 3069771"/>
              <a:gd name="connsiteX0" fmla="*/ 0 w 7656285"/>
              <a:gd name="connsiteY0" fmla="*/ 3142343 h 3142343"/>
              <a:gd name="connsiteX1" fmla="*/ 4194628 w 7656285"/>
              <a:gd name="connsiteY1" fmla="*/ 2474687 h 3142343"/>
              <a:gd name="connsiteX2" fmla="*/ 7656285 w 7656285"/>
              <a:gd name="connsiteY2" fmla="*/ 0 h 3142343"/>
              <a:gd name="connsiteX0" fmla="*/ 0 w 7656285"/>
              <a:gd name="connsiteY0" fmla="*/ 3142343 h 3142343"/>
              <a:gd name="connsiteX1" fmla="*/ 4194628 w 7656285"/>
              <a:gd name="connsiteY1" fmla="*/ 2474687 h 3142343"/>
              <a:gd name="connsiteX2" fmla="*/ 7656285 w 7656285"/>
              <a:gd name="connsiteY2" fmla="*/ 0 h 3142343"/>
              <a:gd name="connsiteX0" fmla="*/ 0 w 7656285"/>
              <a:gd name="connsiteY0" fmla="*/ 3142343 h 3142343"/>
              <a:gd name="connsiteX1" fmla="*/ 4855028 w 7656285"/>
              <a:gd name="connsiteY1" fmla="*/ 2394858 h 3142343"/>
              <a:gd name="connsiteX2" fmla="*/ 7656285 w 7656285"/>
              <a:gd name="connsiteY2" fmla="*/ 0 h 3142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656285" h="3142343">
                <a:moveTo>
                  <a:pt x="0" y="3142343"/>
                </a:moveTo>
                <a:cubicBezTo>
                  <a:pt x="1528838" y="3075214"/>
                  <a:pt x="3754361" y="2906486"/>
                  <a:pt x="4855028" y="2394858"/>
                </a:cubicBezTo>
                <a:cubicBezTo>
                  <a:pt x="5955695" y="1883229"/>
                  <a:pt x="6853161" y="1181100"/>
                  <a:pt x="7656285" y="0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E595BBE-8DA3-3624-8C3F-62C7B7192B1A}"/>
              </a:ext>
            </a:extLst>
          </p:cNvPr>
          <p:cNvCxnSpPr>
            <a:cxnSpLocks/>
          </p:cNvCxnSpPr>
          <p:nvPr/>
        </p:nvCxnSpPr>
        <p:spPr>
          <a:xfrm flipV="1">
            <a:off x="2305050" y="6242957"/>
            <a:ext cx="0" cy="179616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B46F230-87DA-FD5F-E57B-881CEF54372C}"/>
              </a:ext>
            </a:extLst>
          </p:cNvPr>
          <p:cNvCxnSpPr>
            <a:cxnSpLocks/>
          </p:cNvCxnSpPr>
          <p:nvPr/>
        </p:nvCxnSpPr>
        <p:spPr>
          <a:xfrm flipV="1">
            <a:off x="6139541" y="6242932"/>
            <a:ext cx="0" cy="179616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453FD84B-15BB-220E-27C4-8CCFE45AD3BA}"/>
              </a:ext>
            </a:extLst>
          </p:cNvPr>
          <p:cNvGrpSpPr/>
          <p:nvPr/>
        </p:nvGrpSpPr>
        <p:grpSpPr>
          <a:xfrm>
            <a:off x="1796823" y="6417103"/>
            <a:ext cx="4821010" cy="253916"/>
            <a:chOff x="2395764" y="5691526"/>
            <a:chExt cx="6428013" cy="33855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D81F81BD-3260-CB84-5353-EC276BE1DA49}"/>
                    </a:ext>
                  </a:extLst>
                </p:cNvPr>
                <p:cNvSpPr txBox="1"/>
                <p:nvPr/>
              </p:nvSpPr>
              <p:spPr>
                <a:xfrm>
                  <a:off x="2395764" y="5691526"/>
                  <a:ext cx="1253671" cy="3385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5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sz="105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05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05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en-US" sz="1050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D81F81BD-3260-CB84-5353-EC276BE1DA4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95764" y="5691526"/>
                  <a:ext cx="1253671" cy="33855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FF5ECFE1-2A3F-5312-6DA5-9749A23261A2}"/>
                    </a:ext>
                  </a:extLst>
                </p:cNvPr>
                <p:cNvSpPr txBox="1"/>
                <p:nvPr/>
              </p:nvSpPr>
              <p:spPr>
                <a:xfrm>
                  <a:off x="7570106" y="5691526"/>
                  <a:ext cx="1253671" cy="3385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5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sz="105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05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05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en-US" sz="1050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FF5ECFE1-2A3F-5312-6DA5-9749A23261A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70106" y="5691526"/>
                  <a:ext cx="1253671" cy="33855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52667E45-E4BD-9105-F949-19901372F4AC}"/>
                    </a:ext>
                  </a:extLst>
                </p:cNvPr>
                <p:cNvSpPr txBox="1"/>
                <p:nvPr/>
              </p:nvSpPr>
              <p:spPr>
                <a:xfrm>
                  <a:off x="5290455" y="5691526"/>
                  <a:ext cx="733881" cy="3385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50" i="1">
                            <a:latin typeface="Cambria Math" panose="02040503050406030204" pitchFamily="18" charset="0"/>
                          </a:rPr>
                          <m:t>𝑅</m:t>
                        </m:r>
                      </m:oMath>
                    </m:oMathPara>
                  </a14:m>
                  <a:endParaRPr lang="en-US" sz="1050" dirty="0"/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67E5DCB1-EF56-8848-AA56-FDF6185BEA6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90455" y="5691526"/>
                  <a:ext cx="733881" cy="33855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113F284-E9C3-0058-99FE-B491CF897FE3}"/>
              </a:ext>
            </a:extLst>
          </p:cNvPr>
          <p:cNvCxnSpPr>
            <a:cxnSpLocks/>
          </p:cNvCxnSpPr>
          <p:nvPr/>
        </p:nvCxnSpPr>
        <p:spPr>
          <a:xfrm>
            <a:off x="6139542" y="3809999"/>
            <a:ext cx="0" cy="30480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17D7820-3FA7-4677-833C-B8345FC48F01}"/>
              </a:ext>
            </a:extLst>
          </p:cNvPr>
          <p:cNvCxnSpPr>
            <a:cxnSpLocks/>
          </p:cNvCxnSpPr>
          <p:nvPr/>
        </p:nvCxnSpPr>
        <p:spPr>
          <a:xfrm>
            <a:off x="2305048" y="3809999"/>
            <a:ext cx="0" cy="30480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52BC638-43C8-25CB-DB15-C7F213A7CEC6}"/>
              </a:ext>
            </a:extLst>
          </p:cNvPr>
          <p:cNvCxnSpPr>
            <a:cxnSpLocks/>
          </p:cNvCxnSpPr>
          <p:nvPr/>
        </p:nvCxnSpPr>
        <p:spPr>
          <a:xfrm flipV="1">
            <a:off x="2305048" y="4836871"/>
            <a:ext cx="3834494" cy="1269989"/>
          </a:xfrm>
          <a:prstGeom prst="line">
            <a:avLst/>
          </a:prstGeom>
          <a:ln w="19050">
            <a:solidFill>
              <a:srgbClr val="00B050"/>
            </a:solidFill>
            <a:headEnd type="oval" w="med" len="med"/>
            <a:tailEnd type="oval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90217AB-EABC-1AB3-9006-7F2C30AFDC86}"/>
              </a:ext>
            </a:extLst>
          </p:cNvPr>
          <p:cNvCxnSpPr>
            <a:cxnSpLocks/>
          </p:cNvCxnSpPr>
          <p:nvPr/>
        </p:nvCxnSpPr>
        <p:spPr>
          <a:xfrm>
            <a:off x="1280847" y="4110016"/>
            <a:ext cx="638708" cy="0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EF3CD078-11CD-C895-2867-F4E18C21130B}"/>
              </a:ext>
            </a:extLst>
          </p:cNvPr>
          <p:cNvSpPr txBox="1"/>
          <p:nvPr/>
        </p:nvSpPr>
        <p:spPr>
          <a:xfrm>
            <a:off x="216767" y="4000696"/>
            <a:ext cx="99512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Upper Bound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62C36D0-3791-DF0B-944D-B4D5A031843A}"/>
                  </a:ext>
                </a:extLst>
              </p:cNvPr>
              <p:cNvSpPr txBox="1"/>
              <p:nvPr/>
            </p:nvSpPr>
            <p:spPr>
              <a:xfrm>
                <a:off x="1371600" y="3028043"/>
                <a:ext cx="7675288" cy="5533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den>
                      </m:f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  <m:d>
                            <m:d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e>
                              </m:d>
                              <m:sSup>
                                <m:sSup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𝜙</m:t>
                          </m:r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e>
                              </m:d>
                              <m:sSup>
                                <m:s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62C36D0-3791-DF0B-944D-B4D5A03184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600" y="3028043"/>
                <a:ext cx="7675288" cy="553357"/>
              </a:xfrm>
              <a:prstGeom prst="rect">
                <a:avLst/>
              </a:prstGeom>
              <a:blipFill>
                <a:blip r:embed="rId6"/>
                <a:stretch>
                  <a:fillRect b="-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D415C0F-841B-1660-46F6-B82CADCC415D}"/>
              </a:ext>
            </a:extLst>
          </p:cNvPr>
          <p:cNvCxnSpPr>
            <a:cxnSpLocks/>
          </p:cNvCxnSpPr>
          <p:nvPr/>
        </p:nvCxnSpPr>
        <p:spPr>
          <a:xfrm>
            <a:off x="1280847" y="3922535"/>
            <a:ext cx="638708" cy="0"/>
          </a:xfrm>
          <a:prstGeom prst="lin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D76B3E8-1B65-85BB-C466-E8740B57A60D}"/>
                  </a:ext>
                </a:extLst>
              </p:cNvPr>
              <p:cNvSpPr txBox="1"/>
              <p:nvPr/>
            </p:nvSpPr>
            <p:spPr>
              <a:xfrm>
                <a:off x="76200" y="3807768"/>
                <a:ext cx="1135689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dirty="0"/>
                  <a:t>Potential       </a:t>
                </a:r>
                <a14:m>
                  <m:oMath xmlns:m="http://schemas.openxmlformats.org/officeDocument/2006/math">
                    <m:r>
                      <a:rPr lang="en-US" sz="900" b="0" i="1" smtClean="0"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sz="9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9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9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9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D76B3E8-1B65-85BB-C466-E8740B57A6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" y="3807768"/>
                <a:ext cx="1135689" cy="230832"/>
              </a:xfrm>
              <a:prstGeom prst="rect">
                <a:avLst/>
              </a:prstGeom>
              <a:blipFill>
                <a:blip r:embed="rId7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813591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1CF932D-A606-C25D-75C8-64BF5A06B8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598DB3A-B482-3988-7660-CF45FEFF82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Of Talk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3A4DDC7-4C1D-6ED9-1399-21BF00BE5A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Online learning games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The Halving Game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The Binomial Game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Decision Theoretic Online Learning (DTOL)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Hedge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The continuous time limit and the heat equation.</a:t>
            </a:r>
          </a:p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NormalHedge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SDEs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Open Problems </a:t>
            </a:r>
          </a:p>
        </p:txBody>
      </p:sp>
    </p:spTree>
    <p:extLst>
      <p:ext uri="{BB962C8B-B14F-4D97-AF65-F5344CB8AC3E}">
        <p14:creationId xmlns:p14="http://schemas.microsoft.com/office/powerpoint/2010/main" val="109137993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8856C-1FB2-4B05-D2B7-B8CBD2ECB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Upper and lower potential for described strategies.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12FCD7-D97E-A975-168A-92056F7E6C6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Recursions for step size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:pPr lvl="1"/>
                <a:r>
                  <a:rPr lang="en-US" dirty="0"/>
                  <a:t>for learner “cord” strategy</a:t>
                </a:r>
                <a:br>
                  <a:rPr lang="en-US" dirty="0"/>
                </a:br>
                <a14:m>
                  <m:oMath xmlns:m="http://schemas.openxmlformats.org/officeDocument/2006/math">
                    <m:sSubSup>
                      <m:sSubSupPr>
                        <m:ctrlPr>
                          <a:rPr lang="en-US" sz="1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1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𝑐𝑜𝑟𝑑</m:t>
                        </m:r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  <m:sup>
                        <m:r>
                          <a:rPr lang="en-US" sz="1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↓</m:t>
                        </m:r>
                      </m:sup>
                    </m:sSubSup>
                    <m:r>
                      <a:rPr lang="en-US" sz="1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sSup>
                      <m:sSupPr>
                        <m:ctrlP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1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)=</m:t>
                    </m:r>
                    <m:f>
                      <m:fPr>
                        <m:ctrlP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1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𝑐𝑜𝑟𝑑</m:t>
                            </m:r>
                          </m:sub>
                          <m:sup>
                            <m:r>
                              <a:rPr lang="en-US" sz="1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↓</m:t>
                            </m:r>
                          </m:sup>
                        </m:sSubSup>
                        <m:d>
                          <m:dPr>
                            <m:ctrlP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en-US" sz="1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1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e>
                            </m:d>
                            <m:sSup>
                              <m:sSupPr>
                                <m:ctrlPr>
                                  <a:rPr lang="en-US" sz="1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sz="1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sz="1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sz="1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sz="1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𝑐𝑜𝑟𝑑</m:t>
                            </m:r>
                          </m:sub>
                          <m:sup>
                            <m:r>
                              <a:rPr lang="en-US" sz="1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↓</m:t>
                            </m:r>
                          </m:sup>
                        </m:sSubSup>
                        <m:d>
                          <m:dPr>
                            <m:ctrlPr>
                              <a:rPr lang="en-US" sz="1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en-US" sz="1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1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e>
                            </m:d>
                            <m:sSup>
                              <m:sSupPr>
                                <m:ctrlPr>
                                  <a:rPr lang="en-US" sz="1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sz="1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sz="1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sz="1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</m:d>
                  </m:oMath>
                </a14:m>
                <a:endParaRPr lang="en-US" sz="1000" dirty="0"/>
              </a:p>
              <a:p>
                <a:pPr lvl="1"/>
                <a:r>
                  <a:rPr lang="en-US" dirty="0"/>
                  <a:t>For adversarial averaging strategy </a:t>
                </a:r>
                <a:br>
                  <a:rPr lang="en-US" dirty="0"/>
                </a:br>
                <a:r>
                  <a:rPr lang="en-US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𝑎𝑣𝑒𝑟</m:t>
                        </m:r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  <m:sup>
                        <m:r>
                          <a:rPr lang="en-US" sz="1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↑</m:t>
                        </m:r>
                      </m:sup>
                    </m:sSubSup>
                    <m:r>
                      <a:rPr lang="en-US" sz="1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sSup>
                      <m:sSupPr>
                        <m:ctrlP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1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)=</m:t>
                    </m:r>
                    <m:f>
                      <m:fPr>
                        <m:ctrlP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1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sz="1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𝑎𝑣𝑒𝑟</m:t>
                            </m:r>
                          </m:sub>
                          <m:sup>
                            <m:r>
                              <a:rPr lang="en-US" sz="1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↑</m:t>
                            </m:r>
                          </m:sup>
                        </m:sSubSup>
                        <m:d>
                          <m:dPr>
                            <m:ctrlP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en-US" sz="1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1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e>
                            </m:d>
                            <m:sSup>
                              <m:sSupPr>
                                <m:ctrlPr>
                                  <a:rPr lang="en-US" sz="1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sz="1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sz="1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sz="1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𝑎𝑣𝑒𝑟</m:t>
                            </m:r>
                          </m:sub>
                          <m:sup>
                            <m:r>
                              <a:rPr lang="en-US" sz="1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↑</m:t>
                            </m:r>
                          </m:sup>
                        </m:sSubSup>
                        <m:d>
                          <m:dPr>
                            <m:ctrlPr>
                              <a:rPr lang="en-US" sz="1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en-US" sz="1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1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e>
                            </m:d>
                            <m:sSup>
                              <m:sSupPr>
                                <m:ctrlPr>
                                  <a:rPr lang="en-US" sz="1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sz="1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</m:e>
                    </m:d>
                  </m:oMath>
                </a14:m>
                <a:endParaRPr lang="en-US" sz="1600" dirty="0"/>
              </a:p>
              <a:p>
                <a:r>
                  <a:rPr lang="en-US" dirty="0"/>
                  <a:t>Solution in both cases is a binomial average</a:t>
                </a:r>
              </a:p>
              <a:p>
                <a:pPr lvl="1"/>
                <a:r>
                  <a:rPr lang="en-US" sz="2000" dirty="0"/>
                  <a:t>Let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B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n-US" sz="2000" b="0" i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a:rPr lang="en-US" sz="2000" b="0" i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b</m:t>
                        </m:r>
                      </m:e>
                    </m:d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nary>
                      <m:naryPr>
                        <m:chr m:val="∑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2000" dirty="0"/>
                  <a:t>;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/>
                  <a:t>IID RV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±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2000" b="1" dirty="0"/>
                  <a:t> </a:t>
                </a:r>
                <a:r>
                  <a:rPr lang="en-US" sz="2000" dirty="0"/>
                  <a:t>with prob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sz="2000" b="1" dirty="0"/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𝑐𝑜𝑟𝑑</m:t>
                        </m:r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  <m:sup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↓</m:t>
                        </m:r>
                      </m:sup>
                    </m:sSubSup>
                    <m:r>
                      <a:rPr lang="en-US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)=</m:t>
                    </m:r>
                  </m:oMath>
                </a14:m>
                <a:r>
                  <a:rPr lang="en-US" sz="2000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𝜌</m:t>
                        </m:r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∼</m:t>
                        </m:r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𝜌</m:t>
                        </m:r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endParaRPr lang="en-US" sz="2000" b="1" dirty="0"/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𝑎𝑣𝑒𝑟</m:t>
                        </m:r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  <m:sup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↑</m:t>
                        </m:r>
                      </m:sup>
                    </m:sSubSup>
                    <m:d>
                      <m:dPr>
                        <m:ctrlP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d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𝜌</m:t>
                        </m:r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∼</m:t>
                        </m:r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𝜌</m:t>
                        </m:r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br>
                  <a:rPr lang="en-US" dirty="0"/>
                </a:b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12FCD7-D97E-A975-168A-92056F7E6C6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47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5210202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38CD7A-D274-E1C4-030E-536761C00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Taking the limit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9D9CBC4-E6B5-CC64-E7B9-6180D25FF9D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sz="2000" b="0" dirty="0">
                    <a:solidFill>
                      <a:srgbClr val="FF0000"/>
                    </a:solidFill>
                  </a:rPr>
                  <a:t>Let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endParaRPr lang="en-US" sz="2000" b="0" dirty="0">
                  <a:solidFill>
                    <a:srgbClr val="FF0000"/>
                  </a:solidFill>
                </a:endParaRPr>
              </a:p>
              <a:p>
                <a:r>
                  <a:rPr lang="en-US" sz="2000" dirty="0"/>
                  <a:t>The grid for </a:t>
                </a:r>
                <a:r>
                  <a:rPr lang="en-US" sz="2000" dirty="0">
                    <a:solidFill>
                      <a:srgbClr val="FF0000"/>
                    </a:solidFill>
                  </a:rPr>
                  <a:t>k+1</a:t>
                </a:r>
                <a:r>
                  <a:rPr lang="en-US" sz="2000" dirty="0"/>
                  <a:t> is a superset of the grid for </a:t>
                </a:r>
                <a:r>
                  <a:rPr lang="en-US" sz="2000" dirty="0">
                    <a:solidFill>
                      <a:srgbClr val="FF0000"/>
                    </a:solidFill>
                  </a:rPr>
                  <a:t>k</a:t>
                </a:r>
                <a:endParaRPr lang="en-US" sz="2000" b="0" i="1" dirty="0">
                  <a:solidFill>
                    <a:srgbClr val="FF0000"/>
                  </a:solidFill>
                </a:endParaRPr>
              </a:p>
              <a:p>
                <a:r>
                  <a:rPr lang="en-US" sz="2000" b="0" dirty="0"/>
                  <a:t>For any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dirty="0" err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000" b="0" i="1" dirty="0" err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dirty="0" err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0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b="0" dirty="0"/>
                  <a:t> that are on the grid for some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000" b="0" dirty="0"/>
                  <a:t>,</a:t>
                </a:r>
                <a:br>
                  <a:rPr lang="en-US" sz="2000" b="0" dirty="0"/>
                </a:br>
                <a14:m>
                  <m:oMath xmlns:m="http://schemas.openxmlformats.org/officeDocument/2006/math">
                    <m:func>
                      <m:funcPr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0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func>
                          <m:funcPr>
                            <m:ctrlP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Sup>
                              <m:sSubSupPr>
                                <m:ctrlPr>
                                  <a:rPr lang="en-US" sz="2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n-US" sz="2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𝑐𝑜𝑟𝑑</m:t>
                                </m:r>
                                <m:r>
                                  <a:rPr lang="en-US" sz="2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US" sz="20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sz="20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0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p>
                                </m:sSup>
                                <m:r>
                                  <a:rPr lang="en-US" sz="2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b>
                              <m:sup>
                                <m:r>
                                  <a:rPr lang="en-US" sz="2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↓</m:t>
                                </m:r>
                              </m:sup>
                            </m:sSubSup>
                          </m:fName>
                          <m:e>
                            <m:d>
                              <m:dPr>
                                <m:ctrlPr>
                                  <a:rPr lang="en-US" sz="2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sz="2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</m:d>
                            <m: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m:rPr>
                                <m:nor/>
                              </m:rPr>
                              <a:rPr lang="en-US" sz="2000" dirty="0">
                                <a:solidFill>
                                  <a:srgbClr val="FF0000"/>
                                </a:solidFill>
                              </a:rPr>
                              <m:t> </m:t>
                            </m:r>
                            <m:sSubSup>
                              <m:sSubSupPr>
                                <m:ctrlPr>
                                  <a:rPr lang="en-US" sz="2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𝑎𝑣𝑒𝑟</m:t>
                                </m:r>
                                <m:d>
                                  <m:dPr>
                                    <m:ctrlPr>
                                      <a:rPr lang="en-US" sz="20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sz="20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0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  <m:sup>
                                        <m:r>
                                          <a:rPr lang="en-US" sz="20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sz="20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p>
                                    </m:sSup>
                                  </m:e>
                                </m:d>
                              </m:sub>
                              <m:sup>
                                <m:r>
                                  <a:rPr lang="en-US" sz="2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↑</m:t>
                                </m:r>
                              </m:sup>
                            </m:sSubSup>
                            <m:d>
                              <m:dPr>
                                <m:ctrlPr>
                                  <a:rPr lang="en-US" sz="2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sz="2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</m:d>
                            <m: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]=0 </m:t>
                            </m:r>
                          </m:e>
                        </m:func>
                      </m:e>
                    </m:func>
                  </m:oMath>
                </a14:m>
                <a:endParaRPr lang="en-US" sz="2000" dirty="0">
                  <a:solidFill>
                    <a:srgbClr val="FF0000"/>
                  </a:solidFill>
                </a:endParaRPr>
              </a:p>
              <a:p>
                <a:r>
                  <a:rPr lang="en-US" sz="2000" b="0" dirty="0"/>
                  <a:t>Density of grids + continuity: There is a limit potential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2000" b="0" i="1" dirty="0">
                    <a:solidFill>
                      <a:srgbClr val="FF0000"/>
                    </a:solidFill>
                  </a:rPr>
                  <a:t> </a:t>
                </a:r>
                <a:r>
                  <a:rPr lang="en-US" sz="2000" b="0" dirty="0">
                    <a:solidFill>
                      <a:schemeClr val="tx1"/>
                    </a:solidFill>
                  </a:rPr>
                  <a:t>such that for </a:t>
                </a:r>
                <a:br>
                  <a:rPr lang="en-US" sz="2000" b="0" dirty="0">
                    <a:solidFill>
                      <a:schemeClr val="tx1"/>
                    </a:solidFill>
                  </a:rPr>
                </a:br>
                <a:br>
                  <a:rPr lang="en-US" sz="2000" b="0" dirty="0">
                    <a:solidFill>
                      <a:schemeClr val="tx1"/>
                    </a:solidFill>
                  </a:rPr>
                </a:b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sz="20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0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,0≤</m:t>
                    </m:r>
                    <m:r>
                      <a:rPr lang="en-US" sz="20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0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sSup>
                      <m:sSupPr>
                        <m:ctrlPr>
                          <a:rPr lang="en-US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p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d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000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sz="20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lim</m:t>
                        </m:r>
                      </m:e>
                      <m:lim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→0</m:t>
                        </m:r>
                      </m:lim>
                    </m:limLow>
                  </m:oMath>
                </a14:m>
                <a:r>
                  <a:rPr lang="en-US" sz="2000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Sup>
                          <m:sSubSupPr>
                            <m:ctrlP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𝑐𝑜𝑟𝑑</m:t>
                            </m:r>
                            <m: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b>
                          <m:sup>
                            <m: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↓</m:t>
                            </m:r>
                          </m:sup>
                        </m:sSubSup>
                      </m:fName>
                      <m:e>
                        <m:d>
                          <m:dPr>
                            <m:ctrlP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  <m: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d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limLow>
                          <m:limLowPr>
                            <m:ctrlP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0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→0</m:t>
                            </m:r>
                          </m:lim>
                        </m:limLow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Sup>
                          <m:sSubSupPr>
                            <m:ctrlP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𝑎𝑣𝑒𝑟</m:t>
                            </m:r>
                            <m:d>
                              <m:dPr>
                                <m:ctrlPr>
                                  <a:rPr lang="en-US" sz="2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</m:d>
                          </m:sub>
                          <m:sup>
                            <m: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↑</m:t>
                            </m:r>
                          </m:sup>
                        </m:sSubSup>
                        <m:d>
                          <m:dPr>
                            <m:ctrlP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  <m: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d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func>
                  </m:oMath>
                </a14:m>
                <a:endParaRPr lang="en-US" sz="2000" b="0" i="1" dirty="0">
                  <a:solidFill>
                    <a:srgbClr val="FF0000"/>
                  </a:solidFill>
                </a:endParaRPr>
              </a:p>
              <a:p>
                <a:r>
                  <a:rPr lang="en-US" sz="2000" i="1" dirty="0"/>
                  <a:t>The limit corresponds to Brownian Motion.</a:t>
                </a:r>
              </a:p>
              <a:p>
                <a:r>
                  <a:rPr lang="en-US" sz="2000" b="0" i="1" dirty="0"/>
                  <a:t>But is this limit min max? </a:t>
                </a:r>
              </a:p>
              <a:p>
                <a:pPr lvl="1"/>
                <a:r>
                  <a:rPr lang="en-US" sz="1600" i="1" dirty="0"/>
                  <a:t>We need to show that the adversary prefers smaller steps</a:t>
                </a:r>
              </a:p>
              <a:p>
                <a:pPr lvl="1"/>
                <a:r>
                  <a:rPr lang="en-US" sz="1600" i="1" dirty="0"/>
                  <a:t>We show that the lower potential for k+1 is always strictly higher than the potential for k</a:t>
                </a:r>
                <a:br>
                  <a:rPr lang="en-US" sz="1600" b="0" i="1" dirty="0"/>
                </a:br>
                <a:endParaRPr lang="en-US" b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9D9CBC4-E6B5-CC64-E7B9-6180D25FF9D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43" t="-17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1357588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18B9AA-71BC-7513-E05B-FE88887052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The adversary prefers smaller steps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B835E21-A503-DC43-4C51-E398BD251C3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7886700" cy="1325563"/>
              </a:xfrm>
            </p:spPr>
            <p:txBody>
              <a:bodyPr>
                <a:normAutofit/>
              </a:bodyPr>
              <a:lstStyle/>
              <a:p>
                <a:r>
                  <a:rPr lang="en-US" sz="2000" dirty="0">
                    <a:solidFill>
                      <a:schemeClr val="tx1"/>
                    </a:solidFill>
                  </a:rPr>
                  <a:t>Suppose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l-G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𝒫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 (four strictly positive derivatives)</a:t>
                </a:r>
              </a:p>
              <a:p>
                <a:r>
                  <a:rPr lang="en-US" sz="2000" dirty="0">
                    <a:solidFill>
                      <a:schemeClr val="tx1"/>
                    </a:solidFill>
                  </a:rPr>
                  <a:t>Potential for 4 steps of size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num>
                      <m:den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 is higher than </a:t>
                </a:r>
                <a:br>
                  <a:rPr lang="en-US" sz="2000" dirty="0">
                    <a:solidFill>
                      <a:schemeClr val="tx1"/>
                    </a:solidFill>
                  </a:rPr>
                </a:br>
                <a:r>
                  <a:rPr lang="en-US" sz="2000" dirty="0">
                    <a:solidFill>
                      <a:schemeClr val="tx1"/>
                    </a:solidFill>
                  </a:rPr>
                  <a:t>potential for 1 step of size  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B835E21-A503-DC43-4C51-E398BD251C3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7886700" cy="1325563"/>
              </a:xfrm>
              <a:blipFill>
                <a:blip r:embed="rId2"/>
                <a:stretch>
                  <a:fillRect l="-643" t="-47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2C9A8A5E-AAFF-424A-121A-EBDFCB1732F4}"/>
              </a:ext>
            </a:extLst>
          </p:cNvPr>
          <p:cNvGrpSpPr/>
          <p:nvPr/>
        </p:nvGrpSpPr>
        <p:grpSpPr>
          <a:xfrm>
            <a:off x="1219200" y="3670261"/>
            <a:ext cx="6400800" cy="1663739"/>
            <a:chOff x="2362200" y="3975061"/>
            <a:chExt cx="2667000" cy="2044743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6F3A011D-EA68-B8CC-3235-D59D8053720A}"/>
                </a:ext>
              </a:extLst>
            </p:cNvPr>
            <p:cNvGrpSpPr/>
            <p:nvPr/>
          </p:nvGrpSpPr>
          <p:grpSpPr>
            <a:xfrm rot="5400000">
              <a:off x="2673329" y="3663933"/>
              <a:ext cx="2044741" cy="2667000"/>
              <a:chOff x="1676402" y="4357593"/>
              <a:chExt cx="914401" cy="1809879"/>
            </a:xfrm>
          </p:grpSpPr>
          <p:cxnSp>
            <p:nvCxnSpPr>
              <p:cNvPr id="5" name="Straight Arrow Connector 4">
                <a:extLst>
                  <a:ext uri="{FF2B5EF4-FFF2-40B4-BE49-F238E27FC236}">
                    <a16:creationId xmlns:a16="http://schemas.microsoft.com/office/drawing/2014/main" id="{E658BF9E-507B-CE7F-AC07-41D3694A1F0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76402" y="5257802"/>
                <a:ext cx="228600" cy="2286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Straight Arrow Connector 6">
                <a:extLst>
                  <a:ext uri="{FF2B5EF4-FFF2-40B4-BE49-F238E27FC236}">
                    <a16:creationId xmlns:a16="http://schemas.microsoft.com/office/drawing/2014/main" id="{1C15AB8A-D1C4-41C6-9DDB-2449DFDF7A9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76402" y="5029202"/>
                <a:ext cx="228600" cy="2286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4A3EEC92-47BC-2621-267A-32223BC1186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5002" y="5486401"/>
                <a:ext cx="228600" cy="2286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300BB9C8-7937-96C9-53A2-24B8D7CB4C1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05002" y="5257802"/>
                <a:ext cx="228600" cy="2286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B375DA0B-47C0-897A-20C5-7C65CE9776A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5002" y="5033932"/>
                <a:ext cx="228600" cy="2286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9D94D5BA-CF3D-E240-606A-A512700DC68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05002" y="4805332"/>
                <a:ext cx="228600" cy="2286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6AD7C52F-8B6C-792E-1941-8EDFCD34BDB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33602" y="5710272"/>
                <a:ext cx="228600" cy="2286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60E7F024-CC65-7F5B-28B2-C9D5B4591B7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133602" y="5481671"/>
                <a:ext cx="228600" cy="2286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AF104D2E-2DCB-AFEF-EF7A-09EDC0D10F8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62203" y="5938872"/>
                <a:ext cx="228600" cy="2286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101261CE-95CC-D8E9-7538-F3A8C2E732F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62203" y="5710273"/>
                <a:ext cx="228600" cy="2286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AE897087-75A3-6989-D67D-4F8FA7543F6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62203" y="5486402"/>
                <a:ext cx="228600" cy="2286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669B4273-71C6-733D-52DF-2A7659CC1BC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62203" y="5257802"/>
                <a:ext cx="228600" cy="2286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515F9BFA-3FE9-B7A3-AFDC-3FA7A097862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33602" y="4810063"/>
                <a:ext cx="228600" cy="2286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5DCCF600-CE53-00AA-3F95-BE9A7F86A9C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133602" y="4581462"/>
                <a:ext cx="228600" cy="2286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79D82B27-CC00-FE66-37D8-D962B0BD34A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62203" y="5038662"/>
                <a:ext cx="228600" cy="2286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0C3889B9-010B-2F58-E034-7A1F985BEEF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62203" y="4810063"/>
                <a:ext cx="228600" cy="2286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511E9E7C-22D6-D2EF-2255-7A921A080A7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62203" y="4586193"/>
                <a:ext cx="228600" cy="2286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39676FBF-9052-15BF-8F7B-F703365C141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62202" y="4357593"/>
                <a:ext cx="228600" cy="2286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207AE6E9-D166-FB1A-1E3F-65FA32A1897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33601" y="5257804"/>
                <a:ext cx="228600" cy="2286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217B55DE-3414-AB71-E078-DE1C4A8F6CB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133600" y="5029200"/>
                <a:ext cx="228600" cy="2286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36D02D38-0ABF-9052-0A0C-D04330694D93}"/>
                </a:ext>
              </a:extLst>
            </p:cNvPr>
            <p:cNvCxnSpPr>
              <a:cxnSpLocks/>
            </p:cNvCxnSpPr>
            <p:nvPr/>
          </p:nvCxnSpPr>
          <p:spPr>
            <a:xfrm>
              <a:off x="3702669" y="3975061"/>
              <a:ext cx="666754" cy="2044743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1B264354-B28D-679A-8A92-BE9204AB8E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28948" y="3975061"/>
              <a:ext cx="673720" cy="2044742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21E3725F-4925-B947-F64D-8F038E560D5F}"/>
              </a:ext>
            </a:extLst>
          </p:cNvPr>
          <p:cNvGrpSpPr/>
          <p:nvPr/>
        </p:nvGrpSpPr>
        <p:grpSpPr>
          <a:xfrm>
            <a:off x="685800" y="5333990"/>
            <a:ext cx="7981238" cy="424988"/>
            <a:chOff x="685800" y="5333990"/>
            <a:chExt cx="7981238" cy="42498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F95C6893-C84E-2799-D29D-DA002725FC1C}"/>
                    </a:ext>
                  </a:extLst>
                </p:cNvPr>
                <p:cNvSpPr txBox="1"/>
                <p:nvPr/>
              </p:nvSpPr>
              <p:spPr>
                <a:xfrm>
                  <a:off x="7183782" y="5333990"/>
                  <a:ext cx="1483256" cy="41036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11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1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11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16</m:t>
                            </m:r>
                          </m:den>
                        </m:f>
                        <m:r>
                          <a:rPr lang="en-US" sz="11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  <m:r>
                          <a:rPr lang="en-US" sz="11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(4</m:t>
                        </m:r>
                        <m:sSup>
                          <m:sSupPr>
                            <m:ctrlPr>
                              <a:rPr lang="en-US" sz="11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1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sz="11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11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1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sz="11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+2</m:t>
                        </m:r>
                        <m:r>
                          <a:rPr lang="en-US" sz="11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1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100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F95C6893-C84E-2799-D29D-DA002725FC1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83782" y="5333990"/>
                  <a:ext cx="1483256" cy="410369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40BC7FFD-85C9-A1B0-1432-2BB9AB8C7D9A}"/>
                    </a:ext>
                  </a:extLst>
                </p:cNvPr>
                <p:cNvSpPr txBox="1"/>
                <p:nvPr/>
              </p:nvSpPr>
              <p:spPr>
                <a:xfrm>
                  <a:off x="2128278" y="5333990"/>
                  <a:ext cx="1483256" cy="42498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11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1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num>
                          <m:den>
                            <m:r>
                              <a:rPr lang="en-US" sz="11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16</m:t>
                            </m:r>
                          </m:den>
                        </m:f>
                        <m:r>
                          <a:rPr lang="en-US" sz="11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  <m:r>
                          <a:rPr lang="en-US" sz="11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(⋅,</m:t>
                        </m:r>
                        <m:r>
                          <a:rPr lang="en-US" sz="11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sz="11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1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1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100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40BC7FFD-85C9-A1B0-1432-2BB9AB8C7D9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28278" y="5333990"/>
                  <a:ext cx="1483256" cy="424988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9C35A4EA-FD11-2BDB-3389-36A3CF742134}"/>
                    </a:ext>
                  </a:extLst>
                </p:cNvPr>
                <p:cNvSpPr txBox="1"/>
                <p:nvPr/>
              </p:nvSpPr>
              <p:spPr>
                <a:xfrm>
                  <a:off x="5506741" y="5333990"/>
                  <a:ext cx="1483256" cy="42498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11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1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num>
                          <m:den>
                            <m:r>
                              <a:rPr lang="en-US" sz="11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16</m:t>
                            </m:r>
                          </m:den>
                        </m:f>
                        <m:r>
                          <a:rPr lang="en-US" sz="11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  <m:r>
                          <a:rPr lang="en-US" sz="11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(⋅,</m:t>
                        </m:r>
                        <m:r>
                          <a:rPr lang="en-US" sz="11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sz="11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1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1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100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9C35A4EA-FD11-2BDB-3389-36A3CF74213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06741" y="5333990"/>
                  <a:ext cx="1483256" cy="424988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4559C83B-9DF3-5B7F-3747-22A04E987F7B}"/>
                    </a:ext>
                  </a:extLst>
                </p:cNvPr>
                <p:cNvSpPr txBox="1"/>
                <p:nvPr/>
              </p:nvSpPr>
              <p:spPr>
                <a:xfrm>
                  <a:off x="685800" y="5333990"/>
                  <a:ext cx="1483256" cy="41036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1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1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11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16</m:t>
                            </m:r>
                          </m:den>
                        </m:f>
                        <m:r>
                          <a:rPr lang="en-US" sz="11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  <m:r>
                          <a:rPr lang="en-US" sz="11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(4</m:t>
                        </m:r>
                        <m:sSup>
                          <m:sSupPr>
                            <m:ctrlPr>
                              <a:rPr lang="en-US" sz="11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1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sz="11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11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1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sz="11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  <m:r>
                          <a:rPr lang="en-US" sz="11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1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100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4559C83B-9DF3-5B7F-3747-22A04E987F7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5800" y="5333990"/>
                  <a:ext cx="1483256" cy="410369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37BB6C85-E704-CCC9-DDC9-33C04CEF1C67}"/>
                    </a:ext>
                  </a:extLst>
                </p:cNvPr>
                <p:cNvSpPr txBox="1"/>
                <p:nvPr/>
              </p:nvSpPr>
              <p:spPr>
                <a:xfrm>
                  <a:off x="3777654" y="5333990"/>
                  <a:ext cx="1483256" cy="42498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11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1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</m:num>
                          <m:den>
                            <m:r>
                              <a:rPr lang="en-US" sz="11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16</m:t>
                            </m:r>
                          </m:den>
                        </m:f>
                        <m:r>
                          <a:rPr lang="en-US" sz="11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  <m:r>
                          <a:rPr lang="en-US" sz="11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(⋅,</m:t>
                        </m:r>
                        <m:r>
                          <a:rPr lang="en-US" sz="11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sz="11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100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37BB6C85-E704-CCC9-DDC9-33C04CEF1C6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77654" y="5333990"/>
                  <a:ext cx="1483256" cy="424988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22C9A3C8-8DEE-FBAD-12DD-A4DF720906F5}"/>
              </a:ext>
            </a:extLst>
          </p:cNvPr>
          <p:cNvGrpSpPr/>
          <p:nvPr/>
        </p:nvGrpSpPr>
        <p:grpSpPr>
          <a:xfrm>
            <a:off x="2100613" y="5765688"/>
            <a:ext cx="4910432" cy="409215"/>
            <a:chOff x="2100613" y="5765688"/>
            <a:chExt cx="4910432" cy="40921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FCE89F2F-CCE0-1BDA-704F-D6F6AA51300B}"/>
                    </a:ext>
                  </a:extLst>
                </p:cNvPr>
                <p:cNvSpPr txBox="1"/>
                <p:nvPr/>
              </p:nvSpPr>
              <p:spPr>
                <a:xfrm>
                  <a:off x="2100613" y="5765688"/>
                  <a:ext cx="1483256" cy="4092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1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f>
                          <m:fPr>
                            <m:ctrlPr>
                              <a:rPr lang="en-US" sz="11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1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11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11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  <m:r>
                          <a:rPr lang="en-US" sz="11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(⋅,</m:t>
                        </m:r>
                        <m:r>
                          <a:rPr lang="en-US" sz="11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sz="11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1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1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1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FCE89F2F-CCE0-1BDA-704F-D6F6AA51300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00613" y="5765688"/>
                  <a:ext cx="1483256" cy="409215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CF38AA89-3758-6DE9-B50D-C65BE0CC961E}"/>
                    </a:ext>
                  </a:extLst>
                </p:cNvPr>
                <p:cNvSpPr txBox="1"/>
                <p:nvPr/>
              </p:nvSpPr>
              <p:spPr>
                <a:xfrm>
                  <a:off x="5527789" y="5765688"/>
                  <a:ext cx="1483256" cy="4092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1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f>
                          <m:fPr>
                            <m:ctrlPr>
                              <a:rPr lang="en-US" sz="11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1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11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11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  <m:r>
                          <a:rPr lang="en-US" sz="11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(⋅,</m:t>
                        </m:r>
                        <m:r>
                          <a:rPr lang="en-US" sz="11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sz="11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1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1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1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CF38AA89-3758-6DE9-B50D-C65BE0CC961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27789" y="5765688"/>
                  <a:ext cx="1483256" cy="409215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88FFF29C-6F91-E3D7-F248-24B1C775C5D2}"/>
              </a:ext>
            </a:extLst>
          </p:cNvPr>
          <p:cNvGrpSpPr/>
          <p:nvPr/>
        </p:nvGrpSpPr>
        <p:grpSpPr>
          <a:xfrm>
            <a:off x="684113" y="6211557"/>
            <a:ext cx="7981238" cy="424988"/>
            <a:chOff x="684113" y="6211557"/>
            <a:chExt cx="7981238" cy="42498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02C2FDA9-31B2-1EAE-7416-9B1ED4DE2AE9}"/>
                    </a:ext>
                  </a:extLst>
                </p:cNvPr>
                <p:cNvSpPr txBox="1"/>
                <p:nvPr/>
              </p:nvSpPr>
              <p:spPr>
                <a:xfrm>
                  <a:off x="7182095" y="6211557"/>
                  <a:ext cx="1483256" cy="41036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16</m:t>
                            </m:r>
                          </m:den>
                        </m:f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(4</m:t>
                        </m:r>
                        <m:sSup>
                          <m:sSupPr>
                            <m:ctrlP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+2</m:t>
                        </m:r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02C2FDA9-31B2-1EAE-7416-9B1ED4DE2AE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82095" y="6211557"/>
                  <a:ext cx="1483256" cy="410369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B0156AE7-61E6-95EE-A080-79AF80621F0F}"/>
                    </a:ext>
                  </a:extLst>
                </p:cNvPr>
                <p:cNvSpPr txBox="1"/>
                <p:nvPr/>
              </p:nvSpPr>
              <p:spPr>
                <a:xfrm>
                  <a:off x="2126591" y="6211557"/>
                  <a:ext cx="1483256" cy="42498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num>
                          <m:den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16</m:t>
                            </m:r>
                          </m:den>
                        </m:f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(⋅,</m:t>
                        </m:r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B0156AE7-61E6-95EE-A080-79AF80621F0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26591" y="6211557"/>
                  <a:ext cx="1483256" cy="424988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FAEF0A34-040E-5BC6-3BC9-47FF8F0C97E0}"/>
                    </a:ext>
                  </a:extLst>
                </p:cNvPr>
                <p:cNvSpPr txBox="1"/>
                <p:nvPr/>
              </p:nvSpPr>
              <p:spPr>
                <a:xfrm>
                  <a:off x="5505054" y="6211557"/>
                  <a:ext cx="1483256" cy="42498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num>
                          <m:den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16</m:t>
                            </m:r>
                          </m:den>
                        </m:f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(⋅,</m:t>
                        </m:r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FAEF0A34-040E-5BC6-3BC9-47FF8F0C97E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05054" y="6211557"/>
                  <a:ext cx="1483256" cy="424988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198582F9-E193-9A98-55D3-79959E3E6767}"/>
                    </a:ext>
                  </a:extLst>
                </p:cNvPr>
                <p:cNvSpPr txBox="1"/>
                <p:nvPr/>
              </p:nvSpPr>
              <p:spPr>
                <a:xfrm>
                  <a:off x="684113" y="6211557"/>
                  <a:ext cx="1483256" cy="41036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16</m:t>
                            </m:r>
                          </m:den>
                        </m:f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(4</m:t>
                        </m:r>
                        <m:sSup>
                          <m:sSupPr>
                            <m:ctrlP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198582F9-E193-9A98-55D3-79959E3E676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4113" y="6211557"/>
                  <a:ext cx="1483256" cy="410369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FAEF13B3-0CF7-C17F-FB84-41223BD53DA3}"/>
                    </a:ext>
                  </a:extLst>
                </p:cNvPr>
                <p:cNvSpPr txBox="1"/>
                <p:nvPr/>
              </p:nvSpPr>
              <p:spPr>
                <a:xfrm>
                  <a:off x="3775967" y="6211557"/>
                  <a:ext cx="1483256" cy="42498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num>
                          <m:den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16</m:t>
                            </m:r>
                          </m:den>
                        </m:f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(⋅,</m:t>
                        </m:r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FAEF13B3-0CF7-C17F-FB84-41223BD53DA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75967" y="6211557"/>
                  <a:ext cx="1483256" cy="424988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45311164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352F4CE-2D26-6343-FFB2-C130E6BB26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144" y="565377"/>
            <a:ext cx="8367712" cy="4006623"/>
          </a:xfrm>
        </p:spPr>
        <p:txBody>
          <a:bodyPr/>
          <a:lstStyle/>
          <a:p>
            <a:r>
              <a:rPr lang="en-US" b="1" dirty="0">
                <a:solidFill>
                  <a:srgbClr val="00B0F0"/>
                </a:solidFill>
              </a:rPr>
              <a:t>Step 5: </a:t>
            </a:r>
            <a:r>
              <a:rPr lang="en-US" b="1" dirty="0"/>
              <a:t>continuous time.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129419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7589DEB-2514-F004-7390-A606CAD872B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Letting step-size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→0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7589DEB-2514-F004-7390-A606CAD872B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32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3C7973D-0F9B-DEFC-ACE4-762DDF87212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=1,2,3,…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Adversary makes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/>
                  <a:t>steps of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±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j</m:t>
                        </m:r>
                      </m:sub>
                    </m:sSub>
                    <m:r>
                      <a:rPr lang="en-US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±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p>
                    </m:sSup>
                  </m:oMath>
                </a14:m>
                <a:r>
                  <a:rPr lang="en-US" dirty="0"/>
                  <a:t> (wp ½, ½ )</a:t>
                </a:r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dirty="0"/>
                  <a:t>: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ctrlP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d>
                    <m:r>
                      <a:rPr lang="en-US" sz="18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den>
                    </m:f>
                    <m:r>
                      <a:rPr lang="en-US" sz="18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d>
                    <m:r>
                      <a:rPr lang="en-US" sz="18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1800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en-US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d>
                    <m:r>
                      <a:rPr lang="en-US" sz="18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sSubSup>
                          <m:sSubSupPr>
                            <m:ctrlPr>
                              <a:rPr lang="en-US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1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  <m:sup>
                            <m:r>
                              <a:rPr lang="en-US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</m:sub>
                      <m:sup>
                        <m: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↑</m:t>
                        </m:r>
                      </m:sup>
                    </m:sSubSup>
                    <m:d>
                      <m:dPr>
                        <m:ctrlP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d>
                  </m:oMath>
                </a14:m>
                <a:r>
                  <a:rPr lang="en-US" sz="1800" b="0" i="1" dirty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&gt;</a:t>
                </a:r>
                <a:r>
                  <a:rPr lang="en-US" sz="1800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sSubSup>
                          <m:sSubSupPr>
                            <m:ctrlPr>
                              <a:rPr lang="en-US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</m:sub>
                      <m:sup>
                        <m: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↑</m:t>
                        </m:r>
                      </m:sup>
                    </m:sSubSup>
                    <m:d>
                      <m:dPr>
                        <m:ctrlP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d>
                  </m:oMath>
                </a14:m>
                <a:r>
                  <a:rPr lang="en-US" sz="1800" b="0" i="1" dirty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           </a:t>
                </a:r>
                <a:r>
                  <a:rPr lang="en-US" sz="1600" b="0" i="1" dirty="0">
                    <a:latin typeface="Cambria Math" panose="02040503050406030204" pitchFamily="18" charset="0"/>
                  </a:rPr>
                  <a:t>:  adversary prefers smaller steps</a:t>
                </a:r>
              </a:p>
              <a:p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limLow>
                      <m:limLowPr>
                        <m:ctrlPr>
                          <a:rPr lang="en-US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a:rPr lang="en-US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18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lim</m:t>
                        </m:r>
                      </m:e>
                      <m:lim>
                        <m:r>
                          <a:rPr lang="en-US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→∞</m:t>
                        </m:r>
                      </m:lim>
                    </m:limLow>
                  </m:oMath>
                </a14:m>
                <a:r>
                  <a:rPr lang="en-US" sz="1800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18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sSubSup>
                              <m:sSubSupPr>
                                <m:ctrlPr>
                                  <a:rPr lang="en-US" sz="18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8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sz="18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lang="en-US" sz="18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bSup>
                          </m:sub>
                          <m:sup>
                            <m:r>
                              <a:rPr lang="en-US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↓</m:t>
                            </m:r>
                          </m:sup>
                        </m:sSubSup>
                        <m:d>
                          <m:dPr>
                            <m:ctrlPr>
                              <a:rPr lang="en-US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d>
                        <m:r>
                          <a:rPr lang="en-US" sz="18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en-US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sSubSup>
                              <m:sSubSupPr>
                                <m:ctrlPr>
                                  <a:rPr lang="en-US" sz="18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8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  <m:sub>
                                <m:r>
                                  <a:rPr lang="en-US" sz="18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lang="en-US" sz="18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bSup>
                          </m:sub>
                          <m:sup>
                            <m:r>
                              <a:rPr lang="en-US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↑</m:t>
                            </m:r>
                          </m:sup>
                        </m:sSubSup>
                        <m:d>
                          <m:dPr>
                            <m:ctrlPr>
                              <a:rPr lang="en-US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d>
                      </m:e>
                    </m:d>
                    <m:r>
                      <a:rPr lang="en-US" sz="18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800" i="1" dirty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0</a:t>
                </a:r>
                <a:r>
                  <a:rPr lang="en-US" sz="1800" i="1" dirty="0">
                    <a:latin typeface="Cambria Math" panose="02040503050406030204" pitchFamily="18" charset="0"/>
                  </a:rPr>
                  <a:t> </a:t>
                </a:r>
                <a:r>
                  <a:rPr lang="en-US" sz="1600" i="1" dirty="0">
                    <a:latin typeface="Cambria Math" panose="02040503050406030204" pitchFamily="18" charset="0"/>
                  </a:rPr>
                  <a:t>   : with smaller steps upper and lower converge</a:t>
                </a:r>
                <a:endParaRPr lang="en-US" sz="2200" i="1" dirty="0">
                  <a:latin typeface="Cambria Math" panose="02040503050406030204" pitchFamily="18" charset="0"/>
                </a:endParaRPr>
              </a:p>
              <a:p>
                <a:r>
                  <a:rPr lang="en-US" sz="1800" i="1" dirty="0">
                    <a:latin typeface="Cambria Math" panose="02040503050406030204" pitchFamily="18" charset="0"/>
                  </a:rPr>
                  <a:t>As adversary controls step size: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en-US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d>
                    <m:r>
                      <a:rPr lang="en-US" sz="1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limLow>
                      <m:limLowPr>
                        <m:ctrlP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18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lim</m:t>
                        </m:r>
                      </m:e>
                      <m:lim>
                        <m: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→∞</m:t>
                        </m:r>
                      </m:lim>
                    </m:limLow>
                    <m:sSubSup>
                      <m:sSubSupPr>
                        <m:ctrlP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sSubSup>
                          <m:sSubSupPr>
                            <m:ctrlPr>
                              <a:rPr lang="en-US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</m:sub>
                      <m:sup>
                        <m: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↓</m:t>
                        </m:r>
                      </m:sup>
                    </m:sSubSup>
                    <m:d>
                      <m:dPr>
                        <m:ctrlP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d>
                    <m:r>
                      <a:rPr lang="en-US" sz="1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limLow>
                      <m:limLowPr>
                        <m:ctrlP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18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lim</m:t>
                        </m:r>
                      </m:e>
                      <m:lim>
                        <m: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→∞</m:t>
                        </m:r>
                      </m:lim>
                    </m:limLow>
                    <m:sSubSup>
                      <m:sSubSupPr>
                        <m:ctrlP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sSubSup>
                          <m:sSubSupPr>
                            <m:ctrlPr>
                              <a:rPr lang="en-US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</m:sub>
                      <m:sup>
                        <m: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↑</m:t>
                        </m:r>
                      </m:sup>
                    </m:sSubSup>
                    <m:d>
                      <m:dPr>
                        <m:ctrlP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d>
                  </m:oMath>
                </a14:m>
                <a:r>
                  <a:rPr lang="en-US" sz="1800" i="1" dirty="0">
                    <a:latin typeface="Cambria Math" panose="02040503050406030204" pitchFamily="18" charset="0"/>
                  </a:rPr>
                  <a:t> is the  min-max potential.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3C7973D-0F9B-DEFC-ACE4-762DDF87212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447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2265346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B66095-1BA3-72F7-CF49-129EAF14EB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limit of strategies to strategy in the limit.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AB5CAC-FB30-F584-82AC-4CC6342C49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learner wants to protect itself against all adversaries.</a:t>
            </a:r>
          </a:p>
          <a:p>
            <a:r>
              <a:rPr lang="en-US" dirty="0"/>
              <a:t>The sup of alpha-star l adversarial lower bound is when s-&gt;0.</a:t>
            </a:r>
          </a:p>
          <a:p>
            <a:r>
              <a:rPr lang="en-US" dirty="0"/>
              <a:t>The learner wants to protect itself against 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451827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52300-1A63-990F-706A-A2AA086DA9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limit of infinitesimal steps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1AEDFE-1EA3-9C40-297A-0F9465458C3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Letting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→0</m:t>
                    </m:r>
                  </m:oMath>
                </a14:m>
                <a:r>
                  <a:rPr lang="en-US" dirty="0"/>
                  <a:t>  the adversary’s strategy converges to Brownian Motion.</a:t>
                </a:r>
              </a:p>
              <a:p>
                <a:r>
                  <a:rPr lang="en-US" b="1" dirty="0"/>
                  <a:t>Theorem:</a:t>
                </a:r>
                <a:r>
                  <a:rPr lang="en-US" dirty="0"/>
                  <a:t> if   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</m:d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l-G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𝒫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r>
                  <a:rPr lang="en-US" dirty="0"/>
                  <a:t> then the min max strategy for the adversary is Brownian motion.</a:t>
                </a:r>
              </a:p>
              <a:p>
                <a:r>
                  <a:rPr lang="en-US" dirty="0"/>
                  <a:t>The backwards recursion become Kolmogorov’s Backward Equation for Brownian motion:</a:t>
                </a:r>
                <a:br>
                  <a:rPr lang="en-US" dirty="0"/>
                </a:br>
                <a:r>
                  <a:rPr lang="en-US" dirty="0"/>
                  <a:t>         	     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3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num>
                      <m:den>
                        <m:r>
                          <a:rPr lang="en-US" sz="3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32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sz="3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32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2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US" sz="32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3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num>
                      <m:den>
                        <m:r>
                          <a:rPr lang="en-US" sz="3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US" sz="32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2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p>
                            <m:r>
                              <a:rPr lang="en-US" sz="32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Learner’s weight function is 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d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1AEDFE-1EA3-9C40-297A-0F9465458C3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47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04755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F5D94F-A1BA-D50B-D16C-D89727B25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403A39-4711-DF18-6E83-AAD5A19CC4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Is there a second order bound on </a:t>
            </a:r>
            <a:r>
              <a:rPr lang="en-US" dirty="0" err="1"/>
              <a:t>NormalHedge</a:t>
            </a:r>
            <a:r>
              <a:rPr lang="en-US" dirty="0"/>
              <a:t>?</a:t>
            </a:r>
          </a:p>
          <a:p>
            <a:r>
              <a:rPr lang="en-US" dirty="0"/>
              <a:t>Is there a min/max strategy?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766985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924B61D-1EF1-C928-2230-7823DBE278B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How to choose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sz="3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3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3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600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/>
                  <a:t>?  (1)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924B61D-1EF1-C928-2230-7823DBE278B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32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256A54E-7E2B-716F-B518-59049E685B8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b="1" dirty="0"/>
                  <a:t>Min/max, Fixed Horizon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func>
                      <m:funcPr>
                        <m:ctrlP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800" b="0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Pr</m:t>
                            </m:r>
                          </m:e>
                          <m:lim>
                            <m:r>
                              <a:rPr lang="en-US" sz="2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𝜌</m:t>
                            </m:r>
                            <m:r>
                              <a:rPr lang="en-US" sz="2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∼</m:t>
                            </m:r>
                            <m:r>
                              <m:rPr>
                                <m:sty m:val="p"/>
                              </m:rPr>
                              <a:rPr lang="en-US" sz="2800" b="0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Ψ</m:t>
                            </m:r>
                          </m:lim>
                        </m:limLow>
                      </m:fName>
                      <m:e>
                        <m:d>
                          <m:dPr>
                            <m:ctrlPr>
                              <a:rPr lang="en-US" sz="2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𝜌</m:t>
                            </m:r>
                            <m:r>
                              <a:rPr lang="en-US" sz="2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≥</m:t>
                            </m:r>
                            <m:r>
                              <a:rPr lang="en-US" sz="2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d>
                        <m: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Brownian motion generates normal distribution</a:t>
                </a:r>
                <a:r>
                  <a:rPr lang="en-US" b="0" dirty="0"/>
                  <a:t>: 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d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</m:rad>
                      </m:den>
                    </m:f>
                    <m:nary>
                      <m:nary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den>
                            </m:f>
                          </m:sup>
                        </m:sSup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𝑑𝑥</m:t>
                        </m:r>
                      </m:e>
                    </m:nary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Use potential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d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Min/Max but not practical.</a:t>
                </a:r>
              </a:p>
              <a:p>
                <a:pPr lvl="1"/>
                <a:r>
                  <a:rPr lang="en-US" dirty="0"/>
                  <a:t>Requires knowing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in advance.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256A54E-7E2B-716F-B518-59049E685B8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447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000552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59016-331D-91F2-C73F-94B8AC6DB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Discrete alg. for continuous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950687-2B91-F5E9-D92E-587FAD6A88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Fractional time game starts with adversary declaring step size  -- not realistic</a:t>
            </a:r>
          </a:p>
          <a:p>
            <a:r>
              <a:rPr lang="en-US" dirty="0"/>
              <a:t>We want a discrete time algorithm that operates in a continuous time environment.</a:t>
            </a:r>
          </a:p>
          <a:p>
            <a:r>
              <a:rPr lang="en-US" dirty="0"/>
              <a:t>Alternative description of expert cumulative gain: Brownian motion with drift rate and diffusion rate.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9347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25DF4CA-6816-C65C-D2BC-DC0616C0488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The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halving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game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25DF4CA-6816-C65C-D2BC-DC0616C048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18A91732-84E5-2AFB-A0AF-B13AA8663985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2400" dirty="0"/>
                  <a:t> experts</a:t>
                </a:r>
              </a:p>
              <a:p>
                <a:r>
                  <a:rPr lang="en-US" sz="2400" dirty="0"/>
                  <a:t>One of them is perfect – makes no mistakes</a:t>
                </a:r>
              </a:p>
              <a:p>
                <a:r>
                  <a:rPr lang="en-US" sz="2400" dirty="0"/>
                  <a:t>Learner’s Strategy:</a:t>
                </a:r>
              </a:p>
              <a:p>
                <a:pPr lvl="1"/>
                <a:r>
                  <a:rPr lang="en-US" dirty="0">
                    <a:solidFill>
                      <a:srgbClr val="0070C0"/>
                    </a:solidFill>
                  </a:rPr>
                  <a:t>Pool</a:t>
                </a:r>
                <a:r>
                  <a:rPr lang="en-US" dirty="0"/>
                  <a:t>: experts that made no mistake so far.</a:t>
                </a:r>
              </a:p>
              <a:p>
                <a:pPr lvl="1"/>
                <a:r>
                  <a:rPr lang="en-US" dirty="0">
                    <a:solidFill>
                      <a:srgbClr val="0070C0"/>
                    </a:solidFill>
                  </a:rPr>
                  <a:t>Prediction</a:t>
                </a:r>
                <a:r>
                  <a:rPr lang="en-US" dirty="0"/>
                  <a:t>: follow majority vote of experts in pool.</a:t>
                </a:r>
              </a:p>
              <a:p>
                <a:r>
                  <a:rPr lang="en-US" sz="2400" dirty="0"/>
                  <a:t>If learner is wrong, then the pool size</a:t>
                </a:r>
                <a:br>
                  <a:rPr lang="en-US" sz="2400" dirty="0"/>
                </a:br>
                <a:r>
                  <a:rPr lang="en-US" sz="2400" dirty="0"/>
                  <a:t> is reduced by 2 or more.</a:t>
                </a:r>
              </a:p>
              <a:p>
                <a:pPr lvl="1"/>
                <a:r>
                  <a:rPr lang="en-US" sz="2000" dirty="0"/>
                  <a:t>Guarantees at most </a:t>
                </a:r>
                <a14:m>
                  <m:oMath xmlns:m="http://schemas.openxmlformats.org/officeDocument/2006/math">
                    <m:d>
                      <m:dPr>
                        <m:begChr m:val="⌊"/>
                        <m:endChr m:val="⌋"/>
                        <m:ctrlPr>
                          <a:rPr lang="en-US" sz="20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sz="20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sz="2000" b="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2000" b="0" i="0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sz="2000" b="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fName>
                          <m:e>
                            <m:r>
                              <a:rPr lang="en-US" sz="20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</m:func>
                      </m:e>
                    </m:d>
                    <m:r>
                      <a:rPr lang="en-US" sz="20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/>
                  <a:t>mistakes</a:t>
                </a:r>
              </a:p>
              <a:p>
                <a:r>
                  <a:rPr lang="en-US" sz="2400" dirty="0"/>
                  <a:t>Adversarial strategy: split pool into two equal size sets.</a:t>
                </a:r>
              </a:p>
              <a:p>
                <a:pPr lvl="1"/>
                <a:r>
                  <a:rPr lang="en-US" sz="2000" dirty="0"/>
                  <a:t>Guarantees at least  </a:t>
                </a:r>
                <a14:m>
                  <m:oMath xmlns:m="http://schemas.openxmlformats.org/officeDocument/2006/math">
                    <m:d>
                      <m:dPr>
                        <m:begChr m:val="⌊"/>
                        <m:endChr m:val="⌋"/>
                        <m:ctrlPr>
                          <a:rPr lang="en-US" sz="20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sz="2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2000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fName>
                          <m:e>
                            <m:r>
                              <a:rPr lang="en-US" sz="2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</m:func>
                      </m:e>
                    </m:d>
                  </m:oMath>
                </a14:m>
                <a:r>
                  <a:rPr lang="en-US" sz="2000" dirty="0"/>
                  <a:t>  mistakes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18A91732-84E5-2AFB-A0AF-B13AA866398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3"/>
                <a:stretch>
                  <a:fillRect l="-965" t="-14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58432495"/>
      </p:ext>
    </p:extLst>
  </p:cSld>
  <p:clrMapOvr>
    <a:masterClrMapping/>
  </p:clrMapOvr>
  <p:transition spd="med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C4F1676-F5E0-FC42-B223-DA99D5492F7B}"/>
              </a:ext>
            </a:extLst>
          </p:cNvPr>
          <p:cNvCxnSpPr>
            <a:cxnSpLocks/>
          </p:cNvCxnSpPr>
          <p:nvPr/>
        </p:nvCxnSpPr>
        <p:spPr>
          <a:xfrm>
            <a:off x="827314" y="4525737"/>
            <a:ext cx="7489372" cy="0"/>
          </a:xfrm>
          <a:prstGeom prst="straightConnector1">
            <a:avLst/>
          </a:prstGeom>
          <a:ln w="381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0774C4B-CBFD-6D4C-BC7D-F216BA5B10DE}"/>
              </a:ext>
            </a:extLst>
          </p:cNvPr>
          <p:cNvCxnSpPr>
            <a:cxnSpLocks/>
          </p:cNvCxnSpPr>
          <p:nvPr/>
        </p:nvCxnSpPr>
        <p:spPr>
          <a:xfrm flipV="1">
            <a:off x="4201886" y="2109109"/>
            <a:ext cx="0" cy="25527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reeform 10">
            <a:extLst>
              <a:ext uri="{FF2B5EF4-FFF2-40B4-BE49-F238E27FC236}">
                <a16:creationId xmlns:a16="http://schemas.microsoft.com/office/drawing/2014/main" id="{E6875A01-1CA9-254B-9F2D-6EE28B323C97}"/>
              </a:ext>
            </a:extLst>
          </p:cNvPr>
          <p:cNvSpPr/>
          <p:nvPr/>
        </p:nvSpPr>
        <p:spPr>
          <a:xfrm>
            <a:off x="1289958" y="2087336"/>
            <a:ext cx="5742214" cy="2356758"/>
          </a:xfrm>
          <a:custGeom>
            <a:avLst/>
            <a:gdLst>
              <a:gd name="connsiteX0" fmla="*/ 0 w 6604000"/>
              <a:gd name="connsiteY0" fmla="*/ 3069771 h 3069771"/>
              <a:gd name="connsiteX1" fmla="*/ 4318000 w 6604000"/>
              <a:gd name="connsiteY1" fmla="*/ 2090057 h 3069771"/>
              <a:gd name="connsiteX2" fmla="*/ 6604000 w 6604000"/>
              <a:gd name="connsiteY2" fmla="*/ 0 h 3069771"/>
              <a:gd name="connsiteX0" fmla="*/ 0 w 6604000"/>
              <a:gd name="connsiteY0" fmla="*/ 3069771 h 3069771"/>
              <a:gd name="connsiteX1" fmla="*/ 4194628 w 6604000"/>
              <a:gd name="connsiteY1" fmla="*/ 2402115 h 3069771"/>
              <a:gd name="connsiteX2" fmla="*/ 6604000 w 6604000"/>
              <a:gd name="connsiteY2" fmla="*/ 0 h 3069771"/>
              <a:gd name="connsiteX0" fmla="*/ 0 w 6604000"/>
              <a:gd name="connsiteY0" fmla="*/ 3069771 h 3069771"/>
              <a:gd name="connsiteX1" fmla="*/ 4194628 w 6604000"/>
              <a:gd name="connsiteY1" fmla="*/ 2402115 h 3069771"/>
              <a:gd name="connsiteX2" fmla="*/ 6604000 w 6604000"/>
              <a:gd name="connsiteY2" fmla="*/ 0 h 3069771"/>
              <a:gd name="connsiteX0" fmla="*/ 0 w 6604000"/>
              <a:gd name="connsiteY0" fmla="*/ 3069771 h 3069771"/>
              <a:gd name="connsiteX1" fmla="*/ 4194628 w 6604000"/>
              <a:gd name="connsiteY1" fmla="*/ 2402115 h 3069771"/>
              <a:gd name="connsiteX2" fmla="*/ 6604000 w 6604000"/>
              <a:gd name="connsiteY2" fmla="*/ 0 h 3069771"/>
              <a:gd name="connsiteX0" fmla="*/ 0 w 7656285"/>
              <a:gd name="connsiteY0" fmla="*/ 3142343 h 3142343"/>
              <a:gd name="connsiteX1" fmla="*/ 4194628 w 7656285"/>
              <a:gd name="connsiteY1" fmla="*/ 2474687 h 3142343"/>
              <a:gd name="connsiteX2" fmla="*/ 7656285 w 7656285"/>
              <a:gd name="connsiteY2" fmla="*/ 0 h 3142343"/>
              <a:gd name="connsiteX0" fmla="*/ 0 w 7656285"/>
              <a:gd name="connsiteY0" fmla="*/ 3142343 h 3142343"/>
              <a:gd name="connsiteX1" fmla="*/ 4194628 w 7656285"/>
              <a:gd name="connsiteY1" fmla="*/ 2474687 h 3142343"/>
              <a:gd name="connsiteX2" fmla="*/ 7656285 w 7656285"/>
              <a:gd name="connsiteY2" fmla="*/ 0 h 3142343"/>
              <a:gd name="connsiteX0" fmla="*/ 0 w 7656285"/>
              <a:gd name="connsiteY0" fmla="*/ 3142343 h 3142343"/>
              <a:gd name="connsiteX1" fmla="*/ 4855028 w 7656285"/>
              <a:gd name="connsiteY1" fmla="*/ 2394858 h 3142343"/>
              <a:gd name="connsiteX2" fmla="*/ 7656285 w 7656285"/>
              <a:gd name="connsiteY2" fmla="*/ 0 h 3142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656285" h="3142343">
                <a:moveTo>
                  <a:pt x="0" y="3142343"/>
                </a:moveTo>
                <a:cubicBezTo>
                  <a:pt x="1528838" y="3075214"/>
                  <a:pt x="3754361" y="2906486"/>
                  <a:pt x="4855028" y="2394858"/>
                </a:cubicBezTo>
                <a:cubicBezTo>
                  <a:pt x="5955695" y="1883229"/>
                  <a:pt x="6853161" y="1181100"/>
                  <a:pt x="7656285" y="0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42B0C13-FC06-4C46-AB4B-840685A23AEE}"/>
              </a:ext>
            </a:extLst>
          </p:cNvPr>
          <p:cNvCxnSpPr>
            <a:cxnSpLocks/>
          </p:cNvCxnSpPr>
          <p:nvPr/>
        </p:nvCxnSpPr>
        <p:spPr>
          <a:xfrm flipV="1">
            <a:off x="2305050" y="4520294"/>
            <a:ext cx="0" cy="179616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3EB43CA-7274-A243-81D6-8A2A930D6A12}"/>
              </a:ext>
            </a:extLst>
          </p:cNvPr>
          <p:cNvCxnSpPr>
            <a:cxnSpLocks/>
          </p:cNvCxnSpPr>
          <p:nvPr/>
        </p:nvCxnSpPr>
        <p:spPr>
          <a:xfrm flipV="1">
            <a:off x="6139541" y="4520269"/>
            <a:ext cx="0" cy="179616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oup 35">
            <a:extLst>
              <a:ext uri="{FF2B5EF4-FFF2-40B4-BE49-F238E27FC236}">
                <a16:creationId xmlns:a16="http://schemas.microsoft.com/office/drawing/2014/main" id="{E7E1A92A-D638-8841-B5FF-BC5203E26852}"/>
              </a:ext>
            </a:extLst>
          </p:cNvPr>
          <p:cNvGrpSpPr/>
          <p:nvPr/>
        </p:nvGrpSpPr>
        <p:grpSpPr>
          <a:xfrm>
            <a:off x="1796823" y="4694440"/>
            <a:ext cx="4821010" cy="253916"/>
            <a:chOff x="2395764" y="5691526"/>
            <a:chExt cx="6428013" cy="33855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370399C4-535F-8C44-9C95-2E6B77F39BB7}"/>
                    </a:ext>
                  </a:extLst>
                </p:cNvPr>
                <p:cNvSpPr txBox="1"/>
                <p:nvPr/>
              </p:nvSpPr>
              <p:spPr>
                <a:xfrm>
                  <a:off x="2395764" y="5691526"/>
                  <a:ext cx="1253671" cy="3385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50" i="1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sz="1050" i="1">
                            <a:latin typeface="Cambria Math" panose="02040503050406030204" pitchFamily="18" charset="0"/>
                          </a:rPr>
                          <m:t>−1</m:t>
                        </m:r>
                      </m:oMath>
                    </m:oMathPara>
                  </a14:m>
                  <a:endParaRPr lang="en-US" sz="1050" dirty="0"/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370399C4-535F-8C44-9C95-2E6B77F39B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95764" y="5691526"/>
                  <a:ext cx="1253671" cy="338555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95A47B6B-1493-2E4E-A013-CB5D5FFAC8E7}"/>
                    </a:ext>
                  </a:extLst>
                </p:cNvPr>
                <p:cNvSpPr txBox="1"/>
                <p:nvPr/>
              </p:nvSpPr>
              <p:spPr>
                <a:xfrm>
                  <a:off x="7570106" y="5691526"/>
                  <a:ext cx="1253671" cy="3385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50" i="1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sz="1050" i="1">
                            <a:latin typeface="Cambria Math" panose="02040503050406030204" pitchFamily="18" charset="0"/>
                          </a:rPr>
                          <m:t>+1</m:t>
                        </m:r>
                      </m:oMath>
                    </m:oMathPara>
                  </a14:m>
                  <a:endParaRPr lang="en-US" sz="1050" dirty="0"/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95A47B6B-1493-2E4E-A013-CB5D5FFAC8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70106" y="5691526"/>
                  <a:ext cx="1253671" cy="33855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67E5DCB1-EF56-8848-AA56-FDF6185BEA61}"/>
                    </a:ext>
                  </a:extLst>
                </p:cNvPr>
                <p:cNvSpPr txBox="1"/>
                <p:nvPr/>
              </p:nvSpPr>
              <p:spPr>
                <a:xfrm>
                  <a:off x="5290455" y="5691526"/>
                  <a:ext cx="733881" cy="3385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50" i="1">
                            <a:latin typeface="Cambria Math" panose="02040503050406030204" pitchFamily="18" charset="0"/>
                          </a:rPr>
                          <m:t>𝑅</m:t>
                        </m:r>
                      </m:oMath>
                    </m:oMathPara>
                  </a14:m>
                  <a:endParaRPr lang="en-US" sz="1050" dirty="0"/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67E5DCB1-EF56-8848-AA56-FDF6185BEA6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90455" y="5691526"/>
                  <a:ext cx="733881" cy="33855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E0A77E84-6CB5-0C46-A2D5-69CB0633F65D}"/>
              </a:ext>
            </a:extLst>
          </p:cNvPr>
          <p:cNvCxnSpPr>
            <a:cxnSpLocks/>
          </p:cNvCxnSpPr>
          <p:nvPr/>
        </p:nvCxnSpPr>
        <p:spPr>
          <a:xfrm>
            <a:off x="6139542" y="2087336"/>
            <a:ext cx="0" cy="30480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4E50F64B-F4E2-004C-9799-4526DC0A29B6}"/>
              </a:ext>
            </a:extLst>
          </p:cNvPr>
          <p:cNvCxnSpPr>
            <a:cxnSpLocks/>
          </p:cNvCxnSpPr>
          <p:nvPr/>
        </p:nvCxnSpPr>
        <p:spPr>
          <a:xfrm>
            <a:off x="2305048" y="2087336"/>
            <a:ext cx="0" cy="30480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9DB9C967-38B1-6140-AD63-48F29A3E418F}"/>
              </a:ext>
            </a:extLst>
          </p:cNvPr>
          <p:cNvCxnSpPr>
            <a:cxnSpLocks/>
          </p:cNvCxnSpPr>
          <p:nvPr/>
        </p:nvCxnSpPr>
        <p:spPr>
          <a:xfrm flipV="1">
            <a:off x="2305048" y="3114208"/>
            <a:ext cx="3834494" cy="1269989"/>
          </a:xfrm>
          <a:prstGeom prst="line">
            <a:avLst/>
          </a:prstGeom>
          <a:ln w="19050">
            <a:solidFill>
              <a:srgbClr val="00B050"/>
            </a:solidFill>
            <a:headEnd type="oval" w="med" len="med"/>
            <a:tailEnd type="oval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E4191EE5-1226-0D4A-9E94-406160D71D60}"/>
              </a:ext>
            </a:extLst>
          </p:cNvPr>
          <p:cNvCxnSpPr>
            <a:cxnSpLocks/>
          </p:cNvCxnSpPr>
          <p:nvPr/>
        </p:nvCxnSpPr>
        <p:spPr>
          <a:xfrm flipV="1">
            <a:off x="3404846" y="3925578"/>
            <a:ext cx="1626732" cy="375505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9" name="Freeform 58">
            <a:extLst>
              <a:ext uri="{FF2B5EF4-FFF2-40B4-BE49-F238E27FC236}">
                <a16:creationId xmlns:a16="http://schemas.microsoft.com/office/drawing/2014/main" id="{3732D1E1-A900-504E-8861-43A587057589}"/>
              </a:ext>
            </a:extLst>
          </p:cNvPr>
          <p:cNvSpPr/>
          <p:nvPr/>
        </p:nvSpPr>
        <p:spPr>
          <a:xfrm>
            <a:off x="1264755" y="2083628"/>
            <a:ext cx="5550452" cy="2119534"/>
          </a:xfrm>
          <a:custGeom>
            <a:avLst/>
            <a:gdLst>
              <a:gd name="connsiteX0" fmla="*/ 5910469 w 5910469"/>
              <a:gd name="connsiteY0" fmla="*/ 0 h 1513453"/>
              <a:gd name="connsiteX1" fmla="*/ 3346174 w 5910469"/>
              <a:gd name="connsiteY1" fmla="*/ 1338470 h 1513453"/>
              <a:gd name="connsiteX2" fmla="*/ 0 w 5910469"/>
              <a:gd name="connsiteY2" fmla="*/ 1457740 h 1513453"/>
              <a:gd name="connsiteX0" fmla="*/ 6977269 w 6977269"/>
              <a:gd name="connsiteY0" fmla="*/ 0 h 2229070"/>
              <a:gd name="connsiteX1" fmla="*/ 3346174 w 6977269"/>
              <a:gd name="connsiteY1" fmla="*/ 2054087 h 2229070"/>
              <a:gd name="connsiteX2" fmla="*/ 0 w 6977269"/>
              <a:gd name="connsiteY2" fmla="*/ 2173357 h 2229070"/>
              <a:gd name="connsiteX0" fmla="*/ 7474225 w 7474225"/>
              <a:gd name="connsiteY0" fmla="*/ 0 h 2338683"/>
              <a:gd name="connsiteX1" fmla="*/ 3843130 w 7474225"/>
              <a:gd name="connsiteY1" fmla="*/ 2054087 h 2338683"/>
              <a:gd name="connsiteX2" fmla="*/ 0 w 7474225"/>
              <a:gd name="connsiteY2" fmla="*/ 2319131 h 2338683"/>
              <a:gd name="connsiteX0" fmla="*/ 7474225 w 7474225"/>
              <a:gd name="connsiteY0" fmla="*/ 0 h 2319131"/>
              <a:gd name="connsiteX1" fmla="*/ 3843130 w 7474225"/>
              <a:gd name="connsiteY1" fmla="*/ 2054087 h 2319131"/>
              <a:gd name="connsiteX2" fmla="*/ 0 w 7474225"/>
              <a:gd name="connsiteY2" fmla="*/ 2319131 h 2319131"/>
              <a:gd name="connsiteX0" fmla="*/ 7739269 w 7739269"/>
              <a:gd name="connsiteY0" fmla="*/ 0 h 2451653"/>
              <a:gd name="connsiteX1" fmla="*/ 3843130 w 7739269"/>
              <a:gd name="connsiteY1" fmla="*/ 2186609 h 2451653"/>
              <a:gd name="connsiteX2" fmla="*/ 0 w 7739269"/>
              <a:gd name="connsiteY2" fmla="*/ 2451653 h 2451653"/>
              <a:gd name="connsiteX0" fmla="*/ 7561469 w 7561469"/>
              <a:gd name="connsiteY0" fmla="*/ 0 h 2841120"/>
              <a:gd name="connsiteX1" fmla="*/ 3843130 w 7561469"/>
              <a:gd name="connsiteY1" fmla="*/ 2576076 h 2841120"/>
              <a:gd name="connsiteX2" fmla="*/ 0 w 7561469"/>
              <a:gd name="connsiteY2" fmla="*/ 2841120 h 2841120"/>
              <a:gd name="connsiteX0" fmla="*/ 7324402 w 7324402"/>
              <a:gd name="connsiteY0" fmla="*/ 0 h 2976587"/>
              <a:gd name="connsiteX1" fmla="*/ 3843130 w 7324402"/>
              <a:gd name="connsiteY1" fmla="*/ 2711543 h 2976587"/>
              <a:gd name="connsiteX2" fmla="*/ 0 w 7324402"/>
              <a:gd name="connsiteY2" fmla="*/ 2976587 h 2976587"/>
              <a:gd name="connsiteX0" fmla="*/ 7324402 w 7324402"/>
              <a:gd name="connsiteY0" fmla="*/ 0 h 2976587"/>
              <a:gd name="connsiteX1" fmla="*/ 3843130 w 7324402"/>
              <a:gd name="connsiteY1" fmla="*/ 2711543 h 2976587"/>
              <a:gd name="connsiteX2" fmla="*/ 0 w 7324402"/>
              <a:gd name="connsiteY2" fmla="*/ 2976587 h 2976587"/>
              <a:gd name="connsiteX0" fmla="*/ 7400602 w 7400602"/>
              <a:gd name="connsiteY0" fmla="*/ 0 h 2797486"/>
              <a:gd name="connsiteX1" fmla="*/ 3919330 w 7400602"/>
              <a:gd name="connsiteY1" fmla="*/ 2711543 h 2797486"/>
              <a:gd name="connsiteX2" fmla="*/ 0 w 7400602"/>
              <a:gd name="connsiteY2" fmla="*/ 2620987 h 2797486"/>
              <a:gd name="connsiteX0" fmla="*/ 7400602 w 7400602"/>
              <a:gd name="connsiteY0" fmla="*/ 0 h 2826046"/>
              <a:gd name="connsiteX1" fmla="*/ 3919330 w 7400602"/>
              <a:gd name="connsiteY1" fmla="*/ 2711543 h 2826046"/>
              <a:gd name="connsiteX2" fmla="*/ 0 w 7400602"/>
              <a:gd name="connsiteY2" fmla="*/ 2620987 h 2826046"/>
              <a:gd name="connsiteX0" fmla="*/ 7400602 w 7400602"/>
              <a:gd name="connsiteY0" fmla="*/ 0 h 2826046"/>
              <a:gd name="connsiteX1" fmla="*/ 3919330 w 7400602"/>
              <a:gd name="connsiteY1" fmla="*/ 2711543 h 2826046"/>
              <a:gd name="connsiteX2" fmla="*/ 0 w 7400602"/>
              <a:gd name="connsiteY2" fmla="*/ 2620987 h 2826046"/>
              <a:gd name="connsiteX0" fmla="*/ 7400602 w 7400602"/>
              <a:gd name="connsiteY0" fmla="*/ 0 h 2826046"/>
              <a:gd name="connsiteX1" fmla="*/ 6365459 w 7400602"/>
              <a:gd name="connsiteY1" fmla="*/ 1243496 h 2826046"/>
              <a:gd name="connsiteX2" fmla="*/ 3919330 w 7400602"/>
              <a:gd name="connsiteY2" fmla="*/ 2711543 h 2826046"/>
              <a:gd name="connsiteX3" fmla="*/ 0 w 7400602"/>
              <a:gd name="connsiteY3" fmla="*/ 2620987 h 2826046"/>
              <a:gd name="connsiteX0" fmla="*/ 7400602 w 7400602"/>
              <a:gd name="connsiteY0" fmla="*/ 0 h 2826046"/>
              <a:gd name="connsiteX1" fmla="*/ 6365459 w 7400602"/>
              <a:gd name="connsiteY1" fmla="*/ 1243496 h 2826046"/>
              <a:gd name="connsiteX2" fmla="*/ 3919330 w 7400602"/>
              <a:gd name="connsiteY2" fmla="*/ 2711543 h 2826046"/>
              <a:gd name="connsiteX3" fmla="*/ 0 w 7400602"/>
              <a:gd name="connsiteY3" fmla="*/ 2620987 h 2826046"/>
              <a:gd name="connsiteX0" fmla="*/ 7400602 w 7400602"/>
              <a:gd name="connsiteY0" fmla="*/ 0 h 2826046"/>
              <a:gd name="connsiteX1" fmla="*/ 3919330 w 7400602"/>
              <a:gd name="connsiteY1" fmla="*/ 2711543 h 2826046"/>
              <a:gd name="connsiteX2" fmla="*/ 0 w 7400602"/>
              <a:gd name="connsiteY2" fmla="*/ 2620987 h 2826046"/>
              <a:gd name="connsiteX0" fmla="*/ 7400602 w 7400602"/>
              <a:gd name="connsiteY0" fmla="*/ 0 h 2826046"/>
              <a:gd name="connsiteX1" fmla="*/ 3919330 w 7400602"/>
              <a:gd name="connsiteY1" fmla="*/ 2711543 h 2826046"/>
              <a:gd name="connsiteX2" fmla="*/ 0 w 7400602"/>
              <a:gd name="connsiteY2" fmla="*/ 2620987 h 2826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400602" h="2826046">
                <a:moveTo>
                  <a:pt x="7400602" y="0"/>
                </a:moveTo>
                <a:cubicBezTo>
                  <a:pt x="6793870" y="878172"/>
                  <a:pt x="5152764" y="2274712"/>
                  <a:pt x="3919330" y="2711543"/>
                </a:cubicBezTo>
                <a:cubicBezTo>
                  <a:pt x="2934252" y="2954500"/>
                  <a:pt x="1071955" y="2755717"/>
                  <a:pt x="0" y="2620987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E66763DA-0EFC-9C47-B30B-86FFA1BAA95B}"/>
              </a:ext>
            </a:extLst>
          </p:cNvPr>
          <p:cNvCxnSpPr>
            <a:cxnSpLocks/>
          </p:cNvCxnSpPr>
          <p:nvPr/>
        </p:nvCxnSpPr>
        <p:spPr>
          <a:xfrm>
            <a:off x="1280847" y="1817329"/>
            <a:ext cx="638708" cy="0"/>
          </a:xfrm>
          <a:prstGeom prst="lin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C47C38E0-097C-8A44-8DC5-060EFF6F9AD1}"/>
              </a:ext>
            </a:extLst>
          </p:cNvPr>
          <p:cNvCxnSpPr>
            <a:cxnSpLocks/>
          </p:cNvCxnSpPr>
          <p:nvPr/>
        </p:nvCxnSpPr>
        <p:spPr>
          <a:xfrm>
            <a:off x="1280847" y="2387353"/>
            <a:ext cx="638708" cy="0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DC5809D0-1A21-DB44-A618-D8439A3CD2A5}"/>
              </a:ext>
            </a:extLst>
          </p:cNvPr>
          <p:cNvCxnSpPr>
            <a:cxnSpLocks/>
          </p:cNvCxnSpPr>
          <p:nvPr/>
        </p:nvCxnSpPr>
        <p:spPr>
          <a:xfrm>
            <a:off x="1289958" y="2109109"/>
            <a:ext cx="638708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1B7DC344-9013-194E-8387-AB2ED6A7C952}"/>
              </a:ext>
            </a:extLst>
          </p:cNvPr>
          <p:cNvCxnSpPr>
            <a:cxnSpLocks/>
          </p:cNvCxnSpPr>
          <p:nvPr/>
        </p:nvCxnSpPr>
        <p:spPr>
          <a:xfrm>
            <a:off x="1280847" y="2672365"/>
            <a:ext cx="638708" cy="0"/>
          </a:xfrm>
          <a:prstGeom prst="lin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92856130-2626-9F41-B739-D40EABAD9178}"/>
                  </a:ext>
                </a:extLst>
              </p:cNvPr>
              <p:cNvSpPr txBox="1"/>
              <p:nvPr/>
            </p:nvSpPr>
            <p:spPr>
              <a:xfrm>
                <a:off x="76200" y="1702562"/>
                <a:ext cx="1135689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dirty="0"/>
                  <a:t>Potential       </a:t>
                </a:r>
                <a14:m>
                  <m:oMath xmlns:m="http://schemas.openxmlformats.org/officeDocument/2006/math">
                    <m:r>
                      <a:rPr lang="en-US" sz="900" b="0" i="1" smtClean="0"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sz="9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9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9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900" dirty="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92856130-2626-9F41-B739-D40EABAD91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" y="1702562"/>
                <a:ext cx="1135689" cy="230832"/>
              </a:xfrm>
              <a:prstGeom prst="rect">
                <a:avLst/>
              </a:prstGeom>
              <a:blipFill>
                <a:blip r:embed="rId5"/>
                <a:stretch>
                  <a:fillRect b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TextBox 67">
            <a:extLst>
              <a:ext uri="{FF2B5EF4-FFF2-40B4-BE49-F238E27FC236}">
                <a16:creationId xmlns:a16="http://schemas.microsoft.com/office/drawing/2014/main" id="{140B2126-9508-6E44-8490-7695FCFDE688}"/>
              </a:ext>
            </a:extLst>
          </p:cNvPr>
          <p:cNvSpPr txBox="1"/>
          <p:nvPr/>
        </p:nvSpPr>
        <p:spPr>
          <a:xfrm>
            <a:off x="216767" y="2278033"/>
            <a:ext cx="99512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Upper Bound 1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7204AA63-A934-BC47-ADF8-2BA877B4F4CE}"/>
              </a:ext>
            </a:extLst>
          </p:cNvPr>
          <p:cNvSpPr txBox="1"/>
          <p:nvPr/>
        </p:nvSpPr>
        <p:spPr>
          <a:xfrm>
            <a:off x="228600" y="2565768"/>
            <a:ext cx="107581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Upper Bound 2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0588A954-20C4-4647-B5FE-F133AA373486}"/>
              </a:ext>
            </a:extLst>
          </p:cNvPr>
          <p:cNvSpPr txBox="1"/>
          <p:nvPr/>
        </p:nvSpPr>
        <p:spPr>
          <a:xfrm>
            <a:off x="438173" y="2006380"/>
            <a:ext cx="67586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Gradient</a:t>
            </a:r>
          </a:p>
        </p:txBody>
      </p:sp>
    </p:spTree>
    <p:extLst>
      <p:ext uri="{BB962C8B-B14F-4D97-AF65-F5344CB8AC3E}">
        <p14:creationId xmlns:p14="http://schemas.microsoft.com/office/powerpoint/2010/main" val="19743750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7A79D-5BB8-7C94-FCB6-F09A910DD6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Second order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2DCE73-D284-5906-2992-10AC284EC0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43016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F4687D4-B62E-0727-EEA8-803477A76114}"/>
              </a:ext>
            </a:extLst>
          </p:cNvPr>
          <p:cNvSpPr/>
          <p:nvPr/>
        </p:nvSpPr>
        <p:spPr>
          <a:xfrm>
            <a:off x="2590800" y="4495800"/>
            <a:ext cx="3962400" cy="381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1EA128-3C82-9E29-5985-D9C739105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second order bound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7B643A4-3D54-A946-4C9D-C35D2859C7A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ln>
                <a:solidFill>
                  <a:srgbClr val="00B050"/>
                </a:solidFill>
              </a:ln>
            </p:spPr>
            <p:txBody>
              <a:bodyPr>
                <a:normAutofit/>
              </a:bodyPr>
              <a:lstStyle/>
              <a:p>
                <a:r>
                  <a:rPr lang="en-US" sz="2400" b="1" dirty="0"/>
                  <a:t>Weight</a:t>
                </a:r>
                <a:r>
                  <a:rPr lang="en-US" sz="2400" dirty="0"/>
                  <a:t> first order derivative:       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d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:r>
                  <a:rPr lang="en-US" sz="2400" b="1" dirty="0"/>
                  <a:t>Drift                                                    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d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)|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>
                  <a:solidFill>
                    <a:srgbClr val="FF0000"/>
                  </a:solidFill>
                </a:endParaRPr>
              </a:p>
              <a:p>
                <a:r>
                  <a:rPr lang="en-US" sz="2400" b="1" dirty="0"/>
                  <a:t>Hessian</a:t>
                </a:r>
                <a:r>
                  <a:rPr lang="en-US" sz="2400" dirty="0"/>
                  <a:t> second order derivative: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d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+1)</m:t>
                    </m:r>
                  </m:oMath>
                </a14:m>
                <a:endParaRPr lang="en-US" sz="2400" i="1" dirty="0"/>
              </a:p>
              <a:p>
                <a:r>
                  <a:rPr lang="en-US" sz="2400" b="1" dirty="0"/>
                  <a:t>Diffusion</a:t>
                </a:r>
                <a:r>
                  <a:rPr lang="en-US" sz="2400" dirty="0"/>
                  <a:t>:               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d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  <m:d>
                                  <m:dPr>
                                    <m:ctrlPr>
                                      <a:rPr lang="en-US" sz="2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2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</m:d>
                                <m:r>
                                  <a:rPr lang="en-US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−ℓ</m:t>
                                </m:r>
                                <m:d>
                                  <m:dPr>
                                    <m:ctrlPr>
                                      <a:rPr lang="en-US" sz="2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d>
                  </m:oMath>
                </a14:m>
                <a:endParaRPr lang="en-US" sz="2400" i="1" dirty="0">
                  <a:solidFill>
                    <a:srgbClr val="FF0000"/>
                  </a:solidFill>
                </a:endParaRPr>
              </a:p>
              <a:p>
                <a:r>
                  <a:rPr lang="en-US" sz="2400" b="1" dirty="0"/>
                  <a:t>Time update:</a:t>
                </a:r>
                <a:br>
                  <a:rPr lang="en-US" sz="2400" b="1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  <m:d>
                          <m:dPr>
                            <m:ctrlP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d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endParaRPr lang="en-US" sz="2400" b="0" dirty="0">
                  <a:solidFill>
                    <a:srgbClr val="FF0000"/>
                  </a:solidFill>
                </a:endParaRPr>
              </a:p>
              <a:p>
                <a:r>
                  <a:rPr lang="en-US" sz="2400" b="1" dirty="0"/>
                  <a:t>Bound:</a:t>
                </a:r>
                <a:r>
                  <a:rPr lang="en-US" sz="2400" dirty="0"/>
                  <a:t>     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m:rPr>
                        <m:sty m:val="p"/>
                      </m:rPr>
                      <a:rPr lang="en-US" sz="24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7B643A4-3D54-A946-4C9D-C35D2859C7A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01"/>
                </a:stretch>
              </a:blipFill>
              <a:ln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23373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D873D8-A105-4DAB-D08C-3AC7890E5E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28600"/>
            <a:ext cx="7886700" cy="1325563"/>
          </a:xfrm>
        </p:spPr>
        <p:txBody>
          <a:bodyPr/>
          <a:lstStyle/>
          <a:p>
            <a:r>
              <a:rPr lang="en-US" dirty="0"/>
              <a:t>The end, Thank You!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6CEFBF-268D-80FB-4167-AF50B08833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0" y="1371600"/>
            <a:ext cx="8572500" cy="50292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5A54B0C-1046-E913-7B03-1C4A5761D474}"/>
                  </a:ext>
                </a:extLst>
              </p:cNvPr>
              <p:cNvSpPr txBox="1"/>
              <p:nvPr/>
            </p:nvSpPr>
            <p:spPr>
              <a:xfrm>
                <a:off x="374708" y="1515070"/>
                <a:ext cx="6559492" cy="120032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Log-prices  can be modeled as Brownian motion:</a:t>
                </a:r>
              </a:p>
              <a:p>
                <a:pPr marL="383539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Return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/>
                  <a:t> Drift</a:t>
                </a:r>
              </a:p>
              <a:p>
                <a:pPr marL="383539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Volatility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≈ </m:t>
                    </m:r>
                  </m:oMath>
                </a14:m>
                <a:r>
                  <a:rPr lang="en-US" dirty="0"/>
                  <a:t>Diffusion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≈ </m:t>
                    </m:r>
                  </m:oMath>
                </a14:m>
                <a:r>
                  <a:rPr lang="en-US" dirty="0"/>
                  <a:t>std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5A54B0C-1046-E913-7B03-1C4A5761D4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708" y="1515070"/>
                <a:ext cx="6559492" cy="1200329"/>
              </a:xfrm>
              <a:prstGeom prst="rect">
                <a:avLst/>
              </a:prstGeom>
              <a:blipFill>
                <a:blip r:embed="rId3"/>
                <a:stretch>
                  <a:fillRect l="-965" t="-4211"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3E543BCC-52C3-D376-CB36-59AD2B830E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013" y="2872851"/>
            <a:ext cx="7296273" cy="2280087"/>
          </a:xfrm>
          <a:prstGeom prst="rect">
            <a:avLst/>
          </a:prstGeom>
          <a:ln w="57150">
            <a:solidFill>
              <a:schemeClr val="accent1"/>
            </a:solidFill>
          </a:ln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A2BAB9B-8B0D-1239-C801-C3CFD5015D22}"/>
              </a:ext>
            </a:extLst>
          </p:cNvPr>
          <p:cNvCxnSpPr/>
          <p:nvPr/>
        </p:nvCxnSpPr>
        <p:spPr>
          <a:xfrm flipV="1">
            <a:off x="457200" y="1659172"/>
            <a:ext cx="457200" cy="22860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0499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DBED18-CEAF-7D6C-1B95-9485FFB1B2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56031D-4BAF-C487-5DB9-BA40FD8B05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many situations, the worst thing that the adversary can do is random walk.</a:t>
            </a:r>
          </a:p>
          <a:p>
            <a:r>
              <a:rPr lang="en-US" dirty="0"/>
              <a:t>Knowing that is the worst case, we can devise good, often min/max optimal strategies. </a:t>
            </a:r>
          </a:p>
          <a:p>
            <a:r>
              <a:rPr lang="en-US" dirty="0"/>
              <a:t>Brownian Motion is at the core of many problems: Finance, Control, there might be some interesting connections. </a:t>
            </a:r>
          </a:p>
          <a:p>
            <a:r>
              <a:rPr lang="en-US" dirty="0"/>
              <a:t>Also interesting: Assume that the expert losses are drawn IID.</a:t>
            </a:r>
          </a:p>
        </p:txBody>
      </p:sp>
    </p:spTree>
    <p:extLst>
      <p:ext uri="{BB962C8B-B14F-4D97-AF65-F5344CB8AC3E}">
        <p14:creationId xmlns:p14="http://schemas.microsoft.com/office/powerpoint/2010/main" val="244577173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Increasing the number of step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Increasing the number of steps</a:t>
            </a:r>
          </a:p>
        </p:txBody>
      </p:sp>
      <p:sp>
        <p:nvSpPr>
          <p:cNvPr id="476" name="Consider T steps in a unit tim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Consider </a:t>
            </a:r>
            <a:r>
              <a:rPr>
                <a:solidFill>
                  <a:srgbClr val="FF2600"/>
                </a:solidFill>
                <a:uFill>
                  <a:solidFill>
                    <a:srgbClr val="FF2600"/>
                  </a:solidFill>
                </a:uFill>
              </a:rPr>
              <a:t>T</a:t>
            </a:r>
            <a:r>
              <a:t> steps in a unit time</a:t>
            </a:r>
          </a:p>
          <a:p>
            <a:r>
              <a:t>Drift</a:t>
            </a:r>
            <a:r>
              <a:rPr>
                <a:solidFill>
                  <a:srgbClr val="FF2600"/>
                </a:solidFill>
                <a:uFill>
                  <a:solidFill>
                    <a:srgbClr val="FF2600"/>
                  </a:solidFill>
                </a:uFill>
                <a:latin typeface="Symbol"/>
                <a:ea typeface="Symbol"/>
                <a:cs typeface="Symbol"/>
                <a:sym typeface="Symbol"/>
              </a:rPr>
              <a:t> d</a:t>
            </a:r>
            <a:r>
              <a:t> should scale like </a:t>
            </a:r>
            <a:r>
              <a:rPr>
                <a:solidFill>
                  <a:srgbClr val="FF2600"/>
                </a:solidFill>
                <a:uFill>
                  <a:solidFill>
                    <a:srgbClr val="FF2600"/>
                  </a:solidFill>
                </a:uFill>
              </a:rPr>
              <a:t>1/T</a:t>
            </a:r>
          </a:p>
          <a:p>
            <a:r>
              <a:t>Step size </a:t>
            </a:r>
            <a:r>
              <a:rPr>
                <a:solidFill>
                  <a:srgbClr val="FF2600"/>
                </a:solidFill>
                <a:uFill>
                  <a:solidFill>
                    <a:srgbClr val="FF2600"/>
                  </a:solidFill>
                </a:uFill>
              </a:rPr>
              <a:t>O(1/T)</a:t>
            </a:r>
            <a:r>
              <a:t> gives game to shepherd</a:t>
            </a:r>
          </a:p>
          <a:p>
            <a:r>
              <a:t>Step size              keeps game balanced</a:t>
            </a:r>
          </a:p>
        </p:txBody>
      </p:sp>
      <p:pic>
        <p:nvPicPr>
          <p:cNvPr id="477" name="image.png" descr="image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0" y="3810000"/>
            <a:ext cx="1371601" cy="5111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The continuous time limit"/>
          <p:cNvSpPr txBox="1">
            <a:spLocks noGrp="1"/>
          </p:cNvSpPr>
          <p:nvPr>
            <p:ph type="title"/>
          </p:nvPr>
        </p:nvSpPr>
        <p:spPr>
          <a:xfrm>
            <a:off x="892968" y="383976"/>
            <a:ext cx="7358064" cy="794743"/>
          </a:xfrm>
          <a:prstGeom prst="rect">
            <a:avLst/>
          </a:prstGeom>
        </p:spPr>
        <p:txBody>
          <a:bodyPr/>
          <a:lstStyle/>
          <a:p>
            <a:r>
              <a:t>The continuous time limit</a:t>
            </a:r>
          </a:p>
        </p:txBody>
      </p:sp>
      <p:pic>
        <p:nvPicPr>
          <p:cNvPr id="480" name="temp.pdf" descr="temp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687" y="2000122"/>
            <a:ext cx="5384603" cy="794871"/>
          </a:xfrm>
          <a:prstGeom prst="rect">
            <a:avLst/>
          </a:prstGeom>
          <a:ln w="12700">
            <a:miter lim="400000"/>
          </a:ln>
        </p:spPr>
      </p:pic>
      <p:pic>
        <p:nvPicPr>
          <p:cNvPr id="481" name="temp.pdf" descr="temp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687" y="2794992"/>
            <a:ext cx="1437681" cy="308075"/>
          </a:xfrm>
          <a:prstGeom prst="rect">
            <a:avLst/>
          </a:prstGeom>
          <a:ln w="12700">
            <a:miter lim="400000"/>
          </a:ln>
        </p:spPr>
      </p:pic>
      <p:pic>
        <p:nvPicPr>
          <p:cNvPr id="482" name="temp.pdf" descr="temp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8687" y="3411140"/>
            <a:ext cx="5161360" cy="333820"/>
          </a:xfrm>
          <a:prstGeom prst="rect">
            <a:avLst/>
          </a:prstGeom>
          <a:ln w="12700">
            <a:miter lim="400000"/>
          </a:ln>
        </p:spPr>
      </p:pic>
      <p:pic>
        <p:nvPicPr>
          <p:cNvPr id="483" name="temp.pdf" descr="temp.pd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8687" y="1482328"/>
            <a:ext cx="6651209" cy="517923"/>
          </a:xfrm>
          <a:prstGeom prst="rect">
            <a:avLst/>
          </a:prstGeom>
          <a:ln w="12700">
            <a:miter lim="400000"/>
          </a:ln>
        </p:spPr>
      </p:pic>
      <p:pic>
        <p:nvPicPr>
          <p:cNvPr id="484" name="temp.pdf" descr="temp.pd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8687" y="4822031"/>
            <a:ext cx="8117088" cy="796297"/>
          </a:xfrm>
          <a:prstGeom prst="rect">
            <a:avLst/>
          </a:prstGeom>
          <a:ln w="12700">
            <a:miter lim="400000"/>
          </a:ln>
        </p:spPr>
      </p:pic>
      <p:pic>
        <p:nvPicPr>
          <p:cNvPr id="485" name="temp.pdf" descr="temp.pdf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8687" y="3875484"/>
            <a:ext cx="3411142" cy="80721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4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4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4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0" grpId="2" animBg="1" advAuto="0"/>
      <p:bldP spid="481" grpId="3" animBg="1" advAuto="0"/>
      <p:bldP spid="482" grpId="4" animBg="1" advAuto="0"/>
      <p:bldP spid="483" grpId="1" animBg="1" advAuto="0"/>
      <p:bldP spid="484" grpId="6" animBg="1" advAuto="0"/>
      <p:bldP spid="485" grpId="5" animBg="1" advAuto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2" name="Plan of talk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Plan of talk</a:t>
            </a:r>
          </a:p>
        </p:txBody>
      </p:sp>
      <p:sp>
        <p:nvSpPr>
          <p:cNvPr id="1273" name="How to use expert advice, A quick tour of some old results.…"/>
          <p:cNvSpPr txBox="1">
            <a:spLocks noGrp="1"/>
          </p:cNvSpPr>
          <p:nvPr>
            <p:ph type="body" idx="1"/>
          </p:nvPr>
        </p:nvSpPr>
        <p:spPr>
          <a:xfrm>
            <a:off x="892968" y="1348382"/>
            <a:ext cx="7358064" cy="4661298"/>
          </a:xfrm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A6AAA9"/>
                </a:solidFill>
              </a:defRPr>
            </a:pPr>
            <a:r>
              <a:t>How to use expert advice,</a:t>
            </a:r>
            <a:br/>
            <a:r>
              <a:t>A quick tour of some old results.</a:t>
            </a:r>
          </a:p>
          <a:p>
            <a:pPr>
              <a:defRPr>
                <a:solidFill>
                  <a:srgbClr val="A6AAA9"/>
                </a:solidFill>
              </a:defRPr>
            </a:pPr>
            <a:r>
              <a:t>Decision Theoretic Online Learning</a:t>
            </a:r>
          </a:p>
          <a:p>
            <a:pPr lvl="1">
              <a:defRPr>
                <a:solidFill>
                  <a:srgbClr val="A6AAA9"/>
                </a:solidFill>
              </a:defRPr>
            </a:pPr>
            <a:r>
              <a:t>Hedge</a:t>
            </a:r>
          </a:p>
          <a:p>
            <a:pPr lvl="1">
              <a:defRPr>
                <a:solidFill>
                  <a:srgbClr val="A6AAA9"/>
                </a:solidFill>
              </a:defRPr>
            </a:pPr>
            <a:r>
              <a:t>Binomial Weights</a:t>
            </a:r>
          </a:p>
          <a:p>
            <a:pPr lvl="1">
              <a:defRPr>
                <a:solidFill>
                  <a:srgbClr val="A6AAA9"/>
                </a:solidFill>
              </a:defRPr>
            </a:pPr>
            <a:r>
              <a:t>Normal Hedge</a:t>
            </a:r>
          </a:p>
          <a:p>
            <a:pPr lvl="1">
              <a:buClr>
                <a:srgbClr val="000000"/>
              </a:buClr>
            </a:pPr>
            <a:r>
              <a:t>Open problem</a:t>
            </a:r>
          </a:p>
        </p:txBody>
      </p:sp>
    </p:spTree>
  </p:cSld>
  <p:clrMapOvr>
    <a:masterClrMapping/>
  </p:clrMapOvr>
  <p:transition spd="med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Open Problem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t>Open Problem</a:t>
            </a:r>
          </a:p>
        </p:txBody>
      </p:sp>
      <p:sp>
        <p:nvSpPr>
          <p:cNvPr id="1276" name="Luo and Schapire  got rid of the dependence on N…"/>
          <p:cNvSpPr txBox="1">
            <a:spLocks noGrp="1"/>
          </p:cNvSpPr>
          <p:nvPr>
            <p:ph type="body" idx="1"/>
          </p:nvPr>
        </p:nvSpPr>
        <p:spPr>
          <a:xfrm>
            <a:off x="892968" y="973335"/>
            <a:ext cx="7358064" cy="5585242"/>
          </a:xfrm>
          <a:prstGeom prst="rect">
            <a:avLst/>
          </a:prstGeom>
        </p:spPr>
        <p:txBody>
          <a:bodyPr/>
          <a:lstStyle/>
          <a:p>
            <a:pPr marL="711637" indent="-394137">
              <a:defRPr sz="2000"/>
            </a:pPr>
            <a:r>
              <a:t>Luo and Schapire  got rid of the dependence on N</a:t>
            </a:r>
          </a:p>
          <a:p>
            <a:pPr marL="711637" indent="-394137">
              <a:defRPr sz="2000"/>
            </a:pPr>
            <a:r>
              <a:t>What about the dependence on T?</a:t>
            </a:r>
          </a:p>
          <a:p>
            <a:pPr marL="711637" indent="-394137">
              <a:defRPr sz="2000"/>
            </a:pPr>
            <a:r>
              <a:t>Suppose that, although loss is bounded in [0,1], it turns out that the loss is always in [0,1/2].</a:t>
            </a:r>
          </a:p>
          <a:p>
            <a:pPr marL="711637" indent="-394137">
              <a:defRPr sz="2000"/>
            </a:pPr>
            <a:r>
              <a:t>If alg. has information in advance, bound is halved</a:t>
            </a:r>
          </a:p>
          <a:p>
            <a:pPr marL="711637" indent="-394137">
              <a:defRPr sz="2000"/>
            </a:pPr>
            <a:r>
              <a:t>Equivalently:</a:t>
            </a:r>
          </a:p>
          <a:p>
            <a:pPr marL="711637" indent="-394137">
              <a:defRPr sz="2000"/>
            </a:pPr>
            <a:r>
              <a:t>Can we achieve this performance without a -priori knowledge?</a:t>
            </a:r>
          </a:p>
          <a:p>
            <a:pPr marL="711637" indent="-394137">
              <a:defRPr sz="2000"/>
            </a:pPr>
            <a:r>
              <a:t>Hypothesis:  The increase c(t+1)-c(t) for normal hedge can upper bounded by a function of the form</a:t>
            </a:r>
          </a:p>
          <a:p>
            <a:pPr marL="711637" indent="-394137">
              <a:defRPr sz="2000"/>
            </a:pPr>
            <a:endParaRPr/>
          </a:p>
          <a:p>
            <a:pPr marL="711637" indent="-394137">
              <a:defRPr sz="2000"/>
            </a:pPr>
            <a:r>
              <a:t>Without degrading current performance.          </a:t>
            </a:r>
          </a:p>
        </p:txBody>
      </p:sp>
      <p:pic>
        <p:nvPicPr>
          <p:cNvPr id="1277" name="MathTypeImage.pdf" descr="MathType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5587" y="3502809"/>
            <a:ext cx="826137" cy="673954"/>
          </a:xfrm>
          <a:prstGeom prst="rect">
            <a:avLst/>
          </a:prstGeom>
          <a:ln w="12700">
            <a:miter lim="400000"/>
          </a:ln>
        </p:spPr>
      </p:pic>
      <p:pic>
        <p:nvPicPr>
          <p:cNvPr id="1278" name="MathTypeImage.pdf" descr="MathTypeImage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1390" y="5257353"/>
            <a:ext cx="4070884" cy="73184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7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27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2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12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2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12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12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000"/>
                                        <p:tgtEl>
                                          <p:spTgt spid="12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2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000"/>
                                        <p:tgtEl>
                                          <p:spTgt spid="12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12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000"/>
                                        <p:tgtEl>
                                          <p:spTgt spid="12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22" presetClass="entr" presetSubtype="8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1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1000"/>
                                        <p:tgtEl>
                                          <p:spTgt spid="1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127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1000"/>
                                        <p:tgtEl>
                                          <p:spTgt spid="127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3" fill="hold"/>
                                        <p:tgtEl>
                                          <p:spTgt spid="127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1000"/>
                                        <p:tgtEl>
                                          <p:spTgt spid="127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8" fill="hold"/>
                                        <p:tgtEl>
                                          <p:spTgt spid="127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1000"/>
                                        <p:tgtEl>
                                          <p:spTgt spid="127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0"/>
                            </p:stCondLst>
                            <p:childTnLst>
                              <p:par>
                                <p:cTn id="51" presetID="22" presetClass="entr" presetSubtype="8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2" fill="hold"/>
                                        <p:tgtEl>
                                          <p:spTgt spid="1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1000"/>
                                        <p:tgtEl>
                                          <p:spTgt spid="1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7" fill="hold"/>
                                        <p:tgtEl>
                                          <p:spTgt spid="127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1000"/>
                                        <p:tgtEl>
                                          <p:spTgt spid="127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76" grpId="1" build="p" bldLvl="5" animBg="1" advAuto="0"/>
      <p:bldP spid="1277" grpId="2" animBg="1" advAuto="0"/>
      <p:bldP spid="1278" grpId="3" animBg="1" advAuto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" name="Recent Progres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Recent Progress</a:t>
            </a:r>
          </a:p>
        </p:txBody>
      </p:sp>
      <p:sp>
        <p:nvSpPr>
          <p:cNvPr id="1281" name="Schapire and Liu 2015:…"/>
          <p:cNvSpPr txBox="1">
            <a:spLocks noGrp="1"/>
          </p:cNvSpPr>
          <p:nvPr>
            <p:ph type="body" idx="1"/>
          </p:nvPr>
        </p:nvSpPr>
        <p:spPr>
          <a:xfrm>
            <a:off x="892968" y="1929407"/>
            <a:ext cx="7995048" cy="1204914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SzTx/>
              <a:buNone/>
            </a:pPr>
            <a:r>
              <a:t>Schapire and Liu 2015:    </a:t>
            </a:r>
          </a:p>
          <a:p>
            <a:pPr marL="0" indent="0">
              <a:buSzTx/>
              <a:buNone/>
            </a:pPr>
            <a:r>
              <a:rPr>
                <a:solidFill>
                  <a:srgbClr val="0365C0"/>
                </a:solidFill>
              </a:rPr>
              <a:t>AdaNormalHedge</a:t>
            </a:r>
            <a:r>
              <a:t>, an adaptive version of NormalHedge.DT</a:t>
            </a:r>
          </a:p>
        </p:txBody>
      </p:sp>
      <p:pic>
        <p:nvPicPr>
          <p:cNvPr id="1282" name="MathTypeImage.pdf" descr="MathTypeImage.pdf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892968" y="3321050"/>
            <a:ext cx="7221491" cy="2749298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8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28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2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12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2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12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81" grpId="1" build="p" bldLvl="5" animBg="1" advAuto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288432F6-A886-0F19-3D5D-9EA35A482C04}"/>
              </a:ext>
            </a:extLst>
          </p:cNvPr>
          <p:cNvGrpSpPr/>
          <p:nvPr/>
        </p:nvGrpSpPr>
        <p:grpSpPr>
          <a:xfrm>
            <a:off x="1600200" y="1279513"/>
            <a:ext cx="1905000" cy="4191010"/>
            <a:chOff x="1828800" y="1622136"/>
            <a:chExt cx="1905000" cy="419101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3A0DBFB3-3F18-DEEB-AF20-30E2943FB687}"/>
                </a:ext>
              </a:extLst>
            </p:cNvPr>
            <p:cNvGrpSpPr/>
            <p:nvPr/>
          </p:nvGrpSpPr>
          <p:grpSpPr>
            <a:xfrm>
              <a:off x="1828800" y="1622136"/>
              <a:ext cx="1905000" cy="3556000"/>
              <a:chOff x="1600200" y="177800"/>
              <a:chExt cx="1905000" cy="3556000"/>
            </a:xfrm>
          </p:grpSpPr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37CCB0AA-66CD-2C6E-A226-8FB48FC46D1D}"/>
                  </a:ext>
                </a:extLst>
              </p:cNvPr>
              <p:cNvGrpSpPr/>
              <p:nvPr/>
            </p:nvGrpSpPr>
            <p:grpSpPr>
              <a:xfrm>
                <a:off x="2017712" y="1006177"/>
                <a:ext cx="381000" cy="1905000"/>
                <a:chOff x="2017712" y="1006177"/>
                <a:chExt cx="381000" cy="1905000"/>
              </a:xfrm>
            </p:grpSpPr>
            <p:sp>
              <p:nvSpPr>
                <p:cNvPr id="62" name="Circle"/>
                <p:cNvSpPr/>
                <p:nvPr/>
              </p:nvSpPr>
              <p:spPr>
                <a:xfrm>
                  <a:off x="2017712" y="1006177"/>
                  <a:ext cx="381000" cy="381000"/>
                </a:xfrm>
                <a:prstGeom prst="ellipse">
                  <a:avLst/>
                </a:prstGeom>
                <a:solidFill>
                  <a:srgbClr val="FFFFFF"/>
                </a:solidFill>
                <a:ln w="9525" cap="flat">
                  <a:solidFill>
                    <a:srgbClr val="000000"/>
                  </a:solidFill>
                  <a:prstDash val="solid"/>
                  <a:round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63" name="Circle"/>
                <p:cNvSpPr/>
                <p:nvPr/>
              </p:nvSpPr>
              <p:spPr>
                <a:xfrm>
                  <a:off x="2017712" y="1387177"/>
                  <a:ext cx="381000" cy="381000"/>
                </a:xfrm>
                <a:prstGeom prst="ellipse">
                  <a:avLst/>
                </a:prstGeom>
                <a:solidFill>
                  <a:srgbClr val="FFFFFF"/>
                </a:solidFill>
                <a:ln w="9525" cap="flat">
                  <a:solidFill>
                    <a:srgbClr val="000000"/>
                  </a:solidFill>
                  <a:prstDash val="solid"/>
                  <a:round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64" name="Circle"/>
                <p:cNvSpPr/>
                <p:nvPr/>
              </p:nvSpPr>
              <p:spPr>
                <a:xfrm>
                  <a:off x="2017712" y="1768177"/>
                  <a:ext cx="381000" cy="381000"/>
                </a:xfrm>
                <a:prstGeom prst="ellipse">
                  <a:avLst/>
                </a:prstGeom>
                <a:solidFill>
                  <a:srgbClr val="FFFFFF"/>
                </a:solidFill>
                <a:ln w="9525" cap="flat">
                  <a:solidFill>
                    <a:srgbClr val="000000"/>
                  </a:solidFill>
                  <a:prstDash val="solid"/>
                  <a:round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65" name="Circle"/>
                <p:cNvSpPr/>
                <p:nvPr/>
              </p:nvSpPr>
              <p:spPr>
                <a:xfrm>
                  <a:off x="2017712" y="2149177"/>
                  <a:ext cx="381000" cy="381000"/>
                </a:xfrm>
                <a:prstGeom prst="ellipse">
                  <a:avLst/>
                </a:prstGeom>
                <a:solidFill>
                  <a:srgbClr val="FFFFFF"/>
                </a:solidFill>
                <a:ln w="9525" cap="flat">
                  <a:solidFill>
                    <a:srgbClr val="000000"/>
                  </a:solidFill>
                  <a:prstDash val="solid"/>
                  <a:round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endParaRPr dirty="0"/>
                </a:p>
              </p:txBody>
            </p:sp>
            <p:sp>
              <p:nvSpPr>
                <p:cNvPr id="66" name="Circle"/>
                <p:cNvSpPr/>
                <p:nvPr/>
              </p:nvSpPr>
              <p:spPr>
                <a:xfrm>
                  <a:off x="2017712" y="2530177"/>
                  <a:ext cx="381000" cy="381000"/>
                </a:xfrm>
                <a:prstGeom prst="ellipse">
                  <a:avLst/>
                </a:prstGeom>
                <a:solidFill>
                  <a:srgbClr val="FFFFFF"/>
                </a:solidFill>
                <a:ln w="9525" cap="flat">
                  <a:solidFill>
                    <a:srgbClr val="000000"/>
                  </a:solidFill>
                  <a:prstDash val="solid"/>
                  <a:round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endParaRPr dirty="0"/>
                </a:p>
              </p:txBody>
            </p:sp>
          </p:grpSp>
          <p:sp>
            <p:nvSpPr>
              <p:cNvPr id="104" name="Line"/>
              <p:cNvSpPr/>
              <p:nvPr/>
            </p:nvSpPr>
            <p:spPr>
              <a:xfrm>
                <a:off x="1600200" y="2921000"/>
                <a:ext cx="1905000" cy="0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marL="0" marR="0" defTabSz="457200"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07" name="Line"/>
              <p:cNvSpPr/>
              <p:nvPr/>
            </p:nvSpPr>
            <p:spPr>
              <a:xfrm>
                <a:off x="2208212" y="2832100"/>
                <a:ext cx="1588" cy="152400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marL="0" marR="0" defTabSz="457200"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11" name="Line"/>
              <p:cNvSpPr/>
              <p:nvPr/>
            </p:nvSpPr>
            <p:spPr>
              <a:xfrm>
                <a:off x="2641600" y="177800"/>
                <a:ext cx="1588" cy="3556000"/>
              </a:xfrm>
              <a:prstGeom prst="line">
                <a:avLst/>
              </a:prstGeom>
              <a:noFill/>
              <a:ln w="9525" cap="flat">
                <a:solidFill>
                  <a:srgbClr val="00D2A9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marL="0" marR="0" defTabSz="457200"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3097389-3311-0812-B261-D78F77B0310B}"/>
                </a:ext>
              </a:extLst>
            </p:cNvPr>
            <p:cNvSpPr txBox="1"/>
            <p:nvPr/>
          </p:nvSpPr>
          <p:spPr>
            <a:xfrm rot="16200000">
              <a:off x="1986591" y="4604403"/>
              <a:ext cx="81977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Pool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DA02E76-978C-A3BE-1EDC-F64497636239}"/>
                </a:ext>
              </a:extLst>
            </p:cNvPr>
            <p:cNvSpPr txBox="1"/>
            <p:nvPr/>
          </p:nvSpPr>
          <p:spPr>
            <a:xfrm rot="16200000">
              <a:off x="2578499" y="4906327"/>
              <a:ext cx="135197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Not Pool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D2849681-D064-55BB-D432-5C4A1FCA60D2}"/>
              </a:ext>
            </a:extLst>
          </p:cNvPr>
          <p:cNvGrpSpPr/>
          <p:nvPr/>
        </p:nvGrpSpPr>
        <p:grpSpPr>
          <a:xfrm>
            <a:off x="2017712" y="2107890"/>
            <a:ext cx="381000" cy="1143000"/>
            <a:chOff x="3810000" y="2743200"/>
            <a:chExt cx="381000" cy="1143000"/>
          </a:xfrm>
        </p:grpSpPr>
        <p:sp>
          <p:nvSpPr>
            <p:cNvPr id="80" name="Circle"/>
            <p:cNvSpPr/>
            <p:nvPr/>
          </p:nvSpPr>
          <p:spPr>
            <a:xfrm>
              <a:off x="3810000" y="2743200"/>
              <a:ext cx="381000" cy="381000"/>
            </a:xfrm>
            <a:prstGeom prst="ellipse">
              <a:avLst/>
            </a:prstGeom>
            <a:solidFill>
              <a:srgbClr val="929292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 dirty="0"/>
            </a:p>
          </p:txBody>
        </p:sp>
        <p:sp>
          <p:nvSpPr>
            <p:cNvPr id="81" name="Circle"/>
            <p:cNvSpPr/>
            <p:nvPr/>
          </p:nvSpPr>
          <p:spPr>
            <a:xfrm>
              <a:off x="3810000" y="3124200"/>
              <a:ext cx="381000" cy="381000"/>
            </a:xfrm>
            <a:prstGeom prst="ellipse">
              <a:avLst/>
            </a:prstGeom>
            <a:solidFill>
              <a:srgbClr val="929292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82" name="Circle"/>
            <p:cNvSpPr/>
            <p:nvPr/>
          </p:nvSpPr>
          <p:spPr>
            <a:xfrm>
              <a:off x="3810000" y="3505200"/>
              <a:ext cx="381000" cy="381000"/>
            </a:xfrm>
            <a:prstGeom prst="ellipse">
              <a:avLst/>
            </a:prstGeom>
            <a:solidFill>
              <a:srgbClr val="929292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78E32AAE-4D12-5335-4B39-51B2EAC1C311}"/>
              </a:ext>
            </a:extLst>
          </p:cNvPr>
          <p:cNvGrpSpPr/>
          <p:nvPr/>
        </p:nvGrpSpPr>
        <p:grpSpPr>
          <a:xfrm>
            <a:off x="373708" y="5401686"/>
            <a:ext cx="2723319" cy="1063245"/>
            <a:chOff x="533400" y="415539"/>
            <a:chExt cx="2723319" cy="1063245"/>
          </a:xfrm>
        </p:grpSpPr>
        <p:sp>
          <p:nvSpPr>
            <p:cNvPr id="14" name="Circle">
              <a:extLst>
                <a:ext uri="{FF2B5EF4-FFF2-40B4-BE49-F238E27FC236}">
                  <a16:creationId xmlns:a16="http://schemas.microsoft.com/office/drawing/2014/main" id="{FC55646E-9BE0-76A5-0105-A516C82F84CC}"/>
                </a:ext>
              </a:extLst>
            </p:cNvPr>
            <p:cNvSpPr/>
            <p:nvPr/>
          </p:nvSpPr>
          <p:spPr>
            <a:xfrm>
              <a:off x="533400" y="1089013"/>
              <a:ext cx="381000" cy="381000"/>
            </a:xfrm>
            <a:prstGeom prst="ellipse">
              <a:avLst/>
            </a:prstGeom>
            <a:solidFill>
              <a:srgbClr val="929292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 dirty="0"/>
            </a:p>
          </p:txBody>
        </p:sp>
        <p:sp>
          <p:nvSpPr>
            <p:cNvPr id="16" name="Circle">
              <a:extLst>
                <a:ext uri="{FF2B5EF4-FFF2-40B4-BE49-F238E27FC236}">
                  <a16:creationId xmlns:a16="http://schemas.microsoft.com/office/drawing/2014/main" id="{6648BA51-4DD8-C53C-7765-C56A1378B137}"/>
                </a:ext>
              </a:extLst>
            </p:cNvPr>
            <p:cNvSpPr/>
            <p:nvPr/>
          </p:nvSpPr>
          <p:spPr>
            <a:xfrm>
              <a:off x="533400" y="457200"/>
              <a:ext cx="381000" cy="381000"/>
            </a:xfrm>
            <a:prstGeom prst="ellipse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82C29CC-F931-8F0F-33CA-6141400C3DF7}"/>
                </a:ext>
              </a:extLst>
            </p:cNvPr>
            <p:cNvSpPr txBox="1"/>
            <p:nvPr/>
          </p:nvSpPr>
          <p:spPr>
            <a:xfrm>
              <a:off x="894519" y="415539"/>
              <a:ext cx="2362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Expert predicts 0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F5376D3-F1FC-601D-D618-EC23A825BB08}"/>
                </a:ext>
              </a:extLst>
            </p:cNvPr>
            <p:cNvSpPr txBox="1"/>
            <p:nvPr/>
          </p:nvSpPr>
          <p:spPr>
            <a:xfrm>
              <a:off x="894519" y="1017119"/>
              <a:ext cx="2362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Expert predicts 1</a:t>
              </a:r>
            </a:p>
          </p:txBody>
        </p:sp>
      </p:grpSp>
      <p:sp>
        <p:nvSpPr>
          <p:cNvPr id="39" name="Line">
            <a:extLst>
              <a:ext uri="{FF2B5EF4-FFF2-40B4-BE49-F238E27FC236}">
                <a16:creationId xmlns:a16="http://schemas.microsoft.com/office/drawing/2014/main" id="{E4F066CF-7C66-3482-7697-87DBD466DCC2}"/>
              </a:ext>
            </a:extLst>
          </p:cNvPr>
          <p:cNvSpPr/>
          <p:nvPr/>
        </p:nvSpPr>
        <p:spPr>
          <a:xfrm>
            <a:off x="6469597" y="3160239"/>
            <a:ext cx="1347" cy="3017206"/>
          </a:xfrm>
          <a:prstGeom prst="line">
            <a:avLst/>
          </a:prstGeom>
          <a:noFill/>
          <a:ln w="9525" cap="flat">
            <a:solidFill>
              <a:srgbClr val="00D2A9"/>
            </a:solidFill>
            <a:prstDash val="solid"/>
            <a:round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pPr marL="0" marR="0" defTabSz="457200">
              <a:defRPr sz="1200"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52" name="Line">
            <a:extLst>
              <a:ext uri="{FF2B5EF4-FFF2-40B4-BE49-F238E27FC236}">
                <a16:creationId xmlns:a16="http://schemas.microsoft.com/office/drawing/2014/main" id="{9A3AF585-7475-88D2-F51C-DE17087CD220}"/>
              </a:ext>
            </a:extLst>
          </p:cNvPr>
          <p:cNvSpPr/>
          <p:nvPr/>
        </p:nvSpPr>
        <p:spPr>
          <a:xfrm>
            <a:off x="6446210" y="228600"/>
            <a:ext cx="1347" cy="3017206"/>
          </a:xfrm>
          <a:prstGeom prst="line">
            <a:avLst/>
          </a:prstGeom>
          <a:noFill/>
          <a:ln w="9525" cap="flat">
            <a:solidFill>
              <a:srgbClr val="00D2A9"/>
            </a:solidFill>
            <a:prstDash val="solid"/>
            <a:round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pPr marL="0" marR="0" defTabSz="457200">
              <a:defRPr sz="1200"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40CB74A9-8D51-3F5C-231D-5418E2C95F8B}"/>
              </a:ext>
            </a:extLst>
          </p:cNvPr>
          <p:cNvGrpSpPr/>
          <p:nvPr/>
        </p:nvGrpSpPr>
        <p:grpSpPr>
          <a:xfrm>
            <a:off x="3317657" y="1578008"/>
            <a:ext cx="3861303" cy="2206593"/>
            <a:chOff x="3317657" y="1578008"/>
            <a:chExt cx="3861303" cy="2206593"/>
          </a:xfrm>
        </p:grpSpPr>
        <p:grpSp>
          <p:nvGrpSpPr>
            <p:cNvPr id="142" name="Group 141">
              <a:extLst>
                <a:ext uri="{FF2B5EF4-FFF2-40B4-BE49-F238E27FC236}">
                  <a16:creationId xmlns:a16="http://schemas.microsoft.com/office/drawing/2014/main" id="{02423FF3-0784-91A0-C332-9CDDFBAFA3CD}"/>
                </a:ext>
              </a:extLst>
            </p:cNvPr>
            <p:cNvGrpSpPr/>
            <p:nvPr/>
          </p:nvGrpSpPr>
          <p:grpSpPr>
            <a:xfrm>
              <a:off x="5562600" y="1578008"/>
              <a:ext cx="1616360" cy="2206593"/>
              <a:chOff x="5562600" y="1578008"/>
              <a:chExt cx="1616360" cy="2206593"/>
            </a:xfrm>
          </p:grpSpPr>
          <p:sp>
            <p:nvSpPr>
              <p:cNvPr id="53" name="Circle">
                <a:extLst>
                  <a:ext uri="{FF2B5EF4-FFF2-40B4-BE49-F238E27FC236}">
                    <a16:creationId xmlns:a16="http://schemas.microsoft.com/office/drawing/2014/main" id="{90CAEFBF-AF51-0065-DA54-53563C453FBC}"/>
                  </a:ext>
                </a:extLst>
              </p:cNvPr>
              <p:cNvSpPr/>
              <p:nvPr/>
            </p:nvSpPr>
            <p:spPr>
              <a:xfrm>
                <a:off x="6663837" y="1901280"/>
                <a:ext cx="323272" cy="323272"/>
              </a:xfrm>
              <a:prstGeom prst="ellipse">
                <a:avLst/>
              </a:prstGeom>
              <a:solidFill>
                <a:srgbClr val="FFFFFF"/>
              </a:solidFill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54" name="Circle">
                <a:extLst>
                  <a:ext uri="{FF2B5EF4-FFF2-40B4-BE49-F238E27FC236}">
                    <a16:creationId xmlns:a16="http://schemas.microsoft.com/office/drawing/2014/main" id="{EF089E14-BE64-DA98-9480-540C8D4CAEF8}"/>
                  </a:ext>
                </a:extLst>
              </p:cNvPr>
              <p:cNvSpPr/>
              <p:nvPr/>
            </p:nvSpPr>
            <p:spPr>
              <a:xfrm>
                <a:off x="6663837" y="2224552"/>
                <a:ext cx="323272" cy="323272"/>
              </a:xfrm>
              <a:prstGeom prst="ellipse">
                <a:avLst/>
              </a:prstGeom>
              <a:solidFill>
                <a:srgbClr val="FFFFFF"/>
              </a:solidFill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55" name="Circle">
                <a:extLst>
                  <a:ext uri="{FF2B5EF4-FFF2-40B4-BE49-F238E27FC236}">
                    <a16:creationId xmlns:a16="http://schemas.microsoft.com/office/drawing/2014/main" id="{AAB564D7-1F33-B2F2-1714-EE11D9BBECD1}"/>
                  </a:ext>
                </a:extLst>
              </p:cNvPr>
              <p:cNvSpPr/>
              <p:nvPr/>
            </p:nvSpPr>
            <p:spPr>
              <a:xfrm>
                <a:off x="5916852" y="1578008"/>
                <a:ext cx="323272" cy="323272"/>
              </a:xfrm>
              <a:prstGeom prst="ellipse">
                <a:avLst/>
              </a:prstGeom>
              <a:solidFill>
                <a:srgbClr val="FFFFFF"/>
              </a:solidFill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56" name="Circle">
                <a:extLst>
                  <a:ext uri="{FF2B5EF4-FFF2-40B4-BE49-F238E27FC236}">
                    <a16:creationId xmlns:a16="http://schemas.microsoft.com/office/drawing/2014/main" id="{B589976B-67BC-8DC6-C702-B1FC81F03809}"/>
                  </a:ext>
                </a:extLst>
              </p:cNvPr>
              <p:cNvSpPr/>
              <p:nvPr/>
            </p:nvSpPr>
            <p:spPr>
              <a:xfrm>
                <a:off x="5916852" y="1901280"/>
                <a:ext cx="323272" cy="323272"/>
              </a:xfrm>
              <a:prstGeom prst="ellipse">
                <a:avLst/>
              </a:prstGeom>
              <a:solidFill>
                <a:srgbClr val="FFFFFF"/>
              </a:solidFill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 dirty="0"/>
              </a:p>
            </p:txBody>
          </p:sp>
          <p:sp>
            <p:nvSpPr>
              <p:cNvPr id="57" name="Circle">
                <a:extLst>
                  <a:ext uri="{FF2B5EF4-FFF2-40B4-BE49-F238E27FC236}">
                    <a16:creationId xmlns:a16="http://schemas.microsoft.com/office/drawing/2014/main" id="{DCA62908-4E5C-315E-B24E-5C10DB9AFD03}"/>
                  </a:ext>
                </a:extLst>
              </p:cNvPr>
              <p:cNvSpPr/>
              <p:nvPr/>
            </p:nvSpPr>
            <p:spPr>
              <a:xfrm>
                <a:off x="5916852" y="2224552"/>
                <a:ext cx="323272" cy="323272"/>
              </a:xfrm>
              <a:prstGeom prst="ellipse">
                <a:avLst/>
              </a:prstGeom>
              <a:solidFill>
                <a:srgbClr val="FFFFFF"/>
              </a:solidFill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 dirty="0"/>
              </a:p>
            </p:txBody>
          </p:sp>
          <p:sp>
            <p:nvSpPr>
              <p:cNvPr id="50" name="Line">
                <a:extLst>
                  <a:ext uri="{FF2B5EF4-FFF2-40B4-BE49-F238E27FC236}">
                    <a16:creationId xmlns:a16="http://schemas.microsoft.com/office/drawing/2014/main" id="{57C030AE-CB04-0FCF-73DF-1E4F4E08B0E3}"/>
                  </a:ext>
                </a:extLst>
              </p:cNvPr>
              <p:cNvSpPr/>
              <p:nvPr/>
            </p:nvSpPr>
            <p:spPr>
              <a:xfrm>
                <a:off x="5562600" y="2556159"/>
                <a:ext cx="1616360" cy="0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marL="0" marR="0" defTabSz="457200"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51" name="Line">
                <a:extLst>
                  <a:ext uri="{FF2B5EF4-FFF2-40B4-BE49-F238E27FC236}">
                    <a16:creationId xmlns:a16="http://schemas.microsoft.com/office/drawing/2014/main" id="{8F80A53D-04FB-6C63-4B0F-BE7CF947600F}"/>
                  </a:ext>
                </a:extLst>
              </p:cNvPr>
              <p:cNvSpPr/>
              <p:nvPr/>
            </p:nvSpPr>
            <p:spPr>
              <a:xfrm>
                <a:off x="6078488" y="2480729"/>
                <a:ext cx="1347" cy="129309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marL="0" marR="0" defTabSz="457200"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9805162-360A-C8BF-EF8A-5DA64F75D840}"/>
                  </a:ext>
                </a:extLst>
              </p:cNvPr>
              <p:cNvSpPr txBox="1"/>
              <p:nvPr/>
            </p:nvSpPr>
            <p:spPr>
              <a:xfrm rot="16200000">
                <a:off x="5696483" y="2759003"/>
                <a:ext cx="695566" cy="3917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Pool</a:t>
                </a: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FEBD8F3-A838-24B3-D400-D3A0F1559193}"/>
                  </a:ext>
                </a:extLst>
              </p:cNvPr>
              <p:cNvSpPr txBox="1"/>
              <p:nvPr/>
            </p:nvSpPr>
            <p:spPr>
              <a:xfrm rot="16200000">
                <a:off x="6198707" y="3015180"/>
                <a:ext cx="1147126" cy="3917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Not Pool</a:t>
                </a:r>
              </a:p>
            </p:txBody>
          </p:sp>
        </p:grp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3144C124-BC71-C8D0-FA13-E064C5AE073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43161" y="2454177"/>
              <a:ext cx="1480638" cy="1078092"/>
            </a:xfrm>
            <a:prstGeom prst="straightConnector1">
              <a:avLst/>
            </a:prstGeom>
            <a:ln w="76200">
              <a:solidFill>
                <a:schemeClr val="tx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2F182107-4C82-13A2-AEFC-17233EB62FC2}"/>
                </a:ext>
              </a:extLst>
            </p:cNvPr>
            <p:cNvSpPr txBox="1"/>
            <p:nvPr/>
          </p:nvSpPr>
          <p:spPr>
            <a:xfrm>
              <a:off x="3317657" y="1676400"/>
              <a:ext cx="200458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Learner predicts 0</a:t>
              </a:r>
            </a:p>
            <a:p>
              <a:r>
                <a:rPr lang="en-US" sz="1600" dirty="0"/>
                <a:t>and makes a mistake</a:t>
              </a:r>
            </a:p>
          </p:txBody>
        </p: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38B157C1-3AA2-4108-F1AC-C59A9C3E43A8}"/>
              </a:ext>
            </a:extLst>
          </p:cNvPr>
          <p:cNvGrpSpPr/>
          <p:nvPr/>
        </p:nvGrpSpPr>
        <p:grpSpPr>
          <a:xfrm>
            <a:off x="3478357" y="3748679"/>
            <a:ext cx="3723990" cy="2967561"/>
            <a:chOff x="3478357" y="3748679"/>
            <a:chExt cx="3723990" cy="2967561"/>
          </a:xfrm>
        </p:grpSpPr>
        <p:cxnSp>
          <p:nvCxnSpPr>
            <p:cNvPr id="128" name="Straight Arrow Connector 127">
              <a:extLst>
                <a:ext uri="{FF2B5EF4-FFF2-40B4-BE49-F238E27FC236}">
                  <a16:creationId xmlns:a16="http://schemas.microsoft.com/office/drawing/2014/main" id="{49ACE2B8-8BC3-0BA4-F83E-FEA21386EC59}"/>
                </a:ext>
              </a:extLst>
            </p:cNvPr>
            <p:cNvCxnSpPr>
              <a:cxnSpLocks/>
            </p:cNvCxnSpPr>
            <p:nvPr/>
          </p:nvCxnSpPr>
          <p:spPr>
            <a:xfrm>
              <a:off x="3679526" y="3748679"/>
              <a:ext cx="1456111" cy="973402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7" name="Group 136">
              <a:extLst>
                <a:ext uri="{FF2B5EF4-FFF2-40B4-BE49-F238E27FC236}">
                  <a16:creationId xmlns:a16="http://schemas.microsoft.com/office/drawing/2014/main" id="{B478CE3F-87E9-756A-D761-7FAFF7FDBF5E}"/>
                </a:ext>
              </a:extLst>
            </p:cNvPr>
            <p:cNvGrpSpPr/>
            <p:nvPr/>
          </p:nvGrpSpPr>
          <p:grpSpPr>
            <a:xfrm>
              <a:off x="5585987" y="4498137"/>
              <a:ext cx="1616360" cy="2218103"/>
              <a:chOff x="5585987" y="4498137"/>
              <a:chExt cx="1616360" cy="2218103"/>
            </a:xfrm>
          </p:grpSpPr>
          <p:sp>
            <p:nvSpPr>
              <p:cNvPr id="43" name="Circle">
                <a:extLst>
                  <a:ext uri="{FF2B5EF4-FFF2-40B4-BE49-F238E27FC236}">
                    <a16:creationId xmlns:a16="http://schemas.microsoft.com/office/drawing/2014/main" id="{78901E25-5AC6-EE52-8961-B6131A382B30}"/>
                  </a:ext>
                </a:extLst>
              </p:cNvPr>
              <p:cNvSpPr/>
              <p:nvPr/>
            </p:nvSpPr>
            <p:spPr>
              <a:xfrm>
                <a:off x="5940239" y="4832919"/>
                <a:ext cx="323272" cy="323272"/>
              </a:xfrm>
              <a:prstGeom prst="ellipse">
                <a:avLst/>
              </a:prstGeom>
              <a:solidFill>
                <a:srgbClr val="FFFFFF"/>
              </a:solidFill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 dirty="0"/>
              </a:p>
            </p:txBody>
          </p:sp>
          <p:sp>
            <p:nvSpPr>
              <p:cNvPr id="44" name="Circle">
                <a:extLst>
                  <a:ext uri="{FF2B5EF4-FFF2-40B4-BE49-F238E27FC236}">
                    <a16:creationId xmlns:a16="http://schemas.microsoft.com/office/drawing/2014/main" id="{7B73A239-9C6A-AE6D-A951-A7D11B65DF8B}"/>
                  </a:ext>
                </a:extLst>
              </p:cNvPr>
              <p:cNvSpPr/>
              <p:nvPr/>
            </p:nvSpPr>
            <p:spPr>
              <a:xfrm>
                <a:off x="5940239" y="5156191"/>
                <a:ext cx="323272" cy="323272"/>
              </a:xfrm>
              <a:prstGeom prst="ellipse">
                <a:avLst/>
              </a:prstGeom>
              <a:solidFill>
                <a:srgbClr val="FFFFFF"/>
              </a:solidFill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 dirty="0"/>
              </a:p>
            </p:txBody>
          </p:sp>
          <p:sp>
            <p:nvSpPr>
              <p:cNvPr id="37" name="Line">
                <a:extLst>
                  <a:ext uri="{FF2B5EF4-FFF2-40B4-BE49-F238E27FC236}">
                    <a16:creationId xmlns:a16="http://schemas.microsoft.com/office/drawing/2014/main" id="{155DBD90-39C2-6A42-BBF1-95013D1B7865}"/>
                  </a:ext>
                </a:extLst>
              </p:cNvPr>
              <p:cNvSpPr/>
              <p:nvPr/>
            </p:nvSpPr>
            <p:spPr>
              <a:xfrm>
                <a:off x="5585987" y="5487798"/>
                <a:ext cx="1616360" cy="0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marL="0" marR="0" defTabSz="457200"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38" name="Line">
                <a:extLst>
                  <a:ext uri="{FF2B5EF4-FFF2-40B4-BE49-F238E27FC236}">
                    <a16:creationId xmlns:a16="http://schemas.microsoft.com/office/drawing/2014/main" id="{C0284F1E-ED4E-7E52-9BD6-8BFA6850FAAB}"/>
                  </a:ext>
                </a:extLst>
              </p:cNvPr>
              <p:cNvSpPr/>
              <p:nvPr/>
            </p:nvSpPr>
            <p:spPr>
              <a:xfrm>
                <a:off x="6101875" y="5412368"/>
                <a:ext cx="1347" cy="129309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marL="0" marR="0" defTabSz="457200"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24F5D0E-A524-38FB-7D8D-1AB923176701}"/>
                  </a:ext>
                </a:extLst>
              </p:cNvPr>
              <p:cNvSpPr txBox="1"/>
              <p:nvPr/>
            </p:nvSpPr>
            <p:spPr>
              <a:xfrm rot="16200000">
                <a:off x="5719870" y="5690642"/>
                <a:ext cx="695566" cy="3917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Pool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6568F38-4DAE-B14D-B044-E54086E444E0}"/>
                  </a:ext>
                </a:extLst>
              </p:cNvPr>
              <p:cNvSpPr txBox="1"/>
              <p:nvPr/>
            </p:nvSpPr>
            <p:spPr>
              <a:xfrm rot="16200000">
                <a:off x="6222094" y="5946819"/>
                <a:ext cx="1147126" cy="3917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Not Pool</a:t>
                </a:r>
              </a:p>
            </p:txBody>
          </p:sp>
          <p:sp>
            <p:nvSpPr>
              <p:cNvPr id="134" name="Circle">
                <a:extLst>
                  <a:ext uri="{FF2B5EF4-FFF2-40B4-BE49-F238E27FC236}">
                    <a16:creationId xmlns:a16="http://schemas.microsoft.com/office/drawing/2014/main" id="{7A9DD0B9-41C9-36B4-EC7E-66D78E669B43}"/>
                  </a:ext>
                </a:extLst>
              </p:cNvPr>
              <p:cNvSpPr/>
              <p:nvPr/>
            </p:nvSpPr>
            <p:spPr>
              <a:xfrm>
                <a:off x="6702004" y="4498137"/>
                <a:ext cx="323272" cy="323272"/>
              </a:xfrm>
              <a:prstGeom prst="ellipse">
                <a:avLst/>
              </a:prstGeom>
              <a:solidFill>
                <a:srgbClr val="FFFFFF"/>
              </a:solidFill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35" name="Circle">
                <a:extLst>
                  <a:ext uri="{FF2B5EF4-FFF2-40B4-BE49-F238E27FC236}">
                    <a16:creationId xmlns:a16="http://schemas.microsoft.com/office/drawing/2014/main" id="{070AC039-1760-5AA8-1C0C-8DCF227CDAFD}"/>
                  </a:ext>
                </a:extLst>
              </p:cNvPr>
              <p:cNvSpPr/>
              <p:nvPr/>
            </p:nvSpPr>
            <p:spPr>
              <a:xfrm>
                <a:off x="6702004" y="4821409"/>
                <a:ext cx="323272" cy="323272"/>
              </a:xfrm>
              <a:prstGeom prst="ellipse">
                <a:avLst/>
              </a:prstGeom>
              <a:solidFill>
                <a:srgbClr val="FFFFFF"/>
              </a:solidFill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36" name="Circle">
                <a:extLst>
                  <a:ext uri="{FF2B5EF4-FFF2-40B4-BE49-F238E27FC236}">
                    <a16:creationId xmlns:a16="http://schemas.microsoft.com/office/drawing/2014/main" id="{62C916DC-DD09-EED0-42AA-3F57057E1A0A}"/>
                  </a:ext>
                </a:extLst>
              </p:cNvPr>
              <p:cNvSpPr/>
              <p:nvPr/>
            </p:nvSpPr>
            <p:spPr>
              <a:xfrm>
                <a:off x="6702004" y="5144681"/>
                <a:ext cx="323272" cy="323272"/>
              </a:xfrm>
              <a:prstGeom prst="ellipse">
                <a:avLst/>
              </a:prstGeom>
              <a:solidFill>
                <a:srgbClr val="FFFFFF"/>
              </a:solidFill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 dirty="0"/>
              </a:p>
            </p:txBody>
          </p:sp>
        </p:grp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2E24C54E-6983-D9EA-C38C-70AC3600DA26}"/>
                </a:ext>
              </a:extLst>
            </p:cNvPr>
            <p:cNvSpPr txBox="1"/>
            <p:nvPr/>
          </p:nvSpPr>
          <p:spPr>
            <a:xfrm>
              <a:off x="3478357" y="5033309"/>
              <a:ext cx="200458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Learner predicts 1</a:t>
              </a:r>
            </a:p>
            <a:p>
              <a:r>
                <a:rPr lang="en-US" sz="1600" dirty="0"/>
                <a:t>and makes a mistake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9DCACCA-C68B-3843-CFC5-9AF1F1CE4F17}"/>
              </a:ext>
            </a:extLst>
          </p:cNvPr>
          <p:cNvSpPr txBox="1"/>
          <p:nvPr/>
        </p:nvSpPr>
        <p:spPr>
          <a:xfrm>
            <a:off x="533400" y="376535"/>
            <a:ext cx="58638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Assume learner makes a mistake on this turn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4" name="Open Problem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t>Open Problem</a:t>
            </a:r>
          </a:p>
        </p:txBody>
      </p:sp>
      <p:sp>
        <p:nvSpPr>
          <p:cNvPr id="1285" name="Luo and Schapire  got rid of the dependence on N…"/>
          <p:cNvSpPr txBox="1">
            <a:spLocks noGrp="1"/>
          </p:cNvSpPr>
          <p:nvPr>
            <p:ph type="body" idx="1"/>
          </p:nvPr>
        </p:nvSpPr>
        <p:spPr>
          <a:xfrm>
            <a:off x="892968" y="973335"/>
            <a:ext cx="7358064" cy="5585242"/>
          </a:xfrm>
          <a:prstGeom prst="rect">
            <a:avLst/>
          </a:prstGeom>
        </p:spPr>
        <p:txBody>
          <a:bodyPr/>
          <a:lstStyle/>
          <a:p>
            <a:pPr marL="711637" indent="-394137">
              <a:defRPr sz="2000"/>
            </a:pPr>
            <a:r>
              <a:t>Luo and Schapire  got rid of the dependence on N</a:t>
            </a:r>
          </a:p>
          <a:p>
            <a:pPr marL="711637" indent="-394137">
              <a:defRPr sz="2000"/>
            </a:pPr>
            <a:r>
              <a:t>What about the dependence on T?</a:t>
            </a:r>
          </a:p>
          <a:p>
            <a:pPr marL="711637" indent="-394137">
              <a:defRPr sz="2000"/>
            </a:pPr>
            <a:r>
              <a:t>Suppose that, although loss is bounded in [0,1], it turns out that the loss is always in [0,1/2].</a:t>
            </a:r>
          </a:p>
          <a:p>
            <a:pPr marL="711637" indent="-394137">
              <a:defRPr sz="2000"/>
            </a:pPr>
            <a:r>
              <a:t>If alg. has information in advance, bound is halved</a:t>
            </a:r>
          </a:p>
          <a:p>
            <a:pPr marL="711637" indent="-394137">
              <a:defRPr sz="2000"/>
            </a:pPr>
            <a:r>
              <a:t>Equivalently:</a:t>
            </a:r>
          </a:p>
          <a:p>
            <a:pPr marL="711637" indent="-394137">
              <a:defRPr sz="2000"/>
            </a:pPr>
            <a:r>
              <a:t>Can we achieve this performance without a -priori knowledge?</a:t>
            </a:r>
          </a:p>
          <a:p>
            <a:pPr marL="711637" indent="-394137">
              <a:defRPr sz="2000"/>
            </a:pPr>
            <a:r>
              <a:t>Hypothesis:  The increase c(t+1)-c(t) for normal hedge can upper bounded by a function of the form</a:t>
            </a:r>
          </a:p>
          <a:p>
            <a:pPr marL="711637" indent="-394137">
              <a:defRPr sz="2000"/>
            </a:pPr>
            <a:endParaRPr/>
          </a:p>
          <a:p>
            <a:pPr marL="711637" indent="-394137">
              <a:defRPr sz="2000"/>
            </a:pPr>
            <a:r>
              <a:t>Without degrading current performance.          </a:t>
            </a:r>
          </a:p>
        </p:txBody>
      </p:sp>
      <p:pic>
        <p:nvPicPr>
          <p:cNvPr id="1286" name="MathTypeImage.pdf" descr="MathType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5587" y="3502809"/>
            <a:ext cx="826137" cy="673954"/>
          </a:xfrm>
          <a:prstGeom prst="rect">
            <a:avLst/>
          </a:prstGeom>
          <a:ln w="12700">
            <a:miter lim="400000"/>
          </a:ln>
        </p:spPr>
      </p:pic>
      <p:pic>
        <p:nvPicPr>
          <p:cNvPr id="1287" name="MathTypeImage.pdf" descr="MathTypeImage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1390" y="5257353"/>
            <a:ext cx="4070884" cy="73184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8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28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2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12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2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12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128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000"/>
                                        <p:tgtEl>
                                          <p:spTgt spid="128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28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000"/>
                                        <p:tgtEl>
                                          <p:spTgt spid="128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128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000"/>
                                        <p:tgtEl>
                                          <p:spTgt spid="128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22" presetClass="entr" presetSubtype="8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1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1000"/>
                                        <p:tgtEl>
                                          <p:spTgt spid="1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128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1000"/>
                                        <p:tgtEl>
                                          <p:spTgt spid="128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3" fill="hold"/>
                                        <p:tgtEl>
                                          <p:spTgt spid="128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1000"/>
                                        <p:tgtEl>
                                          <p:spTgt spid="128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8" fill="hold"/>
                                        <p:tgtEl>
                                          <p:spTgt spid="128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1000"/>
                                        <p:tgtEl>
                                          <p:spTgt spid="128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0"/>
                            </p:stCondLst>
                            <p:childTnLst>
                              <p:par>
                                <p:cTn id="51" presetID="22" presetClass="entr" presetSubtype="8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2" fill="hold"/>
                                        <p:tgtEl>
                                          <p:spTgt spid="1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1000"/>
                                        <p:tgtEl>
                                          <p:spTgt spid="1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7" fill="hold"/>
                                        <p:tgtEl>
                                          <p:spTgt spid="128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1000"/>
                                        <p:tgtEl>
                                          <p:spTgt spid="128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85" grpId="1" build="p" bldLvl="5" animBg="1" advAuto="0"/>
      <p:bldP spid="1286" grpId="2" animBg="1" advAuto="0"/>
      <p:bldP spid="1287" grpId="3" animBg="1" advAuto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Hypothesi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Hypothesis</a:t>
            </a:r>
          </a:p>
        </p:txBody>
      </p:sp>
      <p:sp>
        <p:nvSpPr>
          <p:cNvPr id="1290" name="In the bound on NormalHedge, T can be replaced by cumulative variance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In the bound on NormalHedge, T can be replaced by cumulative variance.</a:t>
            </a:r>
          </a:p>
          <a:p>
            <a:r>
              <a:t>Similar to measuring return vs. volatility in the stock market.</a:t>
            </a:r>
          </a:p>
        </p:txBody>
      </p:sp>
    </p:spTree>
  </p:cSld>
  <p:clrMapOvr>
    <a:masterClrMapping/>
  </p:clrMapOvr>
  <p:transition spd="med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2" name="Line"/>
          <p:cNvSpPr/>
          <p:nvPr/>
        </p:nvSpPr>
        <p:spPr>
          <a:xfrm>
            <a:off x="1187648" y="2694533"/>
            <a:ext cx="6717358" cy="11273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843" y="21600"/>
                </a:lnTo>
                <a:cubicBezTo>
                  <a:pt x="2843" y="21600"/>
                  <a:pt x="4299" y="11625"/>
                  <a:pt x="4738" y="10080"/>
                </a:cubicBezTo>
                <a:cubicBezTo>
                  <a:pt x="5328" y="8002"/>
                  <a:pt x="6717" y="4934"/>
                  <a:pt x="7580" y="5860"/>
                </a:cubicBezTo>
                <a:cubicBezTo>
                  <a:pt x="8059" y="6373"/>
                  <a:pt x="8889" y="15298"/>
                  <a:pt x="8889" y="15298"/>
                </a:cubicBezTo>
                <a:cubicBezTo>
                  <a:pt x="8889" y="15298"/>
                  <a:pt x="9967" y="12558"/>
                  <a:pt x="10236" y="12404"/>
                </a:cubicBezTo>
                <a:cubicBezTo>
                  <a:pt x="10613" y="12189"/>
                  <a:pt x="11461" y="12037"/>
                  <a:pt x="11830" y="12019"/>
                </a:cubicBezTo>
                <a:cubicBezTo>
                  <a:pt x="12257" y="11998"/>
                  <a:pt x="13203" y="12156"/>
                  <a:pt x="13625" y="12618"/>
                </a:cubicBezTo>
                <a:cubicBezTo>
                  <a:pt x="14072" y="13107"/>
                  <a:pt x="15785" y="15740"/>
                  <a:pt x="15785" y="15740"/>
                </a:cubicBezTo>
                <a:cubicBezTo>
                  <a:pt x="15785" y="15740"/>
                  <a:pt x="16988" y="12236"/>
                  <a:pt x="17279" y="11377"/>
                </a:cubicBezTo>
                <a:cubicBezTo>
                  <a:pt x="17761" y="9952"/>
                  <a:pt x="18930" y="6837"/>
                  <a:pt x="19425" y="5560"/>
                </a:cubicBezTo>
                <a:cubicBezTo>
                  <a:pt x="19902" y="4330"/>
                  <a:pt x="21600" y="0"/>
                  <a:pt x="21600" y="0"/>
                </a:cubicBezTo>
              </a:path>
            </a:pathLst>
          </a:custGeom>
          <a:ln w="25400">
            <a:solidFill>
              <a:srgbClr val="FF2600"/>
            </a:solidFill>
            <a:miter lim="400000"/>
          </a:ln>
        </p:spPr>
        <p:txBody>
          <a:bodyPr lIns="35718" tIns="35718" rIns="35718" bIns="35718" anchor="ctr"/>
          <a:lstStyle/>
          <a:p>
            <a:pPr marL="0" marR="0" algn="ctr" defTabSz="410765">
              <a:defRPr sz="280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293" name="Hedging differentiable processes…"/>
          <p:cNvSpPr txBox="1">
            <a:spLocks noGrp="1"/>
          </p:cNvSpPr>
          <p:nvPr>
            <p:ph type="title"/>
          </p:nvPr>
        </p:nvSpPr>
        <p:spPr>
          <a:xfrm>
            <a:off x="892968" y="178593"/>
            <a:ext cx="7358064" cy="1535907"/>
          </a:xfrm>
          <a:prstGeom prst="rect">
            <a:avLst/>
          </a:prstGeom>
        </p:spPr>
        <p:txBody>
          <a:bodyPr/>
          <a:lstStyle/>
          <a:p>
            <a:pPr>
              <a:defRPr sz="4000"/>
            </a:pPr>
            <a:r>
              <a:t>Hedging differentiable processes</a:t>
            </a:r>
          </a:p>
          <a:p>
            <a:pPr>
              <a:defRPr sz="4000"/>
            </a:pPr>
            <a:r>
              <a:t>is trivial</a:t>
            </a:r>
          </a:p>
        </p:txBody>
      </p:sp>
      <p:sp>
        <p:nvSpPr>
          <p:cNvPr id="1294" name="Line"/>
          <p:cNvSpPr/>
          <p:nvPr/>
        </p:nvSpPr>
        <p:spPr>
          <a:xfrm flipH="1">
            <a:off x="1178718" y="1950137"/>
            <a:ext cx="1" cy="4336363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</a:ln>
        </p:spPr>
        <p:txBody>
          <a:bodyPr lIns="35718" tIns="35718" rIns="35718" bIns="35718" anchor="ctr"/>
          <a:lstStyle/>
          <a:p>
            <a:pPr marL="0" marR="0" defTabSz="321468">
              <a:defRPr sz="800"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295" name="Line"/>
          <p:cNvSpPr/>
          <p:nvPr/>
        </p:nvSpPr>
        <p:spPr>
          <a:xfrm flipH="1">
            <a:off x="1178745" y="6277570"/>
            <a:ext cx="7072287" cy="18011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</a:ln>
        </p:spPr>
        <p:txBody>
          <a:bodyPr lIns="35718" tIns="35718" rIns="35718" bIns="35718" anchor="ctr"/>
          <a:lstStyle/>
          <a:p>
            <a:pPr marL="0" marR="0" defTabSz="321468">
              <a:defRPr sz="800"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296" name="Line"/>
          <p:cNvSpPr/>
          <p:nvPr/>
        </p:nvSpPr>
        <p:spPr>
          <a:xfrm>
            <a:off x="1171994" y="2682769"/>
            <a:ext cx="6729815" cy="23165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0" y="21600"/>
                  <a:pt x="3404" y="7732"/>
                  <a:pt x="4643" y="5293"/>
                </a:cubicBezTo>
                <a:cubicBezTo>
                  <a:pt x="5554" y="3500"/>
                  <a:pt x="7139" y="2487"/>
                  <a:pt x="7729" y="3159"/>
                </a:cubicBezTo>
                <a:cubicBezTo>
                  <a:pt x="8389" y="3910"/>
                  <a:pt x="9387" y="10588"/>
                  <a:pt x="10051" y="11611"/>
                </a:cubicBezTo>
                <a:cubicBezTo>
                  <a:pt x="10718" y="12640"/>
                  <a:pt x="13053" y="13125"/>
                  <a:pt x="13783" y="12465"/>
                </a:cubicBezTo>
                <a:cubicBezTo>
                  <a:pt x="14292" y="12004"/>
                  <a:pt x="15326" y="8557"/>
                  <a:pt x="15811" y="7684"/>
                </a:cubicBezTo>
                <a:cubicBezTo>
                  <a:pt x="16991" y="5557"/>
                  <a:pt x="21600" y="0"/>
                  <a:pt x="21600" y="0"/>
                </a:cubicBezTo>
              </a:path>
            </a:pathLst>
          </a:custGeom>
          <a:ln w="3175">
            <a:solidFill>
              <a:srgbClr val="0433FF"/>
            </a:solidFill>
            <a:miter lim="400000"/>
          </a:ln>
        </p:spPr>
        <p:txBody>
          <a:bodyPr lIns="35718" tIns="35718" rIns="35718" bIns="35718" anchor="ctr"/>
          <a:lstStyle/>
          <a:p>
            <a:pPr marL="0" marR="0" algn="ctr" defTabSz="410765">
              <a:defRPr sz="280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297" name="Line"/>
          <p:cNvSpPr/>
          <p:nvPr/>
        </p:nvSpPr>
        <p:spPr>
          <a:xfrm>
            <a:off x="1171994" y="3306006"/>
            <a:ext cx="6848845" cy="8783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277" extrusionOk="0">
                <a:moveTo>
                  <a:pt x="0" y="12627"/>
                </a:moveTo>
                <a:cubicBezTo>
                  <a:pt x="0" y="12627"/>
                  <a:pt x="5008" y="11854"/>
                  <a:pt x="6382" y="9966"/>
                </a:cubicBezTo>
                <a:cubicBezTo>
                  <a:pt x="7285" y="8724"/>
                  <a:pt x="9492" y="1414"/>
                  <a:pt x="10396" y="429"/>
                </a:cubicBezTo>
                <a:cubicBezTo>
                  <a:pt x="11085" y="-323"/>
                  <a:pt x="12914" y="-30"/>
                  <a:pt x="13601" y="872"/>
                </a:cubicBezTo>
                <a:cubicBezTo>
                  <a:pt x="15408" y="3245"/>
                  <a:pt x="21600" y="21277"/>
                  <a:pt x="21600" y="21277"/>
                </a:cubicBezTo>
              </a:path>
            </a:pathLst>
          </a:custGeom>
          <a:ln w="3175">
            <a:solidFill>
              <a:srgbClr val="00F900"/>
            </a:solidFill>
            <a:miter lim="400000"/>
          </a:ln>
        </p:spPr>
        <p:txBody>
          <a:bodyPr lIns="35718" tIns="35718" rIns="35718" bIns="35718" anchor="ctr"/>
          <a:lstStyle/>
          <a:p>
            <a:pPr marL="0" marR="0" algn="ctr" defTabSz="410765">
              <a:defRPr sz="280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298" name="Cumulative gain"/>
          <p:cNvSpPr txBox="1"/>
          <p:nvPr/>
        </p:nvSpPr>
        <p:spPr>
          <a:xfrm rot="16200000">
            <a:off x="50499" y="3411140"/>
            <a:ext cx="1856182" cy="383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marL="0" marR="0" algn="ctr" defTabSz="410765">
              <a:defRPr sz="2000">
                <a:uFillTx/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Cumulative gain</a:t>
            </a:r>
          </a:p>
        </p:txBody>
      </p:sp>
      <p:sp>
        <p:nvSpPr>
          <p:cNvPr id="1299" name="Time"/>
          <p:cNvSpPr txBox="1"/>
          <p:nvPr/>
        </p:nvSpPr>
        <p:spPr>
          <a:xfrm>
            <a:off x="7244635" y="6277570"/>
            <a:ext cx="654284" cy="3839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marL="0" marR="0" algn="ctr" defTabSz="410765">
              <a:defRPr sz="2000">
                <a:uFillTx/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Time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1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1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92" grpId="3" animBg="1" advAuto="0"/>
      <p:bldP spid="1296" grpId="1" animBg="1" advAuto="0"/>
      <p:bldP spid="1297" grpId="2" animBg="1" advAuto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1" name="randomWalk10000few.jpg" descr="randomWalk10000few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302" name="Intersections of Stochastic processes are complex"/>
          <p:cNvSpPr txBox="1"/>
          <p:nvPr/>
        </p:nvSpPr>
        <p:spPr>
          <a:xfrm>
            <a:off x="1476193" y="678656"/>
            <a:ext cx="6585559" cy="4375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marL="0" marR="0" defTabSz="410765">
              <a:defRPr>
                <a:uFillTx/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Intersections of Stochastic processes are complex</a:t>
            </a:r>
          </a:p>
        </p:txBody>
      </p:sp>
      <p:sp>
        <p:nvSpPr>
          <p:cNvPr id="1303" name="Circle"/>
          <p:cNvSpPr/>
          <p:nvPr/>
        </p:nvSpPr>
        <p:spPr>
          <a:xfrm>
            <a:off x="4134445" y="2303859"/>
            <a:ext cx="437555" cy="437556"/>
          </a:xfrm>
          <a:prstGeom prst="ellipse">
            <a:avLst/>
          </a:prstGeom>
          <a:solidFill>
            <a:srgbClr val="00FDFF">
              <a:alpha val="44000"/>
            </a:srgbClr>
          </a:solidFill>
          <a:ln w="12700">
            <a:miter lim="400000"/>
          </a:ln>
        </p:spPr>
        <p:txBody>
          <a:bodyPr lIns="35718" tIns="35718" rIns="35718" bIns="35718" anchor="ctr"/>
          <a:lstStyle/>
          <a:p>
            <a:pPr marL="0" marR="0" algn="ctr" defTabSz="410765">
              <a:defRPr sz="28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03" grpId="1" animBg="1" advAuto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5" name="randomWalk10000fewZoom.jpg" descr="randomWalk10000fewZoom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Thank You!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Thank You!</a:t>
            </a:r>
          </a:p>
        </p:txBody>
      </p:sp>
      <p:sp>
        <p:nvSpPr>
          <p:cNvPr id="1308" name="http://www.mindreaderpro.appspot.com/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  <p:transition spd="med"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8" name="Group"/>
          <p:cNvGrpSpPr/>
          <p:nvPr/>
        </p:nvGrpSpPr>
        <p:grpSpPr>
          <a:xfrm>
            <a:off x="1523300" y="4536281"/>
            <a:ext cx="1619950" cy="2131716"/>
            <a:chOff x="639750" y="0"/>
            <a:chExt cx="1619949" cy="2131714"/>
          </a:xfrm>
        </p:grpSpPr>
        <p:sp>
          <p:nvSpPr>
            <p:cNvPr id="1066" name="Posterior…"/>
            <p:cNvSpPr/>
            <p:nvPr/>
          </p:nvSpPr>
          <p:spPr>
            <a:xfrm>
              <a:off x="639750" y="861714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5718" tIns="35718" rIns="35718" bIns="35718" numCol="1" anchor="ctr">
              <a:spAutoFit/>
            </a:bodyPr>
            <a:lstStyle/>
            <a:p>
              <a:pPr marL="0" marR="0" algn="ctr" defTabSz="410765">
                <a:defRPr sz="2200">
                  <a:solidFill>
                    <a:srgbClr val="7A81FF"/>
                  </a:solidFill>
                  <a:uFillTx/>
                  <a:latin typeface="Gill Sans"/>
                  <a:ea typeface="Gill Sans"/>
                  <a:cs typeface="Gill Sans"/>
                  <a:sym typeface="Gill Sans"/>
                </a:defRPr>
              </a:pPr>
              <a:r>
                <a:t>Posterior</a:t>
              </a:r>
            </a:p>
            <a:p>
              <a:pPr marL="0" marR="0" algn="ctr" defTabSz="410765">
                <a:defRPr sz="2200">
                  <a:solidFill>
                    <a:srgbClr val="7A81FF"/>
                  </a:solidFill>
                  <a:uFillTx/>
                  <a:latin typeface="Gill Sans"/>
                  <a:ea typeface="Gill Sans"/>
                  <a:cs typeface="Gill Sans"/>
                  <a:sym typeface="Gill Sans"/>
                </a:defRPr>
              </a:pPr>
              <a:r>
                <a:t>probability</a:t>
              </a:r>
            </a:p>
            <a:p>
              <a:pPr marL="0" marR="0" algn="ctr" defTabSz="410765">
                <a:defRPr sz="1400">
                  <a:solidFill>
                    <a:srgbClr val="7A81FF"/>
                  </a:solidFill>
                  <a:uFillTx/>
                  <a:latin typeface="Gill Sans"/>
                  <a:ea typeface="Gill Sans"/>
                  <a:cs typeface="Gill Sans"/>
                  <a:sym typeface="Gill Sans"/>
                </a:defRPr>
              </a:pPr>
              <a:r>
                <a:t>(un-normalized)</a:t>
              </a:r>
            </a:p>
          </p:txBody>
        </p:sp>
        <p:sp>
          <p:nvSpPr>
            <p:cNvPr id="1067" name="Line"/>
            <p:cNvSpPr/>
            <p:nvPr/>
          </p:nvSpPr>
          <p:spPr>
            <a:xfrm>
              <a:off x="1331011" y="0"/>
              <a:ext cx="928689" cy="8036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0" y="21600"/>
                    <a:pt x="14167" y="16520"/>
                    <a:pt x="16408" y="12960"/>
                  </a:cubicBezTo>
                  <a:cubicBezTo>
                    <a:pt x="18069" y="10320"/>
                    <a:pt x="21600" y="0"/>
                    <a:pt x="21600" y="0"/>
                  </a:cubicBezTo>
                </a:path>
              </a:pathLst>
            </a:custGeom>
            <a:noFill/>
            <a:ln w="25400" cap="flat">
              <a:solidFill>
                <a:srgbClr val="7A81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algn="ctr" defTabSz="410765">
                <a:defRPr sz="2800">
                  <a:uFillTx/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</p:grpSp>
      <p:grpSp>
        <p:nvGrpSpPr>
          <p:cNvPr id="1071" name="Group"/>
          <p:cNvGrpSpPr/>
          <p:nvPr/>
        </p:nvGrpSpPr>
        <p:grpSpPr>
          <a:xfrm>
            <a:off x="4001324" y="4527351"/>
            <a:ext cx="1270001" cy="2774653"/>
            <a:chOff x="639750" y="0"/>
            <a:chExt cx="1270000" cy="2774652"/>
          </a:xfrm>
        </p:grpSpPr>
        <p:sp>
          <p:nvSpPr>
            <p:cNvPr id="1069" name="Prior…"/>
            <p:cNvSpPr/>
            <p:nvPr/>
          </p:nvSpPr>
          <p:spPr>
            <a:xfrm>
              <a:off x="639750" y="1504652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5718" tIns="35718" rIns="35718" bIns="35718" numCol="1" anchor="ctr">
              <a:spAutoFit/>
            </a:bodyPr>
            <a:lstStyle/>
            <a:p>
              <a:pPr marL="0" marR="0" algn="ctr" defTabSz="410765">
                <a:defRPr sz="2200">
                  <a:solidFill>
                    <a:srgbClr val="FF85FF"/>
                  </a:solidFill>
                  <a:uFillTx/>
                  <a:latin typeface="Gill Sans"/>
                  <a:ea typeface="Gill Sans"/>
                  <a:cs typeface="Gill Sans"/>
                  <a:sym typeface="Gill Sans"/>
                </a:defRPr>
              </a:pPr>
              <a:r>
                <a:t>Prior</a:t>
              </a:r>
            </a:p>
            <a:p>
              <a:pPr marL="0" marR="0" algn="ctr" defTabSz="410765">
                <a:defRPr sz="2200">
                  <a:solidFill>
                    <a:srgbClr val="FF85FF"/>
                  </a:solidFill>
                  <a:uFillTx/>
                  <a:latin typeface="Gill Sans"/>
                  <a:ea typeface="Gill Sans"/>
                  <a:cs typeface="Gill Sans"/>
                  <a:sym typeface="Gill Sans"/>
                </a:defRPr>
              </a:pPr>
              <a:r>
                <a:t>probability</a:t>
              </a:r>
            </a:p>
          </p:txBody>
        </p:sp>
        <p:sp>
          <p:nvSpPr>
            <p:cNvPr id="1070" name="Line"/>
            <p:cNvSpPr/>
            <p:nvPr/>
          </p:nvSpPr>
          <p:spPr>
            <a:xfrm>
              <a:off x="719293" y="0"/>
              <a:ext cx="591648" cy="13930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01" h="21600" extrusionOk="0">
                  <a:moveTo>
                    <a:pt x="13280" y="21600"/>
                  </a:moveTo>
                  <a:cubicBezTo>
                    <a:pt x="13280" y="21600"/>
                    <a:pt x="21600" y="12981"/>
                    <a:pt x="20621" y="10523"/>
                  </a:cubicBezTo>
                  <a:cubicBezTo>
                    <a:pt x="19684" y="8169"/>
                    <a:pt x="0" y="0"/>
                    <a:pt x="0" y="0"/>
                  </a:cubicBezTo>
                </a:path>
              </a:pathLst>
            </a:custGeom>
            <a:noFill/>
            <a:ln w="25400" cap="flat">
              <a:solidFill>
                <a:srgbClr val="FF85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algn="ctr" defTabSz="410765">
                <a:defRPr sz="2800">
                  <a:uFillTx/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</p:grpSp>
      <p:sp>
        <p:nvSpPr>
          <p:cNvPr id="1072" name="The Hedge Algorithm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The Hedge Algorithm</a:t>
            </a:r>
          </a:p>
        </p:txBody>
      </p:sp>
      <p:pic>
        <p:nvPicPr>
          <p:cNvPr id="1073" name="temp.pdf" descr="temp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6578" y="2231617"/>
            <a:ext cx="4027290" cy="866633"/>
          </a:xfrm>
          <a:prstGeom prst="rect">
            <a:avLst/>
          </a:prstGeom>
          <a:ln w="12700">
            <a:miter lim="400000"/>
          </a:ln>
        </p:spPr>
      </p:pic>
      <p:pic>
        <p:nvPicPr>
          <p:cNvPr id="1074" name="temp.pdf" descr="temp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6578" y="3143250"/>
            <a:ext cx="5164775" cy="499012"/>
          </a:xfrm>
          <a:prstGeom prst="rect">
            <a:avLst/>
          </a:prstGeom>
          <a:ln w="12700">
            <a:miter lim="400000"/>
          </a:ln>
        </p:spPr>
      </p:pic>
      <p:pic>
        <p:nvPicPr>
          <p:cNvPr id="1075" name="temp.pdf" descr="temp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6578" y="3866554"/>
            <a:ext cx="3470729" cy="77404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079" name="Group"/>
          <p:cNvGrpSpPr/>
          <p:nvPr/>
        </p:nvGrpSpPr>
        <p:grpSpPr>
          <a:xfrm>
            <a:off x="4446984" y="3464718"/>
            <a:ext cx="4293489" cy="1354833"/>
            <a:chOff x="0" y="154086"/>
            <a:chExt cx="4293488" cy="1354832"/>
          </a:xfrm>
        </p:grpSpPr>
        <p:sp>
          <p:nvSpPr>
            <p:cNvPr id="1076" name="Learning rate"/>
            <p:cNvSpPr/>
            <p:nvPr/>
          </p:nvSpPr>
          <p:spPr>
            <a:xfrm>
              <a:off x="3023488" y="238918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5718" tIns="35718" rIns="35718" bIns="35718" numCol="1" anchor="ctr">
              <a:spAutoFit/>
            </a:bodyPr>
            <a:lstStyle>
              <a:lvl1pPr marL="0" marR="0" algn="ctr" defTabSz="410765">
                <a:defRPr sz="2800">
                  <a:solidFill>
                    <a:srgbClr val="FF2600"/>
                  </a:solidFill>
                  <a:uFillTx/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t>Learning rate</a:t>
              </a:r>
            </a:p>
          </p:txBody>
        </p:sp>
        <p:sp>
          <p:nvSpPr>
            <p:cNvPr id="1077" name="Line"/>
            <p:cNvSpPr/>
            <p:nvPr/>
          </p:nvSpPr>
          <p:spPr>
            <a:xfrm>
              <a:off x="759023" y="154086"/>
              <a:ext cx="1214438" cy="2167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745" extrusionOk="0">
                  <a:moveTo>
                    <a:pt x="21600" y="6209"/>
                  </a:moveTo>
                  <a:cubicBezTo>
                    <a:pt x="21600" y="6209"/>
                    <a:pt x="5878" y="21600"/>
                    <a:pt x="2541" y="15178"/>
                  </a:cubicBezTo>
                  <a:cubicBezTo>
                    <a:pt x="1789" y="13731"/>
                    <a:pt x="0" y="0"/>
                    <a:pt x="0" y="0"/>
                  </a:cubicBezTo>
                </a:path>
              </a:pathLst>
            </a:custGeom>
            <a:noFill/>
            <a:ln w="12700" cap="flat">
              <a:solidFill>
                <a:srgbClr val="FF26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algn="ctr" defTabSz="410765">
                <a:defRPr sz="2800">
                  <a:uFillTx/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1078" name="Line"/>
            <p:cNvSpPr/>
            <p:nvPr/>
          </p:nvSpPr>
          <p:spPr>
            <a:xfrm>
              <a:off x="0" y="252313"/>
              <a:ext cx="1973461" cy="5268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21600" y="0"/>
                    <a:pt x="4887" y="9885"/>
                    <a:pt x="3323" y="12447"/>
                  </a:cubicBezTo>
                  <a:cubicBezTo>
                    <a:pt x="1759" y="15010"/>
                    <a:pt x="0" y="21600"/>
                    <a:pt x="0" y="21600"/>
                  </a:cubicBezTo>
                </a:path>
              </a:pathLst>
            </a:custGeom>
            <a:noFill/>
            <a:ln w="12700" cap="flat">
              <a:solidFill>
                <a:srgbClr val="FF26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algn="ctr" defTabSz="410765">
                <a:defRPr sz="2800">
                  <a:uFillTx/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</p:grpSp>
      <p:sp>
        <p:nvSpPr>
          <p:cNvPr id="1080" name="[Freund &amp; Schapire 1997]"/>
          <p:cNvSpPr txBox="1"/>
          <p:nvPr/>
        </p:nvSpPr>
        <p:spPr>
          <a:xfrm>
            <a:off x="321468" y="1141842"/>
            <a:ext cx="8251032" cy="3214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8" tIns="35718" rIns="35718" bIns="35718" anchor="ctr">
            <a:spAutoFit/>
          </a:bodyPr>
          <a:lstStyle/>
          <a:p>
            <a:pPr marL="0" marR="0" algn="ctr" defTabSz="410765">
              <a:defRPr sz="1600">
                <a:solidFill>
                  <a:srgbClr val="0433FF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pPr>
            <a:r>
              <a:t>[Freund &amp; Schapire 1997</a:t>
            </a:r>
            <a:r>
              <a:rPr u="sng"/>
              <a:t>]</a:t>
            </a:r>
          </a:p>
        </p:txBody>
      </p:sp>
      <p:sp>
        <p:nvSpPr>
          <p:cNvPr id="1081" name="based on [Littlestone and Warmuth 1989],[Cesa-Bianchi et al 1997]"/>
          <p:cNvSpPr txBox="1"/>
          <p:nvPr/>
        </p:nvSpPr>
        <p:spPr>
          <a:xfrm>
            <a:off x="1453109" y="1477361"/>
            <a:ext cx="6630688" cy="312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8" tIns="35718" rIns="35718" bIns="35718" anchor="ctr">
            <a:spAutoFit/>
          </a:bodyPr>
          <a:lstStyle/>
          <a:p>
            <a:pPr marL="0" marR="0" algn="ctr" defTabSz="410765">
              <a:defRPr sz="1600">
                <a:solidFill>
                  <a:srgbClr val="0433FF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pPr>
            <a:r>
              <a:t>based on [Littlestone and Warmuth 1989],[Cesa-Bianchi et al 1997]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0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1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1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1000"/>
                                        <p:tgtEl>
                                          <p:spTgt spid="10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10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1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10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8" grpId="5" animBg="1" advAuto="0"/>
      <p:bldP spid="1071" grpId="4" animBg="1" advAuto="0"/>
      <p:bldP spid="1073" grpId="1" animBg="1" advAuto="0"/>
      <p:bldP spid="1074" grpId="2" animBg="1" advAuto="0"/>
      <p:bldP spid="1075" grpId="3" animBg="1" advAuto="0"/>
      <p:bldP spid="1079" grpId="6" animBg="1" advAuto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Potential-based bound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Potential-based bound</a:t>
            </a:r>
          </a:p>
        </p:txBody>
      </p:sp>
      <p:pic>
        <p:nvPicPr>
          <p:cNvPr id="1084" name="temp.pdf" descr="temp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8103" y="1183127"/>
            <a:ext cx="4256693" cy="89212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087" name="Group"/>
          <p:cNvGrpSpPr/>
          <p:nvPr/>
        </p:nvGrpSpPr>
        <p:grpSpPr>
          <a:xfrm>
            <a:off x="709059" y="2222531"/>
            <a:ext cx="7014781" cy="841144"/>
            <a:chOff x="0" y="0"/>
            <a:chExt cx="7014780" cy="841142"/>
          </a:xfrm>
        </p:grpSpPr>
        <p:sp>
          <p:nvSpPr>
            <p:cNvPr id="1085" name="Large loss of algorithm =&gt; small potential"/>
            <p:cNvSpPr txBox="1"/>
            <p:nvPr/>
          </p:nvSpPr>
          <p:spPr>
            <a:xfrm>
              <a:off x="0" y="233461"/>
              <a:ext cx="4777383" cy="3635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5718" tIns="35718" rIns="35718" bIns="35718" numCol="1" anchor="ctr">
              <a:spAutoFit/>
            </a:bodyPr>
            <a:lstStyle>
              <a:lvl1pPr marL="0" marR="0" algn="ctr" defTabSz="410765">
                <a:defRPr sz="2000">
                  <a:uFillTx/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t>Large loss of algorithm =&gt; small potential</a:t>
              </a:r>
            </a:p>
          </p:txBody>
        </p:sp>
        <p:pic>
          <p:nvPicPr>
            <p:cNvPr id="1086" name="temp.pdf" descr="temp.pdf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26624" y="0"/>
              <a:ext cx="1988157" cy="84114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090" name="Group"/>
          <p:cNvGrpSpPr/>
          <p:nvPr/>
        </p:nvGrpSpPr>
        <p:grpSpPr>
          <a:xfrm>
            <a:off x="581218" y="3589734"/>
            <a:ext cx="7270463" cy="509784"/>
            <a:chOff x="0" y="0"/>
            <a:chExt cx="7270461" cy="509783"/>
          </a:xfrm>
        </p:grpSpPr>
        <p:sp>
          <p:nvSpPr>
            <p:cNvPr id="1088" name="Good expert=&gt; large potential"/>
            <p:cNvSpPr txBox="1"/>
            <p:nvPr/>
          </p:nvSpPr>
          <p:spPr>
            <a:xfrm>
              <a:off x="0" y="135235"/>
              <a:ext cx="4777383" cy="3635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5718" tIns="35718" rIns="35718" bIns="35718" numCol="1" anchor="ctr">
              <a:spAutoFit/>
            </a:bodyPr>
            <a:lstStyle>
              <a:lvl1pPr marL="0" marR="0" algn="ctr" defTabSz="410765">
                <a:defRPr sz="2000">
                  <a:uFillTx/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t>Good expert=&gt; large potential</a:t>
              </a:r>
            </a:p>
          </p:txBody>
        </p:sp>
        <p:pic>
          <p:nvPicPr>
            <p:cNvPr id="1089" name="temp.pdf" descr="temp.pdf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27414" y="0"/>
              <a:ext cx="2243048" cy="50978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093" name="Group"/>
          <p:cNvGrpSpPr/>
          <p:nvPr/>
        </p:nvGrpSpPr>
        <p:grpSpPr>
          <a:xfrm>
            <a:off x="1160859" y="4625578"/>
            <a:ext cx="6197204" cy="938165"/>
            <a:chOff x="0" y="0"/>
            <a:chExt cx="6197203" cy="938163"/>
          </a:xfrm>
        </p:grpSpPr>
        <p:pic>
          <p:nvPicPr>
            <p:cNvPr id="1091" name="temp.pdf" descr="temp.pdf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411140" y="0"/>
              <a:ext cx="2786064" cy="93816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092" name="Combining, we get:"/>
            <p:cNvSpPr txBox="1"/>
            <p:nvPr/>
          </p:nvSpPr>
          <p:spPr>
            <a:xfrm>
              <a:off x="0" y="287039"/>
              <a:ext cx="2955727" cy="3635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5718" tIns="35718" rIns="35718" bIns="35718" numCol="1" anchor="ctr">
              <a:spAutoFit/>
            </a:bodyPr>
            <a:lstStyle>
              <a:lvl1pPr marL="0" marR="0" algn="ctr" defTabSz="410765">
                <a:defRPr sz="2000">
                  <a:uFillTx/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t>Combining, we get: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10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10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10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4" grpId="1" animBg="1" advAuto="0"/>
      <p:bldP spid="1087" grpId="2" animBg="1" advAuto="0"/>
      <p:bldP spid="1090" grpId="3" animBg="1" advAuto="0"/>
      <p:bldP spid="1093" grpId="4" animBg="1" advAuto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Tuning the learning rat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Tuning the learning rate</a:t>
            </a:r>
          </a:p>
        </p:txBody>
      </p:sp>
      <p:pic>
        <p:nvPicPr>
          <p:cNvPr id="1096" name="temp.pdf" descr="temp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1046" y="1116210"/>
            <a:ext cx="2786064" cy="938165"/>
          </a:xfrm>
          <a:prstGeom prst="rect">
            <a:avLst/>
          </a:prstGeom>
          <a:ln w="12700">
            <a:miter lim="400000"/>
          </a:ln>
        </p:spPr>
      </p:pic>
      <p:pic>
        <p:nvPicPr>
          <p:cNvPr id="1097" name="temp.pdf" descr="temp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261" y="2208479"/>
            <a:ext cx="8165904" cy="230386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0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10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6" grpId="1" animBg="1" advAuto="0"/>
      <p:bldP spid="1097" grpId="2" animBg="1" advAuto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Tuning the learning rat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Tuning the learning rate</a:t>
            </a:r>
          </a:p>
        </p:txBody>
      </p:sp>
      <p:pic>
        <p:nvPicPr>
          <p:cNvPr id="1100" name="temp.pdf" descr="temp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261" y="1401687"/>
            <a:ext cx="2786064" cy="938165"/>
          </a:xfrm>
          <a:prstGeom prst="rect">
            <a:avLst/>
          </a:prstGeom>
          <a:ln w="12700">
            <a:miter lim="400000"/>
          </a:ln>
        </p:spPr>
      </p:pic>
      <p:pic>
        <p:nvPicPr>
          <p:cNvPr id="1101" name="temp.pdf" descr="temp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261" y="2705695"/>
            <a:ext cx="8165904" cy="2303860"/>
          </a:xfrm>
          <a:prstGeom prst="rect">
            <a:avLst/>
          </a:prstGeom>
          <a:ln w="12700">
            <a:miter lim="400000"/>
          </a:ln>
        </p:spPr>
      </p:pic>
      <p:sp>
        <p:nvSpPr>
          <p:cNvPr id="1102" name="Is it possible to do better?"/>
          <p:cNvSpPr txBox="1"/>
          <p:nvPr/>
        </p:nvSpPr>
        <p:spPr>
          <a:xfrm>
            <a:off x="2192556" y="5250656"/>
            <a:ext cx="3858568" cy="5089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marL="0" marR="0" algn="ctr" defTabSz="410765">
              <a:defRPr sz="2800">
                <a:uFillTx/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Is it possible to do better?</a:t>
            </a:r>
          </a:p>
        </p:txBody>
      </p:sp>
      <p:pic>
        <p:nvPicPr>
          <p:cNvPr id="1103" name="ExpertAdvice_pdf__page_25_of_59_.png" descr="ExpertAdvice_pdf__page_25_of_59_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8307" y="1187921"/>
            <a:ext cx="3484351" cy="230386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1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1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1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00" grpId="1" animBg="1" advAuto="0"/>
      <p:bldP spid="1101" grpId="3" animBg="1" advAuto="0"/>
      <p:bldP spid="1102" grpId="4" animBg="1" advAuto="0"/>
      <p:bldP spid="1103" grpId="2" animBg="1" advAuto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3BE4B-F92A-72C0-804F-6342618EAA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70C0"/>
                </a:solidFill>
              </a:rPr>
              <a:t>Equalizing adversary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17B1381C-68E9-A5E9-0FB0-B00D43148FC0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If pool size is even, adversary can split into 2 equal parts.</a:t>
                </a:r>
              </a:p>
              <a:p>
                <a:pPr lvl="1"/>
                <a:r>
                  <a:rPr lang="en-US" dirty="0"/>
                  <a:t>Size of next pool does not depend on learner’s choice.</a:t>
                </a:r>
              </a:p>
              <a:p>
                <a:r>
                  <a:rPr lang="en-US" dirty="0"/>
                  <a:t>If pool size is odd </a:t>
                </a:r>
              </a:p>
              <a:p>
                <a:pPr lvl="1"/>
                <a:r>
                  <a:rPr lang="en-US" dirty="0"/>
                  <a:t>next pool size </a:t>
                </a:r>
                <a:r>
                  <a:rPr lang="en-US" b="1" dirty="0"/>
                  <a:t>depends</a:t>
                </a:r>
                <a:r>
                  <a:rPr lang="en-US" dirty="0"/>
                  <a:t> on choice of learner.</a:t>
                </a:r>
                <a:endParaRPr lang="en-US" b="1" dirty="0">
                  <a:solidFill>
                    <a:srgbClr val="0070C0"/>
                  </a:solidFill>
                </a:endParaRPr>
              </a:p>
              <a:p>
                <a:r>
                  <a:rPr lang="en-US" dirty="0"/>
                  <a:t>An </a:t>
                </a:r>
                <a:r>
                  <a:rPr lang="en-US" dirty="0">
                    <a:solidFill>
                      <a:srgbClr val="0070C0"/>
                    </a:solidFill>
                  </a:rPr>
                  <a:t>“Equalizing adversary” </a:t>
                </a:r>
                <a:r>
                  <a:rPr lang="en-US" dirty="0"/>
                  <a:t>is one where the choice of the learner is irrelevant.</a:t>
                </a:r>
              </a:p>
              <a:p>
                <a:r>
                  <a:rPr lang="en-US" dirty="0"/>
                  <a:t>Divisible experts:  adversary can split any set into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,1−</m:t>
                        </m:r>
                        <m:r>
                          <a:rPr lang="en-US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</m:oMath>
                </a14:m>
                <a:r>
                  <a:rPr lang="en-US" dirty="0"/>
                  <a:t> for any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0≤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≤1</m:t>
                    </m:r>
                  </m:oMath>
                </a14:m>
                <a:endParaRPr lang="en-US" b="0" dirty="0">
                  <a:solidFill>
                    <a:srgbClr val="FF0000"/>
                  </a:solidFill>
                </a:endParaRPr>
              </a:p>
              <a:p>
                <a:r>
                  <a:rPr lang="en-US" dirty="0"/>
                  <a:t>Pool size:</a:t>
                </a:r>
              </a:p>
              <a:p>
                <a:pPr lvl="1"/>
                <a:r>
                  <a:rPr lang="en-US" dirty="0"/>
                  <a:t>Discrete game: start: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end: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Continuous game: start: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end: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17B1381C-68E9-A5E9-0FB0-B00D43148FC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1447" t="-27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69279747"/>
      </p:ext>
    </p:extLst>
  </p:cSld>
  <p:clrMapOvr>
    <a:masterClrMapping/>
  </p:clrMapOvr>
  <p:transition spd="med"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Plan of talk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Plan of talk</a:t>
            </a:r>
          </a:p>
        </p:txBody>
      </p:sp>
      <p:sp>
        <p:nvSpPr>
          <p:cNvPr id="1106" name="How to use expert advice, A quick tour of some old results.…"/>
          <p:cNvSpPr txBox="1">
            <a:spLocks noGrp="1"/>
          </p:cNvSpPr>
          <p:nvPr>
            <p:ph type="body" idx="1"/>
          </p:nvPr>
        </p:nvSpPr>
        <p:spPr>
          <a:xfrm>
            <a:off x="892968" y="1348382"/>
            <a:ext cx="7358064" cy="4661298"/>
          </a:xfrm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A6AAA9"/>
                </a:solidFill>
              </a:defRPr>
            </a:pPr>
            <a:r>
              <a:t>How to use expert advice,</a:t>
            </a:r>
            <a:br/>
            <a:r>
              <a:t>A quick tour of some old results.</a:t>
            </a:r>
          </a:p>
          <a:p>
            <a:pPr>
              <a:defRPr>
                <a:solidFill>
                  <a:srgbClr val="A6AAA9"/>
                </a:solidFill>
              </a:defRPr>
            </a:pPr>
            <a:r>
              <a:t>Decision Theoretic Online Learning</a:t>
            </a:r>
          </a:p>
          <a:p>
            <a:pPr lvl="1">
              <a:defRPr>
                <a:solidFill>
                  <a:srgbClr val="A6AAA9"/>
                </a:solidFill>
              </a:defRPr>
            </a:pPr>
            <a:r>
              <a:t>Hedge</a:t>
            </a:r>
          </a:p>
          <a:p>
            <a:pPr lvl="1">
              <a:defRPr>
                <a:solidFill>
                  <a:srgbClr val="A6AAA9"/>
                </a:solidFill>
              </a:defRPr>
            </a:pPr>
            <a:r>
              <a:t>Binomial Weights</a:t>
            </a:r>
          </a:p>
          <a:p>
            <a:pPr lvl="1"/>
            <a:r>
              <a:t>Normal Hedge</a:t>
            </a:r>
          </a:p>
          <a:p>
            <a:pPr lvl="1">
              <a:defRPr>
                <a:solidFill>
                  <a:srgbClr val="A6AAA9"/>
                </a:solidFill>
              </a:defRPr>
            </a:pPr>
            <a:r>
              <a:t>Open problem</a:t>
            </a:r>
          </a:p>
        </p:txBody>
      </p:sp>
    </p:spTree>
  </p:cSld>
  <p:clrMapOvr>
    <a:masterClrMapping/>
  </p:clrMapOvr>
  <p:transition spd="med"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Design of NormalHedg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Design of NormalHedge</a:t>
            </a:r>
          </a:p>
        </p:txBody>
      </p:sp>
      <p:sp>
        <p:nvSpPr>
          <p:cNvPr id="1109" name="BW: potential function depends on loss and number of remaining mistakes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1165411" indent="-403411"/>
            <a:r>
              <a:t>BW: potential function depends on </a:t>
            </a:r>
            <a:r>
              <a:rPr>
                <a:solidFill>
                  <a:srgbClr val="0433FF"/>
                </a:solidFill>
              </a:rPr>
              <a:t>loss</a:t>
            </a:r>
            <a:r>
              <a:t> and </a:t>
            </a:r>
            <a:r>
              <a:rPr>
                <a:solidFill>
                  <a:srgbClr val="0433FF"/>
                </a:solidFill>
              </a:rPr>
              <a:t>number of remaining mistakes</a:t>
            </a:r>
          </a:p>
          <a:p>
            <a:pPr marL="1165411" indent="-403411"/>
            <a:r>
              <a:t>Normal-Hedge: Potential function based on </a:t>
            </a:r>
            <a:r>
              <a:rPr>
                <a:solidFill>
                  <a:srgbClr val="0433FF"/>
                </a:solidFill>
              </a:rPr>
              <a:t>regret </a:t>
            </a:r>
            <a:r>
              <a:t>and </a:t>
            </a:r>
            <a:r>
              <a:rPr>
                <a:solidFill>
                  <a:srgbClr val="0433FF"/>
                </a:solidFill>
              </a:rPr>
              <a:t>variance of the positive cumulative  regrets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10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10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1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11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1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11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09" grpId="1" build="p" bldLvl="5" animBg="1" advAuto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The NormalHedge potential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The NormalHedge potential</a:t>
            </a:r>
          </a:p>
        </p:txBody>
      </p:sp>
      <p:pic>
        <p:nvPicPr>
          <p:cNvPr id="1112" name="MathTypeImage.pdf" descr="MathType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5979" y="1143000"/>
            <a:ext cx="4597350" cy="1357313"/>
          </a:xfrm>
          <a:prstGeom prst="rect">
            <a:avLst/>
          </a:prstGeom>
          <a:ln w="12700">
            <a:miter lim="400000"/>
          </a:ln>
        </p:spPr>
      </p:pic>
      <p:pic>
        <p:nvPicPr>
          <p:cNvPr id="1113" name="MathTypeImage.pdf" descr="MathTypeImage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9117" y="2759273"/>
            <a:ext cx="5971306" cy="1331731"/>
          </a:xfrm>
          <a:prstGeom prst="rect">
            <a:avLst/>
          </a:prstGeom>
          <a:ln w="12700">
            <a:miter lim="400000"/>
          </a:ln>
        </p:spPr>
      </p:pic>
      <p:pic>
        <p:nvPicPr>
          <p:cNvPr id="1114" name="MathTypeImage.pdf" descr="MathTypeImage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0198" y="4349874"/>
            <a:ext cx="7542851" cy="18684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1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1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12" grpId="1" animBg="1" advAuto="0"/>
      <p:bldP spid="1113" grpId="2" animBg="1" advAuto="0"/>
      <p:bldP spid="1114" grpId="3" animBg="1" advAuto="0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NormalHedge algorithm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NormalHedge algorithm</a:t>
            </a:r>
          </a:p>
        </p:txBody>
      </p:sp>
      <p:pic>
        <p:nvPicPr>
          <p:cNvPr id="1117" name="temp.pdf" descr="temp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3360" y="1573187"/>
            <a:ext cx="1619674" cy="373771"/>
          </a:xfrm>
          <a:prstGeom prst="rect">
            <a:avLst/>
          </a:prstGeom>
          <a:ln w="12700">
            <a:miter lim="400000"/>
          </a:ln>
        </p:spPr>
      </p:pic>
      <p:pic>
        <p:nvPicPr>
          <p:cNvPr id="1118" name="temp.pdf" descr="temp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0022" y="1948402"/>
            <a:ext cx="3289183" cy="448525"/>
          </a:xfrm>
          <a:prstGeom prst="rect">
            <a:avLst/>
          </a:prstGeom>
          <a:ln w="12700">
            <a:miter lim="400000"/>
          </a:ln>
        </p:spPr>
      </p:pic>
      <p:pic>
        <p:nvPicPr>
          <p:cNvPr id="1119" name="temp.pdf" descr="temp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0022" y="2457101"/>
            <a:ext cx="548198" cy="323935"/>
          </a:xfrm>
          <a:prstGeom prst="rect">
            <a:avLst/>
          </a:prstGeom>
          <a:ln w="12700">
            <a:miter lim="400000"/>
          </a:ln>
        </p:spPr>
      </p:pic>
      <p:pic>
        <p:nvPicPr>
          <p:cNvPr id="1120" name="MathTypeImage.pdf" descr="MathTypeImage.pdf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2686075" y="2484058"/>
            <a:ext cx="4285902" cy="872132"/>
          </a:xfrm>
          <a:prstGeom prst="rect">
            <a:avLst/>
          </a:prstGeom>
          <a:ln w="12700">
            <a:miter lim="400000"/>
          </a:ln>
        </p:spPr>
      </p:pic>
      <p:pic>
        <p:nvPicPr>
          <p:cNvPr id="1121" name="temp.pdf" descr="temp.pd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87835" y="3303984"/>
            <a:ext cx="1968527" cy="523280"/>
          </a:xfrm>
          <a:prstGeom prst="rect">
            <a:avLst/>
          </a:prstGeom>
          <a:ln w="12700">
            <a:miter lim="400000"/>
          </a:ln>
        </p:spPr>
      </p:pic>
      <p:pic>
        <p:nvPicPr>
          <p:cNvPr id="1122" name="temp.pdf" descr="temp.pdf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43125" y="3893343"/>
            <a:ext cx="4609839" cy="523280"/>
          </a:xfrm>
          <a:prstGeom prst="rect">
            <a:avLst/>
          </a:prstGeom>
          <a:ln w="12700">
            <a:miter lim="400000"/>
          </a:ln>
        </p:spPr>
      </p:pic>
      <p:pic>
        <p:nvPicPr>
          <p:cNvPr id="1123" name="temp.pdf" descr="temp.pdf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43125" y="4259460"/>
            <a:ext cx="3396214" cy="1660923"/>
          </a:xfrm>
          <a:prstGeom prst="rect">
            <a:avLst/>
          </a:prstGeom>
          <a:ln w="12700">
            <a:miter lim="400000"/>
          </a:ln>
        </p:spPr>
      </p:pic>
      <p:pic>
        <p:nvPicPr>
          <p:cNvPr id="1124" name="temp.pdf" descr="temp.pdf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43125" y="5902523"/>
            <a:ext cx="3961970" cy="4485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1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1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1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1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1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1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1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0"/>
                                        <p:tgtEl>
                                          <p:spTgt spid="1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8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1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1000"/>
                                        <p:tgtEl>
                                          <p:spTgt spid="1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17" grpId="1" animBg="1" advAuto="0"/>
      <p:bldP spid="1118" grpId="2" animBg="1" advAuto="0"/>
      <p:bldP spid="1119" grpId="3" animBg="1" advAuto="0"/>
      <p:bldP spid="1120" grpId="4" animBg="1" advAuto="0"/>
      <p:bldP spid="1121" grpId="5" animBg="1" advAuto="0"/>
      <p:bldP spid="1122" grpId="6" animBg="1" advAuto="0"/>
      <p:bldP spid="1123" grpId="7" animBg="1" advAuto="0"/>
      <p:bldP spid="1124" grpId="8" animBg="1" advAuto="0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Illustrative Examp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Illustrative Example</a:t>
            </a:r>
          </a:p>
        </p:txBody>
      </p:sp>
      <p:sp>
        <p:nvSpPr>
          <p:cNvPr id="1127" name="Line"/>
          <p:cNvSpPr/>
          <p:nvPr/>
        </p:nvSpPr>
        <p:spPr>
          <a:xfrm flipV="1">
            <a:off x="870644" y="5835451"/>
            <a:ext cx="7205311" cy="100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35718" tIns="35718" rIns="35718" bIns="35718" anchor="ctr"/>
          <a:lstStyle/>
          <a:p>
            <a:pPr marL="0" marR="0" defTabSz="321468">
              <a:defRPr sz="800"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128" name="Line"/>
          <p:cNvSpPr/>
          <p:nvPr/>
        </p:nvSpPr>
        <p:spPr>
          <a:xfrm flipV="1">
            <a:off x="1116210" y="3000372"/>
            <a:ext cx="1" cy="2839743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35718" tIns="35718" rIns="35718" bIns="35718" anchor="ctr"/>
          <a:lstStyle/>
          <a:p>
            <a:pPr marL="0" marR="0" defTabSz="321468">
              <a:defRPr sz="800"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129" name="potential"/>
          <p:cNvSpPr txBox="1"/>
          <p:nvPr/>
        </p:nvSpPr>
        <p:spPr>
          <a:xfrm rot="16200000">
            <a:off x="308379" y="3991570"/>
            <a:ext cx="1161828" cy="4196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marL="0" marR="0" algn="ctr" defTabSz="410765">
              <a:defRPr sz="2200">
                <a:uFillTx/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potential</a:t>
            </a:r>
          </a:p>
        </p:txBody>
      </p:sp>
      <p:sp>
        <p:nvSpPr>
          <p:cNvPr id="1130" name="Cumulative Gain"/>
          <p:cNvSpPr txBox="1"/>
          <p:nvPr/>
        </p:nvSpPr>
        <p:spPr>
          <a:xfrm>
            <a:off x="5827650" y="5836034"/>
            <a:ext cx="2123208" cy="4196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marL="0" marR="0" algn="ctr" defTabSz="410765">
              <a:defRPr sz="2200">
                <a:uFillTx/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Cumulative Gain</a:t>
            </a:r>
          </a:p>
        </p:txBody>
      </p:sp>
      <p:grpSp>
        <p:nvGrpSpPr>
          <p:cNvPr id="1135" name="Group"/>
          <p:cNvGrpSpPr/>
          <p:nvPr/>
        </p:nvGrpSpPr>
        <p:grpSpPr>
          <a:xfrm>
            <a:off x="1053703" y="1509117"/>
            <a:ext cx="4607719" cy="3955852"/>
            <a:chOff x="0" y="93761"/>
            <a:chExt cx="4607718" cy="3955851"/>
          </a:xfrm>
        </p:grpSpPr>
        <p:sp>
          <p:nvSpPr>
            <p:cNvPr id="1131" name="Circle"/>
            <p:cNvSpPr/>
            <p:nvPr/>
          </p:nvSpPr>
          <p:spPr>
            <a:xfrm flipH="1">
              <a:off x="4357687" y="3799582"/>
              <a:ext cx="250032" cy="250032"/>
            </a:xfrm>
            <a:prstGeom prst="ellipse">
              <a:avLst/>
            </a:prstGeom>
            <a:solidFill>
              <a:srgbClr val="FF2600"/>
            </a:solidFill>
            <a:ln w="12700" cap="flat">
              <a:noFill/>
              <a:miter lim="400000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algn="ctr" defTabSz="410765">
                <a:defRPr sz="28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FillTx/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grpSp>
          <p:nvGrpSpPr>
            <p:cNvPr id="1134" name="Group"/>
            <p:cNvGrpSpPr/>
            <p:nvPr/>
          </p:nvGrpSpPr>
          <p:grpSpPr>
            <a:xfrm>
              <a:off x="0" y="93761"/>
              <a:ext cx="2159294" cy="1381622"/>
              <a:chOff x="0" y="82847"/>
              <a:chExt cx="2159293" cy="1381621"/>
            </a:xfrm>
          </p:grpSpPr>
          <p:sp>
            <p:nvSpPr>
              <p:cNvPr id="1132" name="Circle"/>
              <p:cNvSpPr/>
              <p:nvPr/>
            </p:nvSpPr>
            <p:spPr>
              <a:xfrm>
                <a:off x="0" y="82847"/>
                <a:ext cx="250032" cy="250032"/>
              </a:xfrm>
              <a:prstGeom prst="ellipse">
                <a:avLst/>
              </a:prstGeom>
              <a:solidFill>
                <a:srgbClr val="FF26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5718" tIns="35718" rIns="35718" bIns="35718" numCol="1" anchor="ctr">
                <a:noAutofit/>
              </a:bodyPr>
              <a:lstStyle/>
              <a:p>
                <a:pPr marL="0" marR="0" algn="ctr" defTabSz="410765">
                  <a:defRPr sz="28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uFillTx/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/>
              </a:p>
            </p:txBody>
          </p:sp>
          <p:sp>
            <p:nvSpPr>
              <p:cNvPr id="1133" name="Algorithm"/>
              <p:cNvSpPr/>
              <p:nvPr/>
            </p:nvSpPr>
            <p:spPr>
              <a:xfrm>
                <a:off x="889293" y="194468"/>
                <a:ext cx="1270001" cy="1270001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35718" tIns="35718" rIns="35718" bIns="35718" numCol="1" anchor="ctr">
                <a:spAutoFit/>
              </a:bodyPr>
              <a:lstStyle>
                <a:lvl1pPr marL="0" marR="0" algn="ctr" defTabSz="410765">
                  <a:defRPr sz="2200">
                    <a:uFillTx/>
                    <a:latin typeface="Gill Sans"/>
                    <a:ea typeface="Gill Sans"/>
                    <a:cs typeface="Gill Sans"/>
                    <a:sym typeface="Gill Sans"/>
                  </a:defRPr>
                </a:lvl1pPr>
              </a:lstStyle>
              <a:p>
                <a:r>
                  <a:t>Algorithm</a:t>
                </a:r>
              </a:p>
            </p:txBody>
          </p:sp>
        </p:grpSp>
      </p:grpSp>
      <p:grpSp>
        <p:nvGrpSpPr>
          <p:cNvPr id="1145" name="Group"/>
          <p:cNvGrpSpPr/>
          <p:nvPr/>
        </p:nvGrpSpPr>
        <p:grpSpPr>
          <a:xfrm>
            <a:off x="1053703" y="1071562"/>
            <a:ext cx="6000751" cy="4402337"/>
            <a:chOff x="0" y="98226"/>
            <a:chExt cx="6000750" cy="4402335"/>
          </a:xfrm>
        </p:grpSpPr>
        <p:sp>
          <p:nvSpPr>
            <p:cNvPr id="1136" name="Circle"/>
            <p:cNvSpPr/>
            <p:nvPr/>
          </p:nvSpPr>
          <p:spPr>
            <a:xfrm flipH="1">
              <a:off x="3473648" y="4241601"/>
              <a:ext cx="250032" cy="250032"/>
            </a:xfrm>
            <a:prstGeom prst="ellipse">
              <a:avLst/>
            </a:prstGeom>
            <a:solidFill>
              <a:srgbClr val="0433FF"/>
            </a:solidFill>
            <a:ln w="12700" cap="flat">
              <a:noFill/>
              <a:miter lim="400000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algn="ctr" defTabSz="410765">
                <a:defRPr sz="28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FillTx/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1137" name="Circle"/>
            <p:cNvSpPr/>
            <p:nvPr/>
          </p:nvSpPr>
          <p:spPr>
            <a:xfrm flipH="1">
              <a:off x="5402460" y="4241601"/>
              <a:ext cx="250033" cy="250032"/>
            </a:xfrm>
            <a:prstGeom prst="ellipse">
              <a:avLst/>
            </a:prstGeom>
            <a:solidFill>
              <a:srgbClr val="0433FF"/>
            </a:solidFill>
            <a:ln w="12700" cap="flat">
              <a:noFill/>
              <a:miter lim="400000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algn="ctr" defTabSz="410765">
                <a:defRPr sz="28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FillTx/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1138" name="Circle"/>
            <p:cNvSpPr/>
            <p:nvPr/>
          </p:nvSpPr>
          <p:spPr>
            <a:xfrm flipH="1">
              <a:off x="5750718" y="4241601"/>
              <a:ext cx="250032" cy="250032"/>
            </a:xfrm>
            <a:prstGeom prst="ellipse">
              <a:avLst/>
            </a:prstGeom>
            <a:solidFill>
              <a:srgbClr val="0433FF"/>
            </a:solidFill>
            <a:ln w="12700" cap="flat">
              <a:noFill/>
              <a:miter lim="400000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algn="ctr" defTabSz="410765">
                <a:defRPr sz="28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FillTx/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1139" name="Circle"/>
            <p:cNvSpPr/>
            <p:nvPr/>
          </p:nvSpPr>
          <p:spPr>
            <a:xfrm flipH="1">
              <a:off x="4634507" y="4250531"/>
              <a:ext cx="250033" cy="250032"/>
            </a:xfrm>
            <a:prstGeom prst="ellipse">
              <a:avLst/>
            </a:prstGeom>
            <a:solidFill>
              <a:srgbClr val="0433FF"/>
            </a:solidFill>
            <a:ln w="12700" cap="flat">
              <a:noFill/>
              <a:miter lim="400000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algn="ctr" defTabSz="410765">
                <a:defRPr sz="28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FillTx/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1140" name="Circle"/>
            <p:cNvSpPr/>
            <p:nvPr/>
          </p:nvSpPr>
          <p:spPr>
            <a:xfrm flipH="1">
              <a:off x="2134195" y="4241601"/>
              <a:ext cx="250032" cy="250032"/>
            </a:xfrm>
            <a:prstGeom prst="ellipse">
              <a:avLst/>
            </a:prstGeom>
            <a:solidFill>
              <a:srgbClr val="0433FF"/>
            </a:solidFill>
            <a:ln w="12700" cap="flat">
              <a:noFill/>
              <a:miter lim="400000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algn="ctr" defTabSz="410765">
                <a:defRPr sz="28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FillTx/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1141" name="Circle"/>
            <p:cNvSpPr/>
            <p:nvPr/>
          </p:nvSpPr>
          <p:spPr>
            <a:xfrm flipH="1">
              <a:off x="2812851" y="4241601"/>
              <a:ext cx="250032" cy="250032"/>
            </a:xfrm>
            <a:prstGeom prst="ellipse">
              <a:avLst/>
            </a:prstGeom>
            <a:solidFill>
              <a:srgbClr val="0433FF"/>
            </a:solidFill>
            <a:ln w="12700" cap="flat">
              <a:noFill/>
              <a:miter lim="400000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algn="ctr" defTabSz="410765">
                <a:defRPr sz="28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FillTx/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grpSp>
          <p:nvGrpSpPr>
            <p:cNvPr id="1144" name="Group"/>
            <p:cNvGrpSpPr/>
            <p:nvPr/>
          </p:nvGrpSpPr>
          <p:grpSpPr>
            <a:xfrm>
              <a:off x="0" y="98226"/>
              <a:ext cx="1964057" cy="1377157"/>
              <a:chOff x="0" y="87312"/>
              <a:chExt cx="1964056" cy="1377156"/>
            </a:xfrm>
          </p:grpSpPr>
          <p:sp>
            <p:nvSpPr>
              <p:cNvPr id="1142" name="Circle"/>
              <p:cNvSpPr/>
              <p:nvPr/>
            </p:nvSpPr>
            <p:spPr>
              <a:xfrm>
                <a:off x="0" y="87312"/>
                <a:ext cx="250032" cy="250032"/>
              </a:xfrm>
              <a:prstGeom prst="ellipse">
                <a:avLst/>
              </a:prstGeom>
              <a:solidFill>
                <a:srgbClr val="0433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5718" tIns="35718" rIns="35718" bIns="35718" numCol="1" anchor="ctr">
                <a:noAutofit/>
              </a:bodyPr>
              <a:lstStyle/>
              <a:p>
                <a:pPr marL="0" marR="0" algn="ctr" defTabSz="410765">
                  <a:defRPr sz="28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uFillTx/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/>
              </a:p>
            </p:txBody>
          </p:sp>
          <p:sp>
            <p:nvSpPr>
              <p:cNvPr id="1143" name="Expert"/>
              <p:cNvSpPr/>
              <p:nvPr/>
            </p:nvSpPr>
            <p:spPr>
              <a:xfrm>
                <a:off x="694056" y="194468"/>
                <a:ext cx="1270001" cy="1270001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35718" tIns="35718" rIns="35718" bIns="35718" numCol="1" anchor="ctr">
                <a:spAutoFit/>
              </a:bodyPr>
              <a:lstStyle>
                <a:lvl1pPr marL="0" marR="0" algn="ctr" defTabSz="410765">
                  <a:defRPr sz="2200">
                    <a:uFillTx/>
                    <a:latin typeface="Gill Sans"/>
                    <a:ea typeface="Gill Sans"/>
                    <a:cs typeface="Gill Sans"/>
                    <a:sym typeface="Gill Sans"/>
                  </a:defRPr>
                </a:lvl1pPr>
              </a:lstStyle>
              <a:p>
                <a:r>
                  <a:t>Expert</a:t>
                </a:r>
              </a:p>
            </p:txBody>
          </p:sp>
        </p:grpSp>
      </p:grpSp>
      <p:grpSp>
        <p:nvGrpSpPr>
          <p:cNvPr id="1154" name="Group"/>
          <p:cNvGrpSpPr/>
          <p:nvPr/>
        </p:nvGrpSpPr>
        <p:grpSpPr>
          <a:xfrm>
            <a:off x="937617" y="1482328"/>
            <a:ext cx="6706196" cy="4353794"/>
            <a:chOff x="0" y="0"/>
            <a:chExt cx="6706195" cy="4353793"/>
          </a:xfrm>
        </p:grpSpPr>
        <p:sp>
          <p:nvSpPr>
            <p:cNvPr id="1146" name="Line"/>
            <p:cNvSpPr/>
            <p:nvPr/>
          </p:nvSpPr>
          <p:spPr>
            <a:xfrm flipH="1">
              <a:off x="0" y="803671"/>
              <a:ext cx="6706196" cy="33307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42" extrusionOk="0">
                  <a:moveTo>
                    <a:pt x="21600" y="21542"/>
                  </a:moveTo>
                  <a:cubicBezTo>
                    <a:pt x="21600" y="21542"/>
                    <a:pt x="7202" y="21422"/>
                    <a:pt x="7162" y="21427"/>
                  </a:cubicBezTo>
                  <a:cubicBezTo>
                    <a:pt x="5551" y="21600"/>
                    <a:pt x="3854" y="19867"/>
                    <a:pt x="2934" y="17904"/>
                  </a:cubicBezTo>
                  <a:cubicBezTo>
                    <a:pt x="1544" y="14939"/>
                    <a:pt x="0" y="2657"/>
                    <a:pt x="0" y="0"/>
                  </a:cubicBezTo>
                </a:path>
              </a:pathLst>
            </a:custGeom>
            <a:noFill/>
            <a:ln w="25400" cap="flat">
              <a:solidFill>
                <a:srgbClr val="FF2600"/>
              </a:solidFill>
              <a:prstDash val="solid"/>
              <a:miter lim="400000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algn="ctr" defTabSz="410765">
                <a:defRPr sz="2800">
                  <a:uFillTx/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1147" name="Line"/>
            <p:cNvSpPr/>
            <p:nvPr/>
          </p:nvSpPr>
          <p:spPr>
            <a:xfrm flipH="1">
              <a:off x="4598789" y="2187773"/>
              <a:ext cx="1" cy="2166021"/>
            </a:xfrm>
            <a:prstGeom prst="line">
              <a:avLst/>
            </a:prstGeom>
            <a:noFill/>
            <a:ln w="12700" cap="flat">
              <a:solidFill>
                <a:srgbClr val="FF26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grpSp>
          <p:nvGrpSpPr>
            <p:cNvPr id="1150" name="Group"/>
            <p:cNvGrpSpPr/>
            <p:nvPr/>
          </p:nvGrpSpPr>
          <p:grpSpPr>
            <a:xfrm>
              <a:off x="4604677" y="2160984"/>
              <a:ext cx="1646105" cy="512962"/>
              <a:chOff x="0" y="0"/>
              <a:chExt cx="1646104" cy="512960"/>
            </a:xfrm>
          </p:grpSpPr>
          <p:sp>
            <p:nvSpPr>
              <p:cNvPr id="1148" name="Line"/>
              <p:cNvSpPr/>
              <p:nvPr/>
            </p:nvSpPr>
            <p:spPr>
              <a:xfrm>
                <a:off x="0" y="419695"/>
                <a:ext cx="1646105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custDash>
                  <a:ds d="200000" sp="200000"/>
                </a:custDash>
                <a:miter lim="400000"/>
                <a:headEnd type="stealth" w="med" len="med"/>
                <a:tailEnd type="stealth" w="med" len="med"/>
              </a:ln>
              <a:effectLst/>
            </p:spPr>
            <p:txBody>
              <a:bodyPr wrap="square" lIns="35718" tIns="35718" rIns="35718" bIns="35718" numCol="1" anchor="ctr">
                <a:noAutofit/>
              </a:bodyPr>
              <a:lstStyle/>
              <a:p>
                <a:pPr marL="0" marR="0" defTabSz="321468">
                  <a:defRPr sz="8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pic>
            <p:nvPicPr>
              <p:cNvPr id="1149" name="temp.pdf" descr="temp.pdf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56682" y="0"/>
                <a:ext cx="746126" cy="51296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1153" name="Group"/>
            <p:cNvGrpSpPr/>
            <p:nvPr/>
          </p:nvGrpSpPr>
          <p:grpSpPr>
            <a:xfrm>
              <a:off x="2598539" y="0"/>
              <a:ext cx="2794880" cy="1080493"/>
              <a:chOff x="0" y="0"/>
              <a:chExt cx="2794879" cy="1080492"/>
            </a:xfrm>
          </p:grpSpPr>
          <p:sp>
            <p:nvSpPr>
              <p:cNvPr id="1151" name="Line"/>
              <p:cNvSpPr/>
              <p:nvPr/>
            </p:nvSpPr>
            <p:spPr>
              <a:xfrm>
                <a:off x="0" y="535781"/>
                <a:ext cx="580430" cy="1"/>
              </a:xfrm>
              <a:prstGeom prst="line">
                <a:avLst/>
              </a:prstGeom>
              <a:noFill/>
              <a:ln w="25400" cap="flat">
                <a:solidFill>
                  <a:srgbClr val="FF2600"/>
                </a:solidFill>
                <a:prstDash val="solid"/>
                <a:miter lim="400000"/>
              </a:ln>
              <a:effectLst/>
            </p:spPr>
            <p:txBody>
              <a:bodyPr wrap="square" lIns="35718" tIns="35718" rIns="35718" bIns="35718" numCol="1" anchor="ctr">
                <a:noAutofit/>
              </a:bodyPr>
              <a:lstStyle/>
              <a:p>
                <a:pPr marL="0" marR="0" defTabSz="321468">
                  <a:defRPr sz="8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pic>
            <p:nvPicPr>
              <p:cNvPr id="1152" name="temp.pdf" descr="temp.pdf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55886" y="0"/>
                <a:ext cx="2038994" cy="108049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grpSp>
        <p:nvGrpSpPr>
          <p:cNvPr id="1159" name="Group"/>
          <p:cNvGrpSpPr/>
          <p:nvPr/>
        </p:nvGrpSpPr>
        <p:grpSpPr>
          <a:xfrm>
            <a:off x="1169789" y="1017984"/>
            <a:ext cx="6858001" cy="4732735"/>
            <a:chOff x="0" y="0"/>
            <a:chExt cx="6858000" cy="4732734"/>
          </a:xfrm>
        </p:grpSpPr>
        <p:sp>
          <p:nvSpPr>
            <p:cNvPr id="1155" name="Line"/>
            <p:cNvSpPr/>
            <p:nvPr/>
          </p:nvSpPr>
          <p:spPr>
            <a:xfrm flipH="1">
              <a:off x="0" y="2035968"/>
              <a:ext cx="6858001" cy="26967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0" y="0"/>
                    <a:pt x="478" y="7796"/>
                    <a:pt x="3459" y="13947"/>
                  </a:cubicBezTo>
                  <a:cubicBezTo>
                    <a:pt x="6874" y="20993"/>
                    <a:pt x="21600" y="21600"/>
                    <a:pt x="21600" y="21600"/>
                  </a:cubicBezTo>
                </a:path>
              </a:pathLst>
            </a:cu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algn="ctr" defTabSz="410765">
                <a:defRPr sz="2800">
                  <a:uFillTx/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grpSp>
          <p:nvGrpSpPr>
            <p:cNvPr id="1158" name="Group"/>
            <p:cNvGrpSpPr/>
            <p:nvPr/>
          </p:nvGrpSpPr>
          <p:grpSpPr>
            <a:xfrm>
              <a:off x="2366367" y="0"/>
              <a:ext cx="1632549" cy="261410"/>
              <a:chOff x="0" y="0"/>
              <a:chExt cx="1632548" cy="261409"/>
            </a:xfrm>
          </p:grpSpPr>
          <p:sp>
            <p:nvSpPr>
              <p:cNvPr id="1156" name="Line"/>
              <p:cNvSpPr/>
              <p:nvPr/>
            </p:nvSpPr>
            <p:spPr>
              <a:xfrm>
                <a:off x="0" y="133945"/>
                <a:ext cx="580430" cy="1"/>
              </a:xfrm>
              <a:prstGeom prst="line">
                <a:avLst/>
              </a:prstGeom>
              <a:noFill/>
              <a:ln w="25400" cap="flat">
                <a:solidFill>
                  <a:srgbClr val="0433FF"/>
                </a:solidFill>
                <a:prstDash val="solid"/>
                <a:miter lim="400000"/>
              </a:ln>
              <a:effectLst/>
            </p:spPr>
            <p:txBody>
              <a:bodyPr wrap="square" lIns="35718" tIns="35718" rIns="35718" bIns="35718" numCol="1" anchor="ctr">
                <a:noAutofit/>
              </a:bodyPr>
              <a:lstStyle/>
              <a:p>
                <a:pPr marL="0" marR="0" defTabSz="321468">
                  <a:defRPr sz="8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pic>
            <p:nvPicPr>
              <p:cNvPr id="1157" name="temp.pdf" descr="temp.pdf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48320" y="0"/>
                <a:ext cx="784229" cy="26141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1000"/>
                                        <p:tgtEl>
                                          <p:spTgt spid="1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1000"/>
                                        <p:tgtEl>
                                          <p:spTgt spid="1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5" grpId="2" animBg="1" advAuto="0"/>
      <p:bldP spid="1145" grpId="1" animBg="1" advAuto="0"/>
      <p:bldP spid="1154" grpId="3" animBg="1" advAuto="0"/>
      <p:bldP spid="1159" grpId="4" animBg="1" advAuto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Illustrative Examp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Illustrative Example</a:t>
            </a:r>
          </a:p>
        </p:txBody>
      </p:sp>
      <p:sp>
        <p:nvSpPr>
          <p:cNvPr id="1162" name="Line"/>
          <p:cNvSpPr/>
          <p:nvPr/>
        </p:nvSpPr>
        <p:spPr>
          <a:xfrm flipV="1">
            <a:off x="870644" y="5835451"/>
            <a:ext cx="7205311" cy="100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35718" tIns="35718" rIns="35718" bIns="35718" anchor="ctr"/>
          <a:lstStyle/>
          <a:p>
            <a:pPr marL="0" marR="0" defTabSz="321468">
              <a:defRPr sz="800"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163" name="Line"/>
          <p:cNvSpPr/>
          <p:nvPr/>
        </p:nvSpPr>
        <p:spPr>
          <a:xfrm flipV="1">
            <a:off x="1116210" y="3000372"/>
            <a:ext cx="1" cy="2839743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35718" tIns="35718" rIns="35718" bIns="35718" anchor="ctr"/>
          <a:lstStyle/>
          <a:p>
            <a:pPr marL="0" marR="0" defTabSz="321468">
              <a:defRPr sz="800"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164" name="potential"/>
          <p:cNvSpPr txBox="1"/>
          <p:nvPr/>
        </p:nvSpPr>
        <p:spPr>
          <a:xfrm rot="16200000">
            <a:off x="308379" y="3991570"/>
            <a:ext cx="1161828" cy="4196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marL="0" marR="0" algn="ctr" defTabSz="410765">
              <a:defRPr sz="2200">
                <a:uFillTx/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potential</a:t>
            </a:r>
          </a:p>
        </p:txBody>
      </p:sp>
      <p:sp>
        <p:nvSpPr>
          <p:cNvPr id="1165" name="Cumulative Gain"/>
          <p:cNvSpPr txBox="1"/>
          <p:nvPr/>
        </p:nvSpPr>
        <p:spPr>
          <a:xfrm>
            <a:off x="5827650" y="5836034"/>
            <a:ext cx="2123208" cy="4196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marL="0" marR="0" algn="ctr" defTabSz="410765">
              <a:defRPr sz="2200">
                <a:uFillTx/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Cumulative Gain</a:t>
            </a:r>
          </a:p>
        </p:txBody>
      </p:sp>
      <p:sp>
        <p:nvSpPr>
          <p:cNvPr id="1166" name="Line"/>
          <p:cNvSpPr/>
          <p:nvPr/>
        </p:nvSpPr>
        <p:spPr>
          <a:xfrm flipH="1">
            <a:off x="1169789" y="3053953"/>
            <a:ext cx="6858001" cy="26967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0" y="0"/>
                  <a:pt x="478" y="7796"/>
                  <a:pt x="3459" y="13947"/>
                </a:cubicBezTo>
                <a:cubicBezTo>
                  <a:pt x="6874" y="20993"/>
                  <a:pt x="21600" y="21600"/>
                  <a:pt x="21600" y="21600"/>
                </a:cubicBezTo>
              </a:path>
            </a:pathLst>
          </a:custGeom>
          <a:ln w="25400">
            <a:solidFill>
              <a:srgbClr val="0433FF"/>
            </a:solidFill>
            <a:miter lim="400000"/>
          </a:ln>
        </p:spPr>
        <p:txBody>
          <a:bodyPr lIns="35718" tIns="35718" rIns="35718" bIns="35718" anchor="ctr"/>
          <a:lstStyle/>
          <a:p>
            <a:pPr marL="0" marR="0" algn="ctr" defTabSz="410765">
              <a:defRPr sz="280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167" name="Line"/>
          <p:cNvSpPr/>
          <p:nvPr/>
        </p:nvSpPr>
        <p:spPr>
          <a:xfrm flipH="1">
            <a:off x="937617" y="2286000"/>
            <a:ext cx="6706196" cy="3330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42" extrusionOk="0">
                <a:moveTo>
                  <a:pt x="21600" y="21542"/>
                </a:moveTo>
                <a:cubicBezTo>
                  <a:pt x="21600" y="21542"/>
                  <a:pt x="7202" y="21422"/>
                  <a:pt x="7162" y="21427"/>
                </a:cubicBezTo>
                <a:cubicBezTo>
                  <a:pt x="5551" y="21600"/>
                  <a:pt x="3854" y="19867"/>
                  <a:pt x="2934" y="17904"/>
                </a:cubicBezTo>
                <a:cubicBezTo>
                  <a:pt x="1544" y="14939"/>
                  <a:pt x="0" y="2657"/>
                  <a:pt x="0" y="0"/>
                </a:cubicBezTo>
              </a:path>
            </a:pathLst>
          </a:custGeom>
          <a:ln w="25400">
            <a:solidFill>
              <a:srgbClr val="FF2600"/>
            </a:solidFill>
            <a:miter lim="400000"/>
          </a:ln>
        </p:spPr>
        <p:txBody>
          <a:bodyPr lIns="35718" tIns="35718" rIns="35718" bIns="35718" anchor="ctr"/>
          <a:lstStyle/>
          <a:p>
            <a:pPr marL="0" marR="0" algn="ctr" defTabSz="410765">
              <a:defRPr sz="280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168" name="Circle"/>
          <p:cNvSpPr/>
          <p:nvPr/>
        </p:nvSpPr>
        <p:spPr>
          <a:xfrm flipH="1">
            <a:off x="5411390" y="5214937"/>
            <a:ext cx="250032" cy="250032"/>
          </a:xfrm>
          <a:prstGeom prst="ellipse">
            <a:avLst/>
          </a:prstGeom>
          <a:solidFill>
            <a:srgbClr val="FF2600"/>
          </a:solidFill>
          <a:ln w="12700">
            <a:miter lim="400000"/>
          </a:ln>
        </p:spPr>
        <p:txBody>
          <a:bodyPr lIns="35718" tIns="35718" rIns="35718" bIns="35718" anchor="ctr"/>
          <a:lstStyle/>
          <a:p>
            <a:pPr marL="0" marR="0" algn="ctr" defTabSz="410765">
              <a:defRPr sz="28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169" name="Circle"/>
          <p:cNvSpPr/>
          <p:nvPr/>
        </p:nvSpPr>
        <p:spPr>
          <a:xfrm flipH="1">
            <a:off x="4527351" y="5214937"/>
            <a:ext cx="250032" cy="250032"/>
          </a:xfrm>
          <a:prstGeom prst="ellipse">
            <a:avLst/>
          </a:prstGeom>
          <a:solidFill>
            <a:srgbClr val="0433FF"/>
          </a:solidFill>
          <a:ln w="12700">
            <a:miter lim="400000"/>
          </a:ln>
        </p:spPr>
        <p:txBody>
          <a:bodyPr lIns="35718" tIns="35718" rIns="35718" bIns="35718" anchor="ctr"/>
          <a:lstStyle/>
          <a:p>
            <a:pPr marL="0" marR="0" algn="ctr" defTabSz="410765">
              <a:defRPr sz="28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170" name="Circle"/>
          <p:cNvSpPr/>
          <p:nvPr/>
        </p:nvSpPr>
        <p:spPr>
          <a:xfrm flipH="1">
            <a:off x="6456164" y="5214937"/>
            <a:ext cx="250032" cy="250032"/>
          </a:xfrm>
          <a:prstGeom prst="ellipse">
            <a:avLst/>
          </a:prstGeom>
          <a:solidFill>
            <a:srgbClr val="0433FF"/>
          </a:solidFill>
          <a:ln w="12700">
            <a:miter lim="400000"/>
          </a:ln>
        </p:spPr>
        <p:txBody>
          <a:bodyPr lIns="35718" tIns="35718" rIns="35718" bIns="35718" anchor="ctr"/>
          <a:lstStyle/>
          <a:p>
            <a:pPr marL="0" marR="0" algn="ctr" defTabSz="410765">
              <a:defRPr sz="28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171" name="Circle"/>
          <p:cNvSpPr/>
          <p:nvPr/>
        </p:nvSpPr>
        <p:spPr>
          <a:xfrm flipH="1">
            <a:off x="6804421" y="5214937"/>
            <a:ext cx="250033" cy="250032"/>
          </a:xfrm>
          <a:prstGeom prst="ellipse">
            <a:avLst/>
          </a:prstGeom>
          <a:solidFill>
            <a:srgbClr val="0433FF"/>
          </a:solidFill>
          <a:ln w="12700">
            <a:miter lim="400000"/>
          </a:ln>
        </p:spPr>
        <p:txBody>
          <a:bodyPr lIns="35718" tIns="35718" rIns="35718" bIns="35718" anchor="ctr"/>
          <a:lstStyle/>
          <a:p>
            <a:pPr marL="0" marR="0" algn="ctr" defTabSz="410765">
              <a:defRPr sz="28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172" name="Circle"/>
          <p:cNvSpPr/>
          <p:nvPr/>
        </p:nvSpPr>
        <p:spPr>
          <a:xfrm flipH="1">
            <a:off x="5688210" y="5223867"/>
            <a:ext cx="250033" cy="250032"/>
          </a:xfrm>
          <a:prstGeom prst="ellipse">
            <a:avLst/>
          </a:prstGeom>
          <a:solidFill>
            <a:srgbClr val="0433FF"/>
          </a:solidFill>
          <a:ln w="12700">
            <a:miter lim="400000"/>
          </a:ln>
        </p:spPr>
        <p:txBody>
          <a:bodyPr lIns="35718" tIns="35718" rIns="35718" bIns="35718" anchor="ctr"/>
          <a:lstStyle/>
          <a:p>
            <a:pPr marL="0" marR="0" algn="ctr" defTabSz="410765">
              <a:defRPr sz="28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173" name="Circle"/>
          <p:cNvSpPr/>
          <p:nvPr/>
        </p:nvSpPr>
        <p:spPr>
          <a:xfrm flipH="1">
            <a:off x="3187898" y="5214937"/>
            <a:ext cx="250032" cy="250032"/>
          </a:xfrm>
          <a:prstGeom prst="ellipse">
            <a:avLst/>
          </a:prstGeom>
          <a:solidFill>
            <a:srgbClr val="0433FF"/>
          </a:solidFill>
          <a:ln w="12700">
            <a:miter lim="400000"/>
          </a:ln>
        </p:spPr>
        <p:txBody>
          <a:bodyPr lIns="35718" tIns="35718" rIns="35718" bIns="35718" anchor="ctr"/>
          <a:lstStyle/>
          <a:p>
            <a:pPr marL="0" marR="0" algn="ctr" defTabSz="410765">
              <a:defRPr sz="28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174" name="Circle"/>
          <p:cNvSpPr/>
          <p:nvPr/>
        </p:nvSpPr>
        <p:spPr>
          <a:xfrm flipH="1">
            <a:off x="3866554" y="5214937"/>
            <a:ext cx="250032" cy="250032"/>
          </a:xfrm>
          <a:prstGeom prst="ellipse">
            <a:avLst/>
          </a:prstGeom>
          <a:solidFill>
            <a:srgbClr val="0433FF"/>
          </a:solidFill>
          <a:ln w="12700">
            <a:miter lim="400000"/>
          </a:ln>
        </p:spPr>
        <p:txBody>
          <a:bodyPr lIns="35718" tIns="35718" rIns="35718" bIns="35718" anchor="ctr"/>
          <a:lstStyle/>
          <a:p>
            <a:pPr marL="0" marR="0" algn="ctr" defTabSz="410765">
              <a:defRPr sz="28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175" name="Line"/>
          <p:cNvSpPr/>
          <p:nvPr/>
        </p:nvSpPr>
        <p:spPr>
          <a:xfrm flipH="1">
            <a:off x="5536406" y="3670101"/>
            <a:ext cx="1" cy="2166021"/>
          </a:xfrm>
          <a:prstGeom prst="line">
            <a:avLst/>
          </a:prstGeom>
          <a:ln w="12700">
            <a:solidFill>
              <a:srgbClr val="FF2600"/>
            </a:solidFill>
            <a:custDash>
              <a:ds d="200000" sp="200000"/>
            </a:custDash>
            <a:miter lim="400000"/>
          </a:ln>
        </p:spPr>
        <p:txBody>
          <a:bodyPr lIns="35718" tIns="35718" rIns="35718" bIns="35718" anchor="ctr"/>
          <a:lstStyle/>
          <a:p>
            <a:pPr marL="0" marR="0" defTabSz="321468">
              <a:defRPr sz="800"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grpSp>
        <p:nvGrpSpPr>
          <p:cNvPr id="1178" name="Group"/>
          <p:cNvGrpSpPr/>
          <p:nvPr/>
        </p:nvGrpSpPr>
        <p:grpSpPr>
          <a:xfrm>
            <a:off x="1053703" y="1509117"/>
            <a:ext cx="2159294" cy="1381622"/>
            <a:chOff x="0" y="82847"/>
            <a:chExt cx="2159293" cy="1381621"/>
          </a:xfrm>
        </p:grpSpPr>
        <p:sp>
          <p:nvSpPr>
            <p:cNvPr id="1176" name="Circle"/>
            <p:cNvSpPr/>
            <p:nvPr/>
          </p:nvSpPr>
          <p:spPr>
            <a:xfrm>
              <a:off x="0" y="82847"/>
              <a:ext cx="250032" cy="250032"/>
            </a:xfrm>
            <a:prstGeom prst="ellipse">
              <a:avLst/>
            </a:prstGeom>
            <a:solidFill>
              <a:srgbClr val="FF2600"/>
            </a:solidFill>
            <a:ln w="12700" cap="flat">
              <a:noFill/>
              <a:miter lim="400000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algn="ctr" defTabSz="410765">
                <a:defRPr sz="28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FillTx/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1177" name="Algorithm"/>
            <p:cNvSpPr/>
            <p:nvPr/>
          </p:nvSpPr>
          <p:spPr>
            <a:xfrm>
              <a:off x="889293" y="194468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5718" tIns="35718" rIns="35718" bIns="35718" numCol="1" anchor="ctr">
              <a:spAutoFit/>
            </a:bodyPr>
            <a:lstStyle>
              <a:lvl1pPr marL="0" marR="0" algn="ctr" defTabSz="410765">
                <a:defRPr sz="2200">
                  <a:uFillTx/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t>Algorithm</a:t>
              </a:r>
            </a:p>
          </p:txBody>
        </p:sp>
      </p:grpSp>
      <p:grpSp>
        <p:nvGrpSpPr>
          <p:cNvPr id="1181" name="Group"/>
          <p:cNvGrpSpPr/>
          <p:nvPr/>
        </p:nvGrpSpPr>
        <p:grpSpPr>
          <a:xfrm>
            <a:off x="1053703" y="1071562"/>
            <a:ext cx="1964057" cy="1377157"/>
            <a:chOff x="0" y="87312"/>
            <a:chExt cx="1964056" cy="1377156"/>
          </a:xfrm>
        </p:grpSpPr>
        <p:sp>
          <p:nvSpPr>
            <p:cNvPr id="1179" name="Circle"/>
            <p:cNvSpPr/>
            <p:nvPr/>
          </p:nvSpPr>
          <p:spPr>
            <a:xfrm>
              <a:off x="0" y="87312"/>
              <a:ext cx="250032" cy="250032"/>
            </a:xfrm>
            <a:prstGeom prst="ellipse">
              <a:avLst/>
            </a:prstGeom>
            <a:solidFill>
              <a:srgbClr val="0433FF"/>
            </a:solidFill>
            <a:ln w="12700" cap="flat">
              <a:noFill/>
              <a:miter lim="400000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algn="ctr" defTabSz="410765">
                <a:defRPr sz="28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FillTx/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1180" name="Expert"/>
            <p:cNvSpPr/>
            <p:nvPr/>
          </p:nvSpPr>
          <p:spPr>
            <a:xfrm>
              <a:off x="694056" y="194468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5718" tIns="35718" rIns="35718" bIns="35718" numCol="1" anchor="ctr">
              <a:spAutoFit/>
            </a:bodyPr>
            <a:lstStyle>
              <a:lvl1pPr marL="0" marR="0" algn="ctr" defTabSz="410765">
                <a:defRPr sz="2200">
                  <a:uFillTx/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t>Expert</a:t>
              </a:r>
            </a:p>
          </p:txBody>
        </p:sp>
      </p:grpSp>
      <p:grpSp>
        <p:nvGrpSpPr>
          <p:cNvPr id="1184" name="Group"/>
          <p:cNvGrpSpPr/>
          <p:nvPr/>
        </p:nvGrpSpPr>
        <p:grpSpPr>
          <a:xfrm>
            <a:off x="3536156" y="1482328"/>
            <a:ext cx="2794880" cy="1080493"/>
            <a:chOff x="0" y="0"/>
            <a:chExt cx="2794879" cy="1080492"/>
          </a:xfrm>
        </p:grpSpPr>
        <p:sp>
          <p:nvSpPr>
            <p:cNvPr id="1182" name="Line"/>
            <p:cNvSpPr/>
            <p:nvPr/>
          </p:nvSpPr>
          <p:spPr>
            <a:xfrm>
              <a:off x="0" y="535781"/>
              <a:ext cx="580430" cy="1"/>
            </a:xfrm>
            <a:prstGeom prst="line">
              <a:avLst/>
            </a:prstGeom>
            <a:noFill/>
            <a:ln w="25400" cap="flat">
              <a:solidFill>
                <a:srgbClr val="FF2600"/>
              </a:solidFill>
              <a:prstDash val="solid"/>
              <a:miter lim="400000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pic>
          <p:nvPicPr>
            <p:cNvPr id="1183" name="temp.pdf" descr="temp.pdf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55886" y="0"/>
              <a:ext cx="2038994" cy="108049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187" name="Group"/>
          <p:cNvGrpSpPr/>
          <p:nvPr/>
        </p:nvGrpSpPr>
        <p:grpSpPr>
          <a:xfrm>
            <a:off x="3536156" y="1017984"/>
            <a:ext cx="1632549" cy="261410"/>
            <a:chOff x="0" y="0"/>
            <a:chExt cx="1632548" cy="261409"/>
          </a:xfrm>
        </p:grpSpPr>
        <p:sp>
          <p:nvSpPr>
            <p:cNvPr id="1185" name="Line"/>
            <p:cNvSpPr/>
            <p:nvPr/>
          </p:nvSpPr>
          <p:spPr>
            <a:xfrm>
              <a:off x="0" y="133945"/>
              <a:ext cx="580430" cy="1"/>
            </a:xfrm>
            <a:prstGeom prst="line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pic>
          <p:nvPicPr>
            <p:cNvPr id="1186" name="temp.pdf" descr="temp.pdf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48320" y="0"/>
              <a:ext cx="784229" cy="26141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188" name="iteration t"/>
          <p:cNvSpPr txBox="1"/>
          <p:nvPr/>
        </p:nvSpPr>
        <p:spPr>
          <a:xfrm>
            <a:off x="3765136" y="3170039"/>
            <a:ext cx="1606377" cy="5089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marL="0" marR="0" algn="ctr" defTabSz="410765">
              <a:defRPr sz="2800">
                <a:uFillTx/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iteration t</a:t>
            </a:r>
          </a:p>
        </p:txBody>
      </p:sp>
    </p:spTree>
  </p:cSld>
  <p:clrMapOvr>
    <a:masterClrMapping/>
  </p:clrMapOvr>
  <p:transition spd="med"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0" name="Illustrative Examp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Illustrative Example</a:t>
            </a:r>
          </a:p>
        </p:txBody>
      </p:sp>
      <p:sp>
        <p:nvSpPr>
          <p:cNvPr id="1191" name="Line"/>
          <p:cNvSpPr/>
          <p:nvPr/>
        </p:nvSpPr>
        <p:spPr>
          <a:xfrm flipV="1">
            <a:off x="870644" y="5835451"/>
            <a:ext cx="7205311" cy="100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35718" tIns="35718" rIns="35718" bIns="35718" anchor="ctr"/>
          <a:lstStyle/>
          <a:p>
            <a:pPr marL="0" marR="0" defTabSz="321468">
              <a:defRPr sz="800"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192" name="Line"/>
          <p:cNvSpPr/>
          <p:nvPr/>
        </p:nvSpPr>
        <p:spPr>
          <a:xfrm flipV="1">
            <a:off x="1116210" y="3000372"/>
            <a:ext cx="1" cy="2839743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35718" tIns="35718" rIns="35718" bIns="35718" anchor="ctr"/>
          <a:lstStyle/>
          <a:p>
            <a:pPr marL="0" marR="0" defTabSz="321468">
              <a:defRPr sz="800"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193" name="potential"/>
          <p:cNvSpPr txBox="1"/>
          <p:nvPr/>
        </p:nvSpPr>
        <p:spPr>
          <a:xfrm rot="16200000">
            <a:off x="308379" y="3991570"/>
            <a:ext cx="1161828" cy="4196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marL="0" marR="0" algn="ctr" defTabSz="410765">
              <a:defRPr sz="2200">
                <a:uFillTx/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potential</a:t>
            </a:r>
          </a:p>
        </p:txBody>
      </p:sp>
      <p:sp>
        <p:nvSpPr>
          <p:cNvPr id="1194" name="Cumulative Gain"/>
          <p:cNvSpPr txBox="1"/>
          <p:nvPr/>
        </p:nvSpPr>
        <p:spPr>
          <a:xfrm>
            <a:off x="5827650" y="5836034"/>
            <a:ext cx="2123208" cy="4196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marL="0" marR="0" algn="ctr" defTabSz="410765">
              <a:defRPr sz="2200">
                <a:uFillTx/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Cumulative Gain</a:t>
            </a:r>
          </a:p>
        </p:txBody>
      </p:sp>
      <p:sp>
        <p:nvSpPr>
          <p:cNvPr id="1195" name="Line"/>
          <p:cNvSpPr/>
          <p:nvPr/>
        </p:nvSpPr>
        <p:spPr>
          <a:xfrm flipH="1">
            <a:off x="1169789" y="3053953"/>
            <a:ext cx="6858001" cy="26967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0" y="0"/>
                  <a:pt x="478" y="7796"/>
                  <a:pt x="3459" y="13947"/>
                </a:cubicBezTo>
                <a:cubicBezTo>
                  <a:pt x="6874" y="20993"/>
                  <a:pt x="21600" y="21600"/>
                  <a:pt x="21600" y="21600"/>
                </a:cubicBezTo>
              </a:path>
            </a:pathLst>
          </a:custGeom>
          <a:ln w="25400">
            <a:solidFill>
              <a:srgbClr val="0433FF"/>
            </a:solidFill>
            <a:miter lim="400000"/>
          </a:ln>
        </p:spPr>
        <p:txBody>
          <a:bodyPr lIns="35718" tIns="35718" rIns="35718" bIns="35718" anchor="ctr"/>
          <a:lstStyle/>
          <a:p>
            <a:pPr marL="0" marR="0" algn="ctr" defTabSz="410765">
              <a:defRPr sz="280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196" name="Line"/>
          <p:cNvSpPr/>
          <p:nvPr/>
        </p:nvSpPr>
        <p:spPr>
          <a:xfrm flipH="1">
            <a:off x="1169788" y="2277070"/>
            <a:ext cx="6706197" cy="3330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42" extrusionOk="0">
                <a:moveTo>
                  <a:pt x="21600" y="21542"/>
                </a:moveTo>
                <a:cubicBezTo>
                  <a:pt x="21600" y="21542"/>
                  <a:pt x="7202" y="21422"/>
                  <a:pt x="7162" y="21427"/>
                </a:cubicBezTo>
                <a:cubicBezTo>
                  <a:pt x="5551" y="21600"/>
                  <a:pt x="3854" y="19867"/>
                  <a:pt x="2934" y="17904"/>
                </a:cubicBezTo>
                <a:cubicBezTo>
                  <a:pt x="1544" y="14939"/>
                  <a:pt x="0" y="2657"/>
                  <a:pt x="0" y="0"/>
                </a:cubicBezTo>
              </a:path>
            </a:pathLst>
          </a:custGeom>
          <a:ln w="25400">
            <a:solidFill>
              <a:srgbClr val="FF2600"/>
            </a:solidFill>
            <a:miter lim="400000"/>
          </a:ln>
        </p:spPr>
        <p:txBody>
          <a:bodyPr lIns="35718" tIns="35718" rIns="35718" bIns="35718" anchor="ctr"/>
          <a:lstStyle/>
          <a:p>
            <a:pPr marL="0" marR="0" algn="ctr" defTabSz="410765">
              <a:defRPr sz="280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197" name="Circle"/>
          <p:cNvSpPr/>
          <p:nvPr/>
        </p:nvSpPr>
        <p:spPr>
          <a:xfrm flipH="1">
            <a:off x="5643562" y="5206007"/>
            <a:ext cx="250032" cy="250033"/>
          </a:xfrm>
          <a:prstGeom prst="ellipse">
            <a:avLst/>
          </a:prstGeom>
          <a:solidFill>
            <a:srgbClr val="FF2600"/>
          </a:solidFill>
          <a:ln w="12700">
            <a:miter lim="400000"/>
          </a:ln>
        </p:spPr>
        <p:txBody>
          <a:bodyPr lIns="35718" tIns="35718" rIns="35718" bIns="35718" anchor="ctr"/>
          <a:lstStyle/>
          <a:p>
            <a:pPr marL="0" marR="0" algn="ctr" defTabSz="410765">
              <a:defRPr sz="28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198" name="Circle"/>
          <p:cNvSpPr/>
          <p:nvPr/>
        </p:nvSpPr>
        <p:spPr>
          <a:xfrm flipH="1">
            <a:off x="4661296" y="5214937"/>
            <a:ext cx="250033" cy="250032"/>
          </a:xfrm>
          <a:prstGeom prst="ellipse">
            <a:avLst/>
          </a:prstGeom>
          <a:solidFill>
            <a:srgbClr val="0433FF"/>
          </a:solidFill>
          <a:ln w="12700">
            <a:miter lim="400000"/>
          </a:ln>
        </p:spPr>
        <p:txBody>
          <a:bodyPr lIns="35718" tIns="35718" rIns="35718" bIns="35718" anchor="ctr"/>
          <a:lstStyle/>
          <a:p>
            <a:pPr marL="0" marR="0" algn="ctr" defTabSz="410765">
              <a:defRPr sz="28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199" name="Circle"/>
          <p:cNvSpPr/>
          <p:nvPr/>
        </p:nvSpPr>
        <p:spPr>
          <a:xfrm flipH="1">
            <a:off x="6384726" y="5214937"/>
            <a:ext cx="250032" cy="250032"/>
          </a:xfrm>
          <a:prstGeom prst="ellipse">
            <a:avLst/>
          </a:prstGeom>
          <a:solidFill>
            <a:srgbClr val="0433FF"/>
          </a:solidFill>
          <a:ln w="12700">
            <a:miter lim="400000"/>
          </a:ln>
        </p:spPr>
        <p:txBody>
          <a:bodyPr lIns="35718" tIns="35718" rIns="35718" bIns="35718" anchor="ctr"/>
          <a:lstStyle/>
          <a:p>
            <a:pPr marL="0" marR="0" algn="ctr" defTabSz="410765">
              <a:defRPr sz="28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200" name="Circle"/>
          <p:cNvSpPr/>
          <p:nvPr/>
        </p:nvSpPr>
        <p:spPr>
          <a:xfrm flipH="1">
            <a:off x="7125890" y="5223867"/>
            <a:ext cx="250032" cy="250032"/>
          </a:xfrm>
          <a:prstGeom prst="ellipse">
            <a:avLst/>
          </a:prstGeom>
          <a:solidFill>
            <a:srgbClr val="0433FF"/>
          </a:solidFill>
          <a:ln w="12700">
            <a:miter lim="400000"/>
          </a:ln>
        </p:spPr>
        <p:txBody>
          <a:bodyPr lIns="35718" tIns="35718" rIns="35718" bIns="35718" anchor="ctr"/>
          <a:lstStyle/>
          <a:p>
            <a:pPr marL="0" marR="0" algn="ctr" defTabSz="410765">
              <a:defRPr sz="28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201" name="Circle"/>
          <p:cNvSpPr/>
          <p:nvPr/>
        </p:nvSpPr>
        <p:spPr>
          <a:xfrm flipH="1">
            <a:off x="5750718" y="5223867"/>
            <a:ext cx="250032" cy="250032"/>
          </a:xfrm>
          <a:prstGeom prst="ellipse">
            <a:avLst/>
          </a:prstGeom>
          <a:solidFill>
            <a:srgbClr val="0433FF"/>
          </a:solidFill>
          <a:ln w="12700">
            <a:miter lim="400000"/>
          </a:ln>
        </p:spPr>
        <p:txBody>
          <a:bodyPr lIns="35718" tIns="35718" rIns="35718" bIns="35718" anchor="ctr"/>
          <a:lstStyle/>
          <a:p>
            <a:pPr marL="0" marR="0" algn="ctr" defTabSz="410765">
              <a:defRPr sz="28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202" name="Circle"/>
          <p:cNvSpPr/>
          <p:nvPr/>
        </p:nvSpPr>
        <p:spPr>
          <a:xfrm flipH="1">
            <a:off x="3321843" y="5214937"/>
            <a:ext cx="250032" cy="250032"/>
          </a:xfrm>
          <a:prstGeom prst="ellipse">
            <a:avLst/>
          </a:prstGeom>
          <a:solidFill>
            <a:srgbClr val="0433FF"/>
          </a:solidFill>
          <a:ln w="12700">
            <a:miter lim="400000"/>
          </a:ln>
        </p:spPr>
        <p:txBody>
          <a:bodyPr lIns="35718" tIns="35718" rIns="35718" bIns="35718" anchor="ctr"/>
          <a:lstStyle/>
          <a:p>
            <a:pPr marL="0" marR="0" algn="ctr" defTabSz="410765">
              <a:defRPr sz="28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203" name="Circle"/>
          <p:cNvSpPr/>
          <p:nvPr/>
        </p:nvSpPr>
        <p:spPr>
          <a:xfrm flipH="1">
            <a:off x="3732609" y="5214937"/>
            <a:ext cx="250032" cy="250032"/>
          </a:xfrm>
          <a:prstGeom prst="ellipse">
            <a:avLst/>
          </a:prstGeom>
          <a:solidFill>
            <a:srgbClr val="0433FF"/>
          </a:solidFill>
          <a:ln w="12700">
            <a:miter lim="400000"/>
          </a:ln>
        </p:spPr>
        <p:txBody>
          <a:bodyPr lIns="35718" tIns="35718" rIns="35718" bIns="35718" anchor="ctr"/>
          <a:lstStyle/>
          <a:p>
            <a:pPr marL="0" marR="0" algn="ctr" defTabSz="410765">
              <a:defRPr sz="28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204" name="Line"/>
          <p:cNvSpPr/>
          <p:nvPr/>
        </p:nvSpPr>
        <p:spPr>
          <a:xfrm flipH="1">
            <a:off x="5768578" y="3661172"/>
            <a:ext cx="1" cy="2166021"/>
          </a:xfrm>
          <a:prstGeom prst="line">
            <a:avLst/>
          </a:prstGeom>
          <a:ln w="12700">
            <a:solidFill>
              <a:srgbClr val="FF2600"/>
            </a:solidFill>
            <a:custDash>
              <a:ds d="200000" sp="200000"/>
            </a:custDash>
            <a:miter lim="400000"/>
          </a:ln>
        </p:spPr>
        <p:txBody>
          <a:bodyPr lIns="35718" tIns="35718" rIns="35718" bIns="35718" anchor="ctr"/>
          <a:lstStyle/>
          <a:p>
            <a:pPr marL="0" marR="0" defTabSz="321468">
              <a:defRPr sz="800"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grpSp>
        <p:nvGrpSpPr>
          <p:cNvPr id="1207" name="Group"/>
          <p:cNvGrpSpPr/>
          <p:nvPr/>
        </p:nvGrpSpPr>
        <p:grpSpPr>
          <a:xfrm>
            <a:off x="1053703" y="1509117"/>
            <a:ext cx="2159294" cy="1381622"/>
            <a:chOff x="0" y="82847"/>
            <a:chExt cx="2159293" cy="1381621"/>
          </a:xfrm>
        </p:grpSpPr>
        <p:sp>
          <p:nvSpPr>
            <p:cNvPr id="1205" name="Circle"/>
            <p:cNvSpPr/>
            <p:nvPr/>
          </p:nvSpPr>
          <p:spPr>
            <a:xfrm>
              <a:off x="0" y="82847"/>
              <a:ext cx="250032" cy="250032"/>
            </a:xfrm>
            <a:prstGeom prst="ellipse">
              <a:avLst/>
            </a:prstGeom>
            <a:solidFill>
              <a:srgbClr val="FF2600"/>
            </a:solidFill>
            <a:ln w="12700" cap="flat">
              <a:noFill/>
              <a:miter lim="400000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algn="ctr" defTabSz="410765">
                <a:defRPr sz="28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FillTx/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1206" name="Algorithm"/>
            <p:cNvSpPr/>
            <p:nvPr/>
          </p:nvSpPr>
          <p:spPr>
            <a:xfrm>
              <a:off x="889293" y="194468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5718" tIns="35718" rIns="35718" bIns="35718" numCol="1" anchor="ctr">
              <a:spAutoFit/>
            </a:bodyPr>
            <a:lstStyle>
              <a:lvl1pPr marL="0" marR="0" algn="ctr" defTabSz="410765">
                <a:defRPr sz="2200">
                  <a:uFillTx/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t>Algorithm</a:t>
              </a:r>
            </a:p>
          </p:txBody>
        </p:sp>
      </p:grpSp>
      <p:grpSp>
        <p:nvGrpSpPr>
          <p:cNvPr id="1210" name="Group"/>
          <p:cNvGrpSpPr/>
          <p:nvPr/>
        </p:nvGrpSpPr>
        <p:grpSpPr>
          <a:xfrm>
            <a:off x="1053703" y="1071562"/>
            <a:ext cx="1964057" cy="1377157"/>
            <a:chOff x="0" y="87312"/>
            <a:chExt cx="1964056" cy="1377156"/>
          </a:xfrm>
        </p:grpSpPr>
        <p:sp>
          <p:nvSpPr>
            <p:cNvPr id="1208" name="Circle"/>
            <p:cNvSpPr/>
            <p:nvPr/>
          </p:nvSpPr>
          <p:spPr>
            <a:xfrm>
              <a:off x="0" y="87312"/>
              <a:ext cx="250032" cy="250032"/>
            </a:xfrm>
            <a:prstGeom prst="ellipse">
              <a:avLst/>
            </a:prstGeom>
            <a:solidFill>
              <a:srgbClr val="0433FF"/>
            </a:solidFill>
            <a:ln w="12700" cap="flat">
              <a:noFill/>
              <a:miter lim="400000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algn="ctr" defTabSz="410765">
                <a:defRPr sz="28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FillTx/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1209" name="Expert"/>
            <p:cNvSpPr/>
            <p:nvPr/>
          </p:nvSpPr>
          <p:spPr>
            <a:xfrm>
              <a:off x="694056" y="194468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5718" tIns="35718" rIns="35718" bIns="35718" numCol="1" anchor="ctr">
              <a:spAutoFit/>
            </a:bodyPr>
            <a:lstStyle>
              <a:lvl1pPr marL="0" marR="0" algn="ctr" defTabSz="410765">
                <a:defRPr sz="2200">
                  <a:uFillTx/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t>Expert</a:t>
              </a:r>
            </a:p>
          </p:txBody>
        </p:sp>
      </p:grpSp>
      <p:grpSp>
        <p:nvGrpSpPr>
          <p:cNvPr id="1213" name="Group"/>
          <p:cNvGrpSpPr/>
          <p:nvPr/>
        </p:nvGrpSpPr>
        <p:grpSpPr>
          <a:xfrm>
            <a:off x="3536156" y="1482328"/>
            <a:ext cx="2794880" cy="1080493"/>
            <a:chOff x="0" y="0"/>
            <a:chExt cx="2794879" cy="1080492"/>
          </a:xfrm>
        </p:grpSpPr>
        <p:sp>
          <p:nvSpPr>
            <p:cNvPr id="1211" name="Line"/>
            <p:cNvSpPr/>
            <p:nvPr/>
          </p:nvSpPr>
          <p:spPr>
            <a:xfrm>
              <a:off x="0" y="535781"/>
              <a:ext cx="580430" cy="1"/>
            </a:xfrm>
            <a:prstGeom prst="line">
              <a:avLst/>
            </a:prstGeom>
            <a:noFill/>
            <a:ln w="25400" cap="flat">
              <a:solidFill>
                <a:srgbClr val="FF2600"/>
              </a:solidFill>
              <a:prstDash val="solid"/>
              <a:miter lim="400000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pic>
          <p:nvPicPr>
            <p:cNvPr id="1212" name="temp.pdf" descr="temp.pdf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55886" y="0"/>
              <a:ext cx="2038994" cy="108049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216" name="Group"/>
          <p:cNvGrpSpPr/>
          <p:nvPr/>
        </p:nvGrpSpPr>
        <p:grpSpPr>
          <a:xfrm>
            <a:off x="3536156" y="1017984"/>
            <a:ext cx="1632549" cy="261410"/>
            <a:chOff x="0" y="0"/>
            <a:chExt cx="1632548" cy="261409"/>
          </a:xfrm>
        </p:grpSpPr>
        <p:sp>
          <p:nvSpPr>
            <p:cNvPr id="1214" name="Line"/>
            <p:cNvSpPr/>
            <p:nvPr/>
          </p:nvSpPr>
          <p:spPr>
            <a:xfrm>
              <a:off x="0" y="133945"/>
              <a:ext cx="580430" cy="1"/>
            </a:xfrm>
            <a:prstGeom prst="line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pic>
          <p:nvPicPr>
            <p:cNvPr id="1215" name="temp.pdf" descr="temp.pdf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48320" y="0"/>
              <a:ext cx="784229" cy="26141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217" name="iteration t+1"/>
          <p:cNvSpPr txBox="1"/>
          <p:nvPr/>
        </p:nvSpPr>
        <p:spPr>
          <a:xfrm>
            <a:off x="3561863" y="3170039"/>
            <a:ext cx="2012922" cy="5089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marL="0" marR="0" algn="ctr" defTabSz="410765">
              <a:defRPr sz="2800">
                <a:uFillTx/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iteration t+1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" name="Illustrative Examp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Illustrative Example</a:t>
            </a:r>
          </a:p>
        </p:txBody>
      </p:sp>
      <p:sp>
        <p:nvSpPr>
          <p:cNvPr id="1220" name="Line"/>
          <p:cNvSpPr/>
          <p:nvPr/>
        </p:nvSpPr>
        <p:spPr>
          <a:xfrm flipV="1">
            <a:off x="870644" y="5835451"/>
            <a:ext cx="7205311" cy="100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35718" tIns="35718" rIns="35718" bIns="35718" anchor="ctr"/>
          <a:lstStyle/>
          <a:p>
            <a:pPr marL="0" marR="0" defTabSz="321468">
              <a:defRPr sz="800"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221" name="Line"/>
          <p:cNvSpPr/>
          <p:nvPr/>
        </p:nvSpPr>
        <p:spPr>
          <a:xfrm flipV="1">
            <a:off x="1116210" y="3000372"/>
            <a:ext cx="1" cy="2839743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35718" tIns="35718" rIns="35718" bIns="35718" anchor="ctr"/>
          <a:lstStyle/>
          <a:p>
            <a:pPr marL="0" marR="0" defTabSz="321468">
              <a:defRPr sz="800"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222" name="potential"/>
          <p:cNvSpPr txBox="1"/>
          <p:nvPr/>
        </p:nvSpPr>
        <p:spPr>
          <a:xfrm rot="16200000">
            <a:off x="308379" y="3991570"/>
            <a:ext cx="1161828" cy="4196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marL="0" marR="0" algn="ctr" defTabSz="410765">
              <a:defRPr sz="2200">
                <a:uFillTx/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potential</a:t>
            </a:r>
          </a:p>
        </p:txBody>
      </p:sp>
      <p:sp>
        <p:nvSpPr>
          <p:cNvPr id="1223" name="Cumulative Gain"/>
          <p:cNvSpPr txBox="1"/>
          <p:nvPr/>
        </p:nvSpPr>
        <p:spPr>
          <a:xfrm>
            <a:off x="5827650" y="5836034"/>
            <a:ext cx="2123208" cy="4196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marL="0" marR="0" algn="ctr" defTabSz="410765">
              <a:defRPr sz="2200">
                <a:uFillTx/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Cumulative Gain</a:t>
            </a:r>
          </a:p>
        </p:txBody>
      </p:sp>
      <p:sp>
        <p:nvSpPr>
          <p:cNvPr id="1224" name="Line"/>
          <p:cNvSpPr/>
          <p:nvPr/>
        </p:nvSpPr>
        <p:spPr>
          <a:xfrm flipH="1">
            <a:off x="1169789" y="3053953"/>
            <a:ext cx="6858001" cy="26967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0" y="0"/>
                  <a:pt x="478" y="7796"/>
                  <a:pt x="3459" y="13947"/>
                </a:cubicBezTo>
                <a:cubicBezTo>
                  <a:pt x="6874" y="20993"/>
                  <a:pt x="21600" y="21600"/>
                  <a:pt x="21600" y="21600"/>
                </a:cubicBezTo>
              </a:path>
            </a:pathLst>
          </a:custGeom>
          <a:ln w="25400">
            <a:solidFill>
              <a:srgbClr val="0433FF"/>
            </a:solidFill>
            <a:miter lim="400000"/>
          </a:ln>
        </p:spPr>
        <p:txBody>
          <a:bodyPr lIns="35718" tIns="35718" rIns="35718" bIns="35718" anchor="ctr"/>
          <a:lstStyle/>
          <a:p>
            <a:pPr marL="0" marR="0" algn="ctr" defTabSz="410765">
              <a:defRPr sz="280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225" name="Line"/>
          <p:cNvSpPr/>
          <p:nvPr/>
        </p:nvSpPr>
        <p:spPr>
          <a:xfrm flipH="1">
            <a:off x="1169788" y="2286000"/>
            <a:ext cx="6875861" cy="33218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42" extrusionOk="0">
                <a:moveTo>
                  <a:pt x="21600" y="21542"/>
                </a:moveTo>
                <a:cubicBezTo>
                  <a:pt x="21600" y="21542"/>
                  <a:pt x="7558" y="21422"/>
                  <a:pt x="7518" y="21426"/>
                </a:cubicBezTo>
                <a:cubicBezTo>
                  <a:pt x="5947" y="21600"/>
                  <a:pt x="4292" y="19863"/>
                  <a:pt x="3394" y="17894"/>
                </a:cubicBezTo>
                <a:cubicBezTo>
                  <a:pt x="2039" y="14921"/>
                  <a:pt x="0" y="2664"/>
                  <a:pt x="0" y="0"/>
                </a:cubicBezTo>
              </a:path>
            </a:pathLst>
          </a:custGeom>
          <a:ln w="25400">
            <a:solidFill>
              <a:srgbClr val="FF2600"/>
            </a:solidFill>
            <a:miter lim="400000"/>
          </a:ln>
        </p:spPr>
        <p:txBody>
          <a:bodyPr lIns="35718" tIns="35718" rIns="35718" bIns="35718" anchor="ctr"/>
          <a:lstStyle/>
          <a:p>
            <a:pPr marL="0" marR="0" algn="ctr" defTabSz="410765">
              <a:defRPr sz="280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226" name="Circle"/>
          <p:cNvSpPr/>
          <p:nvPr/>
        </p:nvSpPr>
        <p:spPr>
          <a:xfrm flipH="1">
            <a:off x="5643562" y="5206007"/>
            <a:ext cx="250032" cy="250033"/>
          </a:xfrm>
          <a:prstGeom prst="ellipse">
            <a:avLst/>
          </a:prstGeom>
          <a:solidFill>
            <a:srgbClr val="FF2600"/>
          </a:solidFill>
          <a:ln w="12700">
            <a:miter lim="400000"/>
          </a:ln>
        </p:spPr>
        <p:txBody>
          <a:bodyPr lIns="35718" tIns="35718" rIns="35718" bIns="35718" anchor="ctr"/>
          <a:lstStyle/>
          <a:p>
            <a:pPr marL="0" marR="0" algn="ctr" defTabSz="410765">
              <a:defRPr sz="28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227" name="Circle"/>
          <p:cNvSpPr/>
          <p:nvPr/>
        </p:nvSpPr>
        <p:spPr>
          <a:xfrm flipH="1">
            <a:off x="4661296" y="5214937"/>
            <a:ext cx="250033" cy="250032"/>
          </a:xfrm>
          <a:prstGeom prst="ellipse">
            <a:avLst/>
          </a:prstGeom>
          <a:solidFill>
            <a:srgbClr val="0433FF"/>
          </a:solidFill>
          <a:ln w="12700">
            <a:miter lim="400000"/>
          </a:ln>
        </p:spPr>
        <p:txBody>
          <a:bodyPr lIns="35718" tIns="35718" rIns="35718" bIns="35718" anchor="ctr"/>
          <a:lstStyle/>
          <a:p>
            <a:pPr marL="0" marR="0" algn="ctr" defTabSz="410765">
              <a:defRPr sz="28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228" name="Circle"/>
          <p:cNvSpPr/>
          <p:nvPr/>
        </p:nvSpPr>
        <p:spPr>
          <a:xfrm flipH="1">
            <a:off x="6384726" y="5214937"/>
            <a:ext cx="250032" cy="250032"/>
          </a:xfrm>
          <a:prstGeom prst="ellipse">
            <a:avLst/>
          </a:prstGeom>
          <a:solidFill>
            <a:srgbClr val="0433FF"/>
          </a:solidFill>
          <a:ln w="12700">
            <a:miter lim="400000"/>
          </a:ln>
        </p:spPr>
        <p:txBody>
          <a:bodyPr lIns="35718" tIns="35718" rIns="35718" bIns="35718" anchor="ctr"/>
          <a:lstStyle/>
          <a:p>
            <a:pPr marL="0" marR="0" algn="ctr" defTabSz="410765">
              <a:defRPr sz="28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229" name="Circle"/>
          <p:cNvSpPr/>
          <p:nvPr/>
        </p:nvSpPr>
        <p:spPr>
          <a:xfrm flipH="1">
            <a:off x="7125890" y="5223867"/>
            <a:ext cx="250032" cy="250032"/>
          </a:xfrm>
          <a:prstGeom prst="ellipse">
            <a:avLst/>
          </a:prstGeom>
          <a:solidFill>
            <a:srgbClr val="0433FF"/>
          </a:solidFill>
          <a:ln w="12700">
            <a:miter lim="400000"/>
          </a:ln>
        </p:spPr>
        <p:txBody>
          <a:bodyPr lIns="35718" tIns="35718" rIns="35718" bIns="35718" anchor="ctr"/>
          <a:lstStyle/>
          <a:p>
            <a:pPr marL="0" marR="0" algn="ctr" defTabSz="410765">
              <a:defRPr sz="28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230" name="Circle"/>
          <p:cNvSpPr/>
          <p:nvPr/>
        </p:nvSpPr>
        <p:spPr>
          <a:xfrm flipH="1">
            <a:off x="5750718" y="5223867"/>
            <a:ext cx="250032" cy="250032"/>
          </a:xfrm>
          <a:prstGeom prst="ellipse">
            <a:avLst/>
          </a:prstGeom>
          <a:solidFill>
            <a:srgbClr val="0433FF"/>
          </a:solidFill>
          <a:ln w="12700">
            <a:miter lim="400000"/>
          </a:ln>
        </p:spPr>
        <p:txBody>
          <a:bodyPr lIns="35718" tIns="35718" rIns="35718" bIns="35718" anchor="ctr"/>
          <a:lstStyle/>
          <a:p>
            <a:pPr marL="0" marR="0" algn="ctr" defTabSz="410765">
              <a:defRPr sz="28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231" name="Circle"/>
          <p:cNvSpPr/>
          <p:nvPr/>
        </p:nvSpPr>
        <p:spPr>
          <a:xfrm flipH="1">
            <a:off x="3321843" y="5214937"/>
            <a:ext cx="250032" cy="250032"/>
          </a:xfrm>
          <a:prstGeom prst="ellipse">
            <a:avLst/>
          </a:prstGeom>
          <a:solidFill>
            <a:srgbClr val="0433FF"/>
          </a:solidFill>
          <a:ln w="12700">
            <a:miter lim="400000"/>
          </a:ln>
        </p:spPr>
        <p:txBody>
          <a:bodyPr lIns="35718" tIns="35718" rIns="35718" bIns="35718" anchor="ctr"/>
          <a:lstStyle/>
          <a:p>
            <a:pPr marL="0" marR="0" algn="ctr" defTabSz="410765">
              <a:defRPr sz="28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232" name="Circle"/>
          <p:cNvSpPr/>
          <p:nvPr/>
        </p:nvSpPr>
        <p:spPr>
          <a:xfrm flipH="1">
            <a:off x="3732609" y="5214937"/>
            <a:ext cx="250032" cy="250032"/>
          </a:xfrm>
          <a:prstGeom prst="ellipse">
            <a:avLst/>
          </a:prstGeom>
          <a:solidFill>
            <a:srgbClr val="0433FF"/>
          </a:solidFill>
          <a:ln w="12700">
            <a:miter lim="400000"/>
          </a:ln>
        </p:spPr>
        <p:txBody>
          <a:bodyPr lIns="35718" tIns="35718" rIns="35718" bIns="35718" anchor="ctr"/>
          <a:lstStyle/>
          <a:p>
            <a:pPr marL="0" marR="0" algn="ctr" defTabSz="410765">
              <a:defRPr sz="28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233" name="Line"/>
          <p:cNvSpPr/>
          <p:nvPr/>
        </p:nvSpPr>
        <p:spPr>
          <a:xfrm flipH="1">
            <a:off x="5768578" y="3661172"/>
            <a:ext cx="1" cy="2166021"/>
          </a:xfrm>
          <a:prstGeom prst="line">
            <a:avLst/>
          </a:prstGeom>
          <a:ln w="12700">
            <a:solidFill>
              <a:srgbClr val="FF2600"/>
            </a:solidFill>
            <a:custDash>
              <a:ds d="200000" sp="200000"/>
            </a:custDash>
            <a:miter lim="400000"/>
          </a:ln>
        </p:spPr>
        <p:txBody>
          <a:bodyPr lIns="35718" tIns="35718" rIns="35718" bIns="35718" anchor="ctr"/>
          <a:lstStyle/>
          <a:p>
            <a:pPr marL="0" marR="0" defTabSz="321468">
              <a:defRPr sz="800"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grpSp>
        <p:nvGrpSpPr>
          <p:cNvPr id="1236" name="Group"/>
          <p:cNvGrpSpPr/>
          <p:nvPr/>
        </p:nvGrpSpPr>
        <p:grpSpPr>
          <a:xfrm>
            <a:off x="1053703" y="1509117"/>
            <a:ext cx="2159294" cy="1381622"/>
            <a:chOff x="0" y="82847"/>
            <a:chExt cx="2159293" cy="1381621"/>
          </a:xfrm>
        </p:grpSpPr>
        <p:sp>
          <p:nvSpPr>
            <p:cNvPr id="1234" name="Circle"/>
            <p:cNvSpPr/>
            <p:nvPr/>
          </p:nvSpPr>
          <p:spPr>
            <a:xfrm>
              <a:off x="0" y="82847"/>
              <a:ext cx="250032" cy="250032"/>
            </a:xfrm>
            <a:prstGeom prst="ellipse">
              <a:avLst/>
            </a:prstGeom>
            <a:solidFill>
              <a:srgbClr val="FF2600"/>
            </a:solidFill>
            <a:ln w="12700" cap="flat">
              <a:noFill/>
              <a:miter lim="400000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algn="ctr" defTabSz="410765">
                <a:defRPr sz="28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FillTx/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1235" name="Algorithm"/>
            <p:cNvSpPr/>
            <p:nvPr/>
          </p:nvSpPr>
          <p:spPr>
            <a:xfrm>
              <a:off x="889293" y="194468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5718" tIns="35718" rIns="35718" bIns="35718" numCol="1" anchor="ctr">
              <a:spAutoFit/>
            </a:bodyPr>
            <a:lstStyle>
              <a:lvl1pPr marL="0" marR="0" algn="ctr" defTabSz="410765">
                <a:defRPr sz="2200">
                  <a:uFillTx/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t>Algorithm</a:t>
              </a:r>
            </a:p>
          </p:txBody>
        </p:sp>
      </p:grpSp>
      <p:grpSp>
        <p:nvGrpSpPr>
          <p:cNvPr id="1239" name="Group"/>
          <p:cNvGrpSpPr/>
          <p:nvPr/>
        </p:nvGrpSpPr>
        <p:grpSpPr>
          <a:xfrm>
            <a:off x="1053703" y="1071562"/>
            <a:ext cx="1964057" cy="1377157"/>
            <a:chOff x="0" y="87312"/>
            <a:chExt cx="1964056" cy="1377156"/>
          </a:xfrm>
        </p:grpSpPr>
        <p:sp>
          <p:nvSpPr>
            <p:cNvPr id="1237" name="Circle"/>
            <p:cNvSpPr/>
            <p:nvPr/>
          </p:nvSpPr>
          <p:spPr>
            <a:xfrm>
              <a:off x="0" y="87312"/>
              <a:ext cx="250032" cy="250032"/>
            </a:xfrm>
            <a:prstGeom prst="ellipse">
              <a:avLst/>
            </a:prstGeom>
            <a:solidFill>
              <a:srgbClr val="0433FF"/>
            </a:solidFill>
            <a:ln w="12700" cap="flat">
              <a:noFill/>
              <a:miter lim="400000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algn="ctr" defTabSz="410765">
                <a:defRPr sz="28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FillTx/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1238" name="Expert"/>
            <p:cNvSpPr/>
            <p:nvPr/>
          </p:nvSpPr>
          <p:spPr>
            <a:xfrm>
              <a:off x="694056" y="194468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5718" tIns="35718" rIns="35718" bIns="35718" numCol="1" anchor="ctr">
              <a:spAutoFit/>
            </a:bodyPr>
            <a:lstStyle>
              <a:lvl1pPr marL="0" marR="0" algn="ctr" defTabSz="410765">
                <a:defRPr sz="2200">
                  <a:uFillTx/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t>Expert</a:t>
              </a:r>
            </a:p>
          </p:txBody>
        </p:sp>
      </p:grpSp>
      <p:grpSp>
        <p:nvGrpSpPr>
          <p:cNvPr id="1242" name="Group"/>
          <p:cNvGrpSpPr/>
          <p:nvPr/>
        </p:nvGrpSpPr>
        <p:grpSpPr>
          <a:xfrm>
            <a:off x="3536156" y="1482328"/>
            <a:ext cx="2794880" cy="1080493"/>
            <a:chOff x="0" y="0"/>
            <a:chExt cx="2794879" cy="1080492"/>
          </a:xfrm>
        </p:grpSpPr>
        <p:sp>
          <p:nvSpPr>
            <p:cNvPr id="1240" name="Line"/>
            <p:cNvSpPr/>
            <p:nvPr/>
          </p:nvSpPr>
          <p:spPr>
            <a:xfrm>
              <a:off x="0" y="535781"/>
              <a:ext cx="580430" cy="1"/>
            </a:xfrm>
            <a:prstGeom prst="line">
              <a:avLst/>
            </a:prstGeom>
            <a:noFill/>
            <a:ln w="25400" cap="flat">
              <a:solidFill>
                <a:srgbClr val="FF2600"/>
              </a:solidFill>
              <a:prstDash val="solid"/>
              <a:miter lim="400000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pic>
          <p:nvPicPr>
            <p:cNvPr id="1241" name="temp.pdf" descr="temp.pdf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55886" y="0"/>
              <a:ext cx="2038994" cy="108049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245" name="Group"/>
          <p:cNvGrpSpPr/>
          <p:nvPr/>
        </p:nvGrpSpPr>
        <p:grpSpPr>
          <a:xfrm>
            <a:off x="3536156" y="1017984"/>
            <a:ext cx="1632549" cy="261410"/>
            <a:chOff x="0" y="0"/>
            <a:chExt cx="1632548" cy="261409"/>
          </a:xfrm>
        </p:grpSpPr>
        <p:sp>
          <p:nvSpPr>
            <p:cNvPr id="1243" name="Line"/>
            <p:cNvSpPr/>
            <p:nvPr/>
          </p:nvSpPr>
          <p:spPr>
            <a:xfrm>
              <a:off x="0" y="133945"/>
              <a:ext cx="580430" cy="1"/>
            </a:xfrm>
            <a:prstGeom prst="line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pic>
          <p:nvPicPr>
            <p:cNvPr id="1244" name="temp.pdf" descr="temp.pdf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48320" y="0"/>
              <a:ext cx="784229" cy="26141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248" name="Group"/>
          <p:cNvGrpSpPr/>
          <p:nvPr/>
        </p:nvGrpSpPr>
        <p:grpSpPr>
          <a:xfrm>
            <a:off x="5774466" y="3652242"/>
            <a:ext cx="1723430" cy="537059"/>
            <a:chOff x="0" y="0"/>
            <a:chExt cx="1723429" cy="537057"/>
          </a:xfrm>
        </p:grpSpPr>
        <p:sp>
          <p:nvSpPr>
            <p:cNvPr id="1246" name="Line"/>
            <p:cNvSpPr/>
            <p:nvPr/>
          </p:nvSpPr>
          <p:spPr>
            <a:xfrm>
              <a:off x="0" y="439410"/>
              <a:ext cx="1723430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pic>
          <p:nvPicPr>
            <p:cNvPr id="1247" name="temp.pdf" descr="temp.pdf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8153" y="0"/>
              <a:ext cx="1147351" cy="53705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249" name="calc c(t+1)"/>
          <p:cNvSpPr txBox="1"/>
          <p:nvPr/>
        </p:nvSpPr>
        <p:spPr>
          <a:xfrm>
            <a:off x="3721551" y="3170039"/>
            <a:ext cx="1693546" cy="5089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marL="0" marR="0" algn="ctr" defTabSz="410765">
              <a:defRPr sz="2800">
                <a:uFillTx/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calc c(t+1)</a:t>
            </a:r>
          </a:p>
        </p:txBody>
      </p:sp>
    </p:spTree>
  </p:cSld>
  <p:clrMapOvr>
    <a:masterClrMapping/>
  </p:clrMapOvr>
  <p:transition spd="med"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1" name="Normal-Hedge Performance bound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t>Normal-Hedge Performance bound</a:t>
            </a:r>
          </a:p>
        </p:txBody>
      </p:sp>
      <p:pic>
        <p:nvPicPr>
          <p:cNvPr id="1252" name="MathTypeImage.pdf" descr="MathType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515" y="2732484"/>
            <a:ext cx="6607970" cy="1091996"/>
          </a:xfrm>
          <a:prstGeom prst="rect">
            <a:avLst/>
          </a:prstGeom>
          <a:ln w="12700">
            <a:miter lim="400000"/>
          </a:ln>
        </p:spPr>
      </p:pic>
      <p:sp>
        <p:nvSpPr>
          <p:cNvPr id="1253" name="[Chaudhuri, Freund &amp; Hsu 2009]"/>
          <p:cNvSpPr txBox="1"/>
          <p:nvPr/>
        </p:nvSpPr>
        <p:spPr>
          <a:xfrm>
            <a:off x="359568" y="968871"/>
            <a:ext cx="8251032" cy="3214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8" tIns="35718" rIns="35718" bIns="35718" anchor="ctr">
            <a:spAutoFit/>
          </a:bodyPr>
          <a:lstStyle/>
          <a:p>
            <a:pPr marL="0" marR="0" algn="ctr" defTabSz="410765">
              <a:defRPr sz="1600">
                <a:solidFill>
                  <a:srgbClr val="0433FF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pPr>
            <a:r>
              <a:t>[Chaudhuri, Freund &amp; Hsu 2009</a:t>
            </a:r>
            <a:r>
              <a:rPr u="sng"/>
              <a:t>]</a:t>
            </a:r>
          </a:p>
        </p:txBody>
      </p:sp>
      <p:pic>
        <p:nvPicPr>
          <p:cNvPr id="1254" name="MathTypeImage.pdf" descr="MathTypeImage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515" y="3955851"/>
            <a:ext cx="7251966" cy="1147996"/>
          </a:xfrm>
          <a:prstGeom prst="rect">
            <a:avLst/>
          </a:prstGeom>
          <a:ln w="12700">
            <a:miter lim="400000"/>
          </a:ln>
        </p:spPr>
      </p:pic>
      <p:pic>
        <p:nvPicPr>
          <p:cNvPr id="1255" name="MathTypeImage.pdf" descr="MathTypeImage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2657" y="1708779"/>
            <a:ext cx="5219718" cy="605185"/>
          </a:xfrm>
          <a:prstGeom prst="rect">
            <a:avLst/>
          </a:prstGeom>
          <a:ln w="12700">
            <a:miter lim="400000"/>
          </a:ln>
        </p:spPr>
      </p:pic>
      <p:pic>
        <p:nvPicPr>
          <p:cNvPr id="1256" name="MathTypeImage.pdf" descr="MathTypeImage.pd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515" y="5494240"/>
            <a:ext cx="5963972" cy="95199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1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1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1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52" grpId="2" animBg="1" advAuto="0"/>
      <p:bldP spid="1254" grpId="3" animBg="1" advAuto="0"/>
      <p:bldP spid="1255" grpId="1" animBg="1" advAuto="0"/>
      <p:bldP spid="1256" grpId="4" animBg="1" advAuto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8" name="Performance on flip-flop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Performance on flip-flop</a:t>
            </a:r>
          </a:p>
        </p:txBody>
      </p:sp>
      <p:pic>
        <p:nvPicPr>
          <p:cNvPr id="1259" name="flipflopNormalHedge.jpg" descr="flipflopNormalHed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968" y="1614475"/>
            <a:ext cx="6688337" cy="4252330"/>
          </a:xfrm>
          <a:prstGeom prst="rect">
            <a:avLst/>
          </a:prstGeom>
          <a:ln w="12700">
            <a:miter lim="400000"/>
          </a:ln>
        </p:spPr>
      </p:pic>
      <p:sp>
        <p:nvSpPr>
          <p:cNvPr id="1260" name="Worst case for follow the leader"/>
          <p:cNvSpPr txBox="1"/>
          <p:nvPr/>
        </p:nvSpPr>
        <p:spPr>
          <a:xfrm>
            <a:off x="1526941" y="1034553"/>
            <a:ext cx="3775708" cy="350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marL="493848" marR="0" indent="-176348" defTabSz="321468">
              <a:buSzPct val="171000"/>
              <a:buChar char="•"/>
              <a:defRPr sz="1800">
                <a:uFillTx/>
                <a:latin typeface="Helvetica"/>
                <a:ea typeface="Helvetica"/>
                <a:cs typeface="Helvetica"/>
                <a:sym typeface="Helvetica"/>
              </a:defRPr>
            </a:pPr>
            <a:r>
              <a:t>Worst case for </a:t>
            </a:r>
            <a:r>
              <a:rPr u="sng"/>
              <a:t>follow the leader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Times New Roman"/>
        <a:ea typeface="Times New Roman"/>
        <a:cs typeface="Times New Roman"/>
      </a:majorFont>
      <a:minorFont>
        <a:latin typeface="Times New Roman"/>
        <a:ea typeface="Times New Roman"/>
        <a:cs typeface="Times New Roman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D2A9"/>
        </a:solidFill>
        <a:ln w="9525" cap="flat">
          <a:solidFill>
            <a:srgbClr val="000000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40639" marR="40639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>
              <a:solidFill>
                <a:srgbClr val="000000"/>
              </a:solidFill>
            </a:uFill>
            <a:latin typeface="+mn-lt"/>
            <a:ea typeface="+mn-ea"/>
            <a:cs typeface="+mn-cs"/>
            <a:sym typeface="Times New Roman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9525" cap="flat">
          <a:solidFill>
            <a:srgbClr val="000000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40639" marR="40639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>
              <a:solidFill>
                <a:srgbClr val="000000"/>
              </a:solidFill>
            </a:uFill>
            <a:latin typeface="+mn-lt"/>
            <a:ea typeface="+mn-ea"/>
            <a:cs typeface="+mn-cs"/>
            <a:sym typeface="Times New Roman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21565</TotalTime>
  <Words>5088</Words>
  <Application>Microsoft Macintosh PowerPoint</Application>
  <PresentationFormat>On-screen Show (4:3)</PresentationFormat>
  <Paragraphs>823</Paragraphs>
  <Slides>121</Slides>
  <Notes>0</Notes>
  <HiddenSlides>14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121</vt:i4>
      </vt:variant>
    </vt:vector>
  </HeadingPairs>
  <TitlesOfParts>
    <vt:vector size="129" baseType="lpstr">
      <vt:lpstr>Arial</vt:lpstr>
      <vt:lpstr>Calibri</vt:lpstr>
      <vt:lpstr>Calibri Light</vt:lpstr>
      <vt:lpstr>Cambria Math</vt:lpstr>
      <vt:lpstr>Lucida Grande</vt:lpstr>
      <vt:lpstr>Symbol</vt:lpstr>
      <vt:lpstr>Custom Design</vt:lpstr>
      <vt:lpstr>Bitmap Image</vt:lpstr>
      <vt:lpstr>Drifting games and  online Learning</vt:lpstr>
      <vt:lpstr>Plan Of Talk</vt:lpstr>
      <vt:lpstr>Plan Of Talk</vt:lpstr>
      <vt:lpstr>Discrete online learning</vt:lpstr>
      <vt:lpstr>The discrete online learning game </vt:lpstr>
      <vt:lpstr>Plan Of Talk</vt:lpstr>
      <vt:lpstr>The halving game</vt:lpstr>
      <vt:lpstr>PowerPoint Presentation</vt:lpstr>
      <vt:lpstr>Equalizing adversary</vt:lpstr>
      <vt:lpstr>Playing against the equalizing strategy</vt:lpstr>
      <vt:lpstr>Probabilistic interpretation</vt:lpstr>
      <vt:lpstr>State, Potential and Equalization</vt:lpstr>
      <vt:lpstr>Plan Of Talk</vt:lpstr>
      <vt:lpstr>At least one expert that makes ≤k mistakes</vt:lpstr>
      <vt:lpstr>There  exists an expert that makes no more than K mistakes.</vt:lpstr>
      <vt:lpstr>PowerPoint Presentation</vt:lpstr>
      <vt:lpstr>Optimal Adversary for K mistakes game</vt:lpstr>
      <vt:lpstr>Interpretation as a random process</vt:lpstr>
      <vt:lpstr>Interpretation as a random process</vt:lpstr>
      <vt:lpstr>Solution: Binomial weights</vt:lpstr>
      <vt:lpstr>Recursive definition of the potential</vt:lpstr>
      <vt:lpstr>The BW Algorithm</vt:lpstr>
      <vt:lpstr>Example potential and weight</vt:lpstr>
      <vt:lpstr>Ulam’s game with k lies</vt:lpstr>
      <vt:lpstr>Boosting as a chip game</vt:lpstr>
      <vt:lpstr>The boosting chip game</vt:lpstr>
      <vt:lpstr>Binomial strategies for boosting</vt:lpstr>
      <vt:lpstr>Drifting games (in 2d)</vt:lpstr>
      <vt:lpstr>PowerPoint Presentation</vt:lpstr>
      <vt:lpstr>The min/max solution</vt:lpstr>
      <vt:lpstr>The allowable steps</vt:lpstr>
      <vt:lpstr>PowerPoint Presentation</vt:lpstr>
      <vt:lpstr>Increasing the number of steps</vt:lpstr>
      <vt:lpstr>   The solution when </vt:lpstr>
      <vt:lpstr>Special Cases</vt:lpstr>
      <vt:lpstr>Potential applications</vt:lpstr>
      <vt:lpstr>Plan Of Talk</vt:lpstr>
      <vt:lpstr>Decision Theoretic online learning</vt:lpstr>
      <vt:lpstr>Decision theoretic online learning game </vt:lpstr>
      <vt:lpstr>Plan Of Talk</vt:lpstr>
      <vt:lpstr>Hedge</vt:lpstr>
      <vt:lpstr>Remaining Questions</vt:lpstr>
      <vt:lpstr>Plan Of Talk</vt:lpstr>
      <vt:lpstr>Getting off the grid</vt:lpstr>
      <vt:lpstr>The continuous time heuristic</vt:lpstr>
      <vt:lpstr>Potential recursion in continuous time </vt:lpstr>
      <vt:lpstr>Plan Of Talk</vt:lpstr>
      <vt:lpstr>Closed form solutions for dϕ/dt=-1/2  (d^2 ϕ)/(dR^2 ) </vt:lpstr>
      <vt:lpstr>Plan Of Talk</vt:lpstr>
      <vt:lpstr>The SDE approach</vt:lpstr>
      <vt:lpstr>Plan Of Talk</vt:lpstr>
      <vt:lpstr>Open Questions </vt:lpstr>
      <vt:lpstr>The End</vt:lpstr>
      <vt:lpstr>Bounds for DTOL</vt:lpstr>
      <vt:lpstr>Variants of second order bounds.</vt:lpstr>
      <vt:lpstr>Upper and lower potentials</vt:lpstr>
      <vt:lpstr>Adversarial averaging strategy</vt:lpstr>
      <vt:lpstr>Adversarial Strategy</vt:lpstr>
      <vt:lpstr>Learner’s “cord” strategy</vt:lpstr>
      <vt:lpstr>Upper and lower potential for described strategies.</vt:lpstr>
      <vt:lpstr>Taking the limit</vt:lpstr>
      <vt:lpstr>The adversary prefers smaller steps</vt:lpstr>
      <vt:lpstr>Step 5: continuous time.</vt:lpstr>
      <vt:lpstr>Letting step-size →0</vt:lpstr>
      <vt:lpstr>From limit of strategies to strategy in the limit.</vt:lpstr>
      <vt:lpstr>The limit of infinitesimal steps</vt:lpstr>
      <vt:lpstr>Open Problems</vt:lpstr>
      <vt:lpstr>How to choose ϕ(t,R) ?  (1)</vt:lpstr>
      <vt:lpstr>Discrete alg. for continuous time</vt:lpstr>
      <vt:lpstr>PowerPoint Presentation</vt:lpstr>
      <vt:lpstr>Second order algorithm</vt:lpstr>
      <vt:lpstr>A second order bound</vt:lpstr>
      <vt:lpstr>The end, Thank You!</vt:lpstr>
      <vt:lpstr>PowerPoint Presentation</vt:lpstr>
      <vt:lpstr>Increasing the number of steps</vt:lpstr>
      <vt:lpstr>The continuous time limit</vt:lpstr>
      <vt:lpstr>Plan of talk</vt:lpstr>
      <vt:lpstr>Open Problem</vt:lpstr>
      <vt:lpstr>Recent Progress</vt:lpstr>
      <vt:lpstr>Open Problem</vt:lpstr>
      <vt:lpstr>Hypothesis</vt:lpstr>
      <vt:lpstr>Hedging differentiable processes is trivial</vt:lpstr>
      <vt:lpstr>PowerPoint Presentation</vt:lpstr>
      <vt:lpstr>PowerPoint Presentation</vt:lpstr>
      <vt:lpstr>Thank You!</vt:lpstr>
      <vt:lpstr>The Hedge Algorithm</vt:lpstr>
      <vt:lpstr>Potential-based bound</vt:lpstr>
      <vt:lpstr>Tuning the learning rate</vt:lpstr>
      <vt:lpstr>Tuning the learning rate</vt:lpstr>
      <vt:lpstr>Plan of talk</vt:lpstr>
      <vt:lpstr>Design of NormalHedge</vt:lpstr>
      <vt:lpstr>The NormalHedge potential</vt:lpstr>
      <vt:lpstr>NormalHedge algorithm</vt:lpstr>
      <vt:lpstr>Illustrative Example</vt:lpstr>
      <vt:lpstr>Illustrative Example</vt:lpstr>
      <vt:lpstr>Illustrative Example</vt:lpstr>
      <vt:lpstr>Illustrative Example</vt:lpstr>
      <vt:lpstr>Normal-Hedge Performance bound</vt:lpstr>
      <vt:lpstr>Performance on flip-flop</vt:lpstr>
      <vt:lpstr>NormalHedge.DT / Luo and Schapire, 2014</vt:lpstr>
      <vt:lpstr>NormalHedge.DT / analysis</vt:lpstr>
      <vt:lpstr>Equalizing adversary</vt:lpstr>
      <vt:lpstr>potentials and weights</vt:lpstr>
      <vt:lpstr>Plan Of Talk</vt:lpstr>
      <vt:lpstr>21 questions with k lies</vt:lpstr>
      <vt:lpstr>Chip game for 21 questions</vt:lpstr>
      <vt:lpstr>PowerPoint Presentation</vt:lpstr>
      <vt:lpstr>Relation to experts with k lies</vt:lpstr>
      <vt:lpstr>Optimality of strategy</vt:lpstr>
      <vt:lpstr>Plan Of Talk</vt:lpstr>
      <vt:lpstr>Boosting</vt:lpstr>
      <vt:lpstr>Boosting as a chip game</vt:lpstr>
      <vt:lpstr>The boosting chip game</vt:lpstr>
      <vt:lpstr>Binomial strategies for boosting</vt:lpstr>
      <vt:lpstr>The game lattice</vt:lpstr>
      <vt:lpstr>PowerPoint Presentation</vt:lpstr>
      <vt:lpstr>PowerPoint Presentation</vt:lpstr>
      <vt:lpstr>Using step 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Online Learning  using  Potential Functions</dc:title>
  <cp:lastModifiedBy>yoav freund</cp:lastModifiedBy>
  <cp:revision>64</cp:revision>
  <cp:lastPrinted>2024-11-19T21:46:45Z</cp:lastPrinted>
  <dcterms:modified xsi:type="dcterms:W3CDTF">2025-01-29T23:43:55Z</dcterms:modified>
</cp:coreProperties>
</file>